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6"/>
    <p:sldMasterId id="2147483790" r:id="rId7"/>
  </p:sldMasterIdLst>
  <p:notesMasterIdLst>
    <p:notesMasterId r:id="rId37"/>
  </p:notesMasterIdLst>
  <p:sldIdLst>
    <p:sldId id="2147470315" r:id="rId8"/>
    <p:sldId id="2147470325" r:id="rId9"/>
    <p:sldId id="522" r:id="rId10"/>
    <p:sldId id="477" r:id="rId11"/>
    <p:sldId id="523" r:id="rId12"/>
    <p:sldId id="530" r:id="rId13"/>
    <p:sldId id="531" r:id="rId14"/>
    <p:sldId id="2147470302" r:id="rId15"/>
    <p:sldId id="2147470304" r:id="rId16"/>
    <p:sldId id="2147470313" r:id="rId17"/>
    <p:sldId id="2147470314" r:id="rId18"/>
    <p:sldId id="2147470317" r:id="rId19"/>
    <p:sldId id="259" r:id="rId20"/>
    <p:sldId id="262" r:id="rId21"/>
    <p:sldId id="263" r:id="rId22"/>
    <p:sldId id="2147470321" r:id="rId23"/>
    <p:sldId id="2147470318" r:id="rId24"/>
    <p:sldId id="269" r:id="rId25"/>
    <p:sldId id="273" r:id="rId26"/>
    <p:sldId id="270" r:id="rId27"/>
    <p:sldId id="268" r:id="rId28"/>
    <p:sldId id="271" r:id="rId29"/>
    <p:sldId id="272" r:id="rId30"/>
    <p:sldId id="778" r:id="rId31"/>
    <p:sldId id="2147470319" r:id="rId32"/>
    <p:sldId id="2147470323" r:id="rId33"/>
    <p:sldId id="2147470324" r:id="rId34"/>
    <p:sldId id="529" r:id="rId35"/>
    <p:sldId id="2147470322" r:id="rId3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40D44-56A1-A5FF-0602-EBDB9CCA790E}" name="David Honeyman" initials="DH" userId="S::David.Honeyman@oic.qld.gov.au::666f9a22-a25b-4cfd-94f2-b8d3590b39ce" providerId="AD"/>
  <p188:author id="{AB4826A6-8921-B859-274C-CBDBF77D3F1C}" name="Connie Mavrommati" initials="CM" userId="S::Connie.Mavrommati@oic.qld.gov.au::0080d3f3-8826-4477-abbb-9391e0140264" providerId="AD"/>
  <p188:author id="{CD6652B9-D2E2-F960-1D32-567F23C6E966}" name="Hilary Fox" initials="HF" userId="S::Hilary.Fox@oic.qld.gov.au::aef0ef1b-11c6-4984-b571-5b32e852e43f" providerId="AD"/>
  <p188:author id="{5F28F7BE-376E-D29B-744F-69BFC884F492}" name="David Honeyman" initials="DH" userId="S::david.honeyman@oic.qld.gov.au::666f9a22-a25b-4cfd-94f2-b8d3590b39ce" providerId="AD"/>
  <p188:author id="{D7DC85D7-5495-692C-0B7F-23369C614087}" name="Connie Mavrommati" initials="CM" userId="S::connie.mavrommati@oic.qld.gov.au::0080d3f3-8826-4477-abbb-9391e01402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EBF7FF"/>
    <a:srgbClr val="CCECFF"/>
    <a:srgbClr val="B3B5B8"/>
    <a:srgbClr val="333333"/>
    <a:srgbClr val="602D90"/>
    <a:srgbClr val="94268F"/>
    <a:srgbClr val="ABB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F8ED5-ED63-4145-8946-22A83676F5F9}" v="2" dt="2025-05-20T01:07:28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0D925-CDB4-4227-BDF1-15D1199E959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B470EA0-DBA8-4001-9702-8E22DF2C8A54}">
      <dgm:prSet phldrT="[Text]" custT="1"/>
      <dgm:spPr/>
      <dgm:t>
        <a:bodyPr/>
        <a:lstStyle/>
        <a:p>
          <a:r>
            <a:rPr lang="en-AU" sz="3600"/>
            <a:t>Prepare</a:t>
          </a:r>
        </a:p>
      </dgm:t>
    </dgm:pt>
    <dgm:pt modelId="{4F9A8CE6-F9D8-4179-BB0F-AE56EEEA8387}" type="parTrans" cxnId="{6EF55DDD-7A9C-4C4F-822A-FD3CE8DF3F1D}">
      <dgm:prSet/>
      <dgm:spPr/>
      <dgm:t>
        <a:bodyPr/>
        <a:lstStyle/>
        <a:p>
          <a:endParaRPr lang="en-AU"/>
        </a:p>
      </dgm:t>
    </dgm:pt>
    <dgm:pt modelId="{1DDF2EAC-30A2-4155-9664-29085399B05B}" type="sibTrans" cxnId="{6EF55DDD-7A9C-4C4F-822A-FD3CE8DF3F1D}">
      <dgm:prSet/>
      <dgm:spPr/>
      <dgm:t>
        <a:bodyPr/>
        <a:lstStyle/>
        <a:p>
          <a:endParaRPr lang="en-AU"/>
        </a:p>
      </dgm:t>
    </dgm:pt>
    <dgm:pt modelId="{6557E22D-E327-4DF8-AE35-7F8E30102CC2}">
      <dgm:prSet phldrT="[Text]" custT="1"/>
      <dgm:spPr/>
      <dgm:t>
        <a:bodyPr/>
        <a:lstStyle/>
        <a:p>
          <a:r>
            <a:rPr lang="en-AU" sz="3600"/>
            <a:t>Identify</a:t>
          </a:r>
        </a:p>
      </dgm:t>
    </dgm:pt>
    <dgm:pt modelId="{56D8D099-B636-4083-9C7B-4E34773353EF}" type="parTrans" cxnId="{64ACDAE8-B02F-4400-8B25-98D679380DD2}">
      <dgm:prSet/>
      <dgm:spPr/>
      <dgm:t>
        <a:bodyPr/>
        <a:lstStyle/>
        <a:p>
          <a:endParaRPr lang="en-AU"/>
        </a:p>
      </dgm:t>
    </dgm:pt>
    <dgm:pt modelId="{C9464023-4EC0-4F7A-9329-067183E383FA}" type="sibTrans" cxnId="{64ACDAE8-B02F-4400-8B25-98D679380DD2}">
      <dgm:prSet/>
      <dgm:spPr/>
      <dgm:t>
        <a:bodyPr/>
        <a:lstStyle/>
        <a:p>
          <a:endParaRPr lang="en-AU"/>
        </a:p>
      </dgm:t>
    </dgm:pt>
    <dgm:pt modelId="{9BE7ED07-1973-44BB-BB60-8436F9D287D3}">
      <dgm:prSet phldrT="[Text]" custT="1"/>
      <dgm:spPr/>
      <dgm:t>
        <a:bodyPr/>
        <a:lstStyle/>
        <a:p>
          <a:r>
            <a:rPr lang="en-AU" sz="3600"/>
            <a:t>Assess</a:t>
          </a:r>
        </a:p>
      </dgm:t>
    </dgm:pt>
    <dgm:pt modelId="{34558052-4776-43AE-8011-E2ADC0562A1C}" type="parTrans" cxnId="{DCA71463-28C6-4EC5-9384-6D15E53CE353}">
      <dgm:prSet/>
      <dgm:spPr/>
      <dgm:t>
        <a:bodyPr/>
        <a:lstStyle/>
        <a:p>
          <a:endParaRPr lang="en-AU"/>
        </a:p>
      </dgm:t>
    </dgm:pt>
    <dgm:pt modelId="{D9674492-C2F5-4CD5-96AB-C5817B51BD95}" type="sibTrans" cxnId="{DCA71463-28C6-4EC5-9384-6D15E53CE353}">
      <dgm:prSet/>
      <dgm:spPr/>
      <dgm:t>
        <a:bodyPr/>
        <a:lstStyle/>
        <a:p>
          <a:endParaRPr lang="en-AU"/>
        </a:p>
      </dgm:t>
    </dgm:pt>
    <dgm:pt modelId="{739AB823-EA98-48D6-8A32-E7F61E2C7CC8}">
      <dgm:prSet phldrT="[Text]" custT="1"/>
      <dgm:spPr/>
      <dgm:t>
        <a:bodyPr/>
        <a:lstStyle/>
        <a:p>
          <a:r>
            <a:rPr lang="en-AU" sz="3600"/>
            <a:t>Notify</a:t>
          </a:r>
        </a:p>
      </dgm:t>
    </dgm:pt>
    <dgm:pt modelId="{3BCD82A0-FEB0-4E70-976E-C8B66DC8DADB}" type="parTrans" cxnId="{51663684-890D-4670-9E1E-9F2170FDF14D}">
      <dgm:prSet/>
      <dgm:spPr/>
      <dgm:t>
        <a:bodyPr/>
        <a:lstStyle/>
        <a:p>
          <a:endParaRPr lang="en-AU"/>
        </a:p>
      </dgm:t>
    </dgm:pt>
    <dgm:pt modelId="{43C12C54-1D9B-4E7E-BEE6-4C09B1ACA911}" type="sibTrans" cxnId="{51663684-890D-4670-9E1E-9F2170FDF14D}">
      <dgm:prSet/>
      <dgm:spPr/>
      <dgm:t>
        <a:bodyPr/>
        <a:lstStyle/>
        <a:p>
          <a:endParaRPr lang="en-AU"/>
        </a:p>
      </dgm:t>
    </dgm:pt>
    <dgm:pt modelId="{EBBE5FE9-0887-498F-A118-53FC5EACEE72}">
      <dgm:prSet phldrT="[Text]" custT="1"/>
      <dgm:spPr/>
      <dgm:t>
        <a:bodyPr/>
        <a:lstStyle/>
        <a:p>
          <a:r>
            <a:rPr lang="en-AU" sz="3600"/>
            <a:t>Review and remediate</a:t>
          </a:r>
        </a:p>
      </dgm:t>
    </dgm:pt>
    <dgm:pt modelId="{7D1BAB74-2AFC-4616-94D5-8C8BDEF640CA}" type="parTrans" cxnId="{0F94BF45-9601-4BA7-89BF-D027DA90D0FC}">
      <dgm:prSet/>
      <dgm:spPr/>
      <dgm:t>
        <a:bodyPr/>
        <a:lstStyle/>
        <a:p>
          <a:endParaRPr lang="en-AU"/>
        </a:p>
      </dgm:t>
    </dgm:pt>
    <dgm:pt modelId="{E385D182-B1D7-46AE-818E-52C06E899D6C}" type="sibTrans" cxnId="{0F94BF45-9601-4BA7-89BF-D027DA90D0FC}">
      <dgm:prSet/>
      <dgm:spPr/>
      <dgm:t>
        <a:bodyPr/>
        <a:lstStyle/>
        <a:p>
          <a:endParaRPr lang="en-AU"/>
        </a:p>
      </dgm:t>
    </dgm:pt>
    <dgm:pt modelId="{E865341A-89AB-4C5C-AF12-4FAC40B5D055}" type="pres">
      <dgm:prSet presAssocID="{5D10D925-CDB4-4227-BDF1-15D1199E9590}" presName="Name0" presStyleCnt="0">
        <dgm:presLayoutVars>
          <dgm:dir/>
          <dgm:resizeHandles val="exact"/>
        </dgm:presLayoutVars>
      </dgm:prSet>
      <dgm:spPr/>
    </dgm:pt>
    <dgm:pt modelId="{E9E00FF1-04D4-4B9B-8F95-3E465D605A63}" type="pres">
      <dgm:prSet presAssocID="{5D10D925-CDB4-4227-BDF1-15D1199E9590}" presName="cycle" presStyleCnt="0"/>
      <dgm:spPr/>
    </dgm:pt>
    <dgm:pt modelId="{DEC802C7-9FC2-4D6D-B2F5-0CB0DE98F528}" type="pres">
      <dgm:prSet presAssocID="{6B470EA0-DBA8-4001-9702-8E22DF2C8A54}" presName="nodeFirstNode" presStyleLbl="node1" presStyleIdx="0" presStyleCnt="5" custScaleX="113787" custScaleY="132180">
        <dgm:presLayoutVars>
          <dgm:bulletEnabled val="1"/>
        </dgm:presLayoutVars>
      </dgm:prSet>
      <dgm:spPr/>
    </dgm:pt>
    <dgm:pt modelId="{98978630-4E09-4D4B-AF02-F3C2B1F261A8}" type="pres">
      <dgm:prSet presAssocID="{1DDF2EAC-30A2-4155-9664-29085399B05B}" presName="sibTransFirstNode" presStyleLbl="bgShp" presStyleIdx="0" presStyleCnt="1"/>
      <dgm:spPr/>
    </dgm:pt>
    <dgm:pt modelId="{BD16D1F8-DCEE-48D5-811D-00B390DA5C3B}" type="pres">
      <dgm:prSet presAssocID="{6557E22D-E327-4DF8-AE35-7F8E30102CC2}" presName="nodeFollowingNodes" presStyleLbl="node1" presStyleIdx="1" presStyleCnt="5" custScaleX="119847" custScaleY="155848" custRadScaleRad="96824" custRadScaleInc="11980">
        <dgm:presLayoutVars>
          <dgm:bulletEnabled val="1"/>
        </dgm:presLayoutVars>
      </dgm:prSet>
      <dgm:spPr/>
    </dgm:pt>
    <dgm:pt modelId="{971DAE59-DC4A-4FB8-A7B3-EBDEA23BE408}" type="pres">
      <dgm:prSet presAssocID="{9BE7ED07-1973-44BB-BB60-8436F9D287D3}" presName="nodeFollowingNodes" presStyleLbl="node1" presStyleIdx="2" presStyleCnt="5" custScaleX="113787" custScaleY="132180" custRadScaleRad="95190" custRadScaleInc="-17385">
        <dgm:presLayoutVars>
          <dgm:bulletEnabled val="1"/>
        </dgm:presLayoutVars>
      </dgm:prSet>
      <dgm:spPr/>
    </dgm:pt>
    <dgm:pt modelId="{ADF0B25C-9627-4AE6-8361-E3AD237AD771}" type="pres">
      <dgm:prSet presAssocID="{739AB823-EA98-48D6-8A32-E7F61E2C7CC8}" presName="nodeFollowingNodes" presStyleLbl="node1" presStyleIdx="3" presStyleCnt="5" custScaleX="113787" custScaleY="132180" custRadScaleRad="105889" custRadScaleInc="22403">
        <dgm:presLayoutVars>
          <dgm:bulletEnabled val="1"/>
        </dgm:presLayoutVars>
      </dgm:prSet>
      <dgm:spPr/>
    </dgm:pt>
    <dgm:pt modelId="{2C624047-4C42-4DA6-BCB1-3CD3CC775BDD}" type="pres">
      <dgm:prSet presAssocID="{EBBE5FE9-0887-498F-A118-53FC5EACEE72}" presName="nodeFollowingNodes" presStyleLbl="node1" presStyleIdx="4" presStyleCnt="5" custScaleX="119847" custScaleY="155848" custRadScaleRad="96824" custRadScaleInc="-11980">
        <dgm:presLayoutVars>
          <dgm:bulletEnabled val="1"/>
        </dgm:presLayoutVars>
      </dgm:prSet>
      <dgm:spPr/>
    </dgm:pt>
  </dgm:ptLst>
  <dgm:cxnLst>
    <dgm:cxn modelId="{0DAFCB3B-1662-4AD9-A80A-9BD07E9BB6D4}" type="presOf" srcId="{6B470EA0-DBA8-4001-9702-8E22DF2C8A54}" destId="{DEC802C7-9FC2-4D6D-B2F5-0CB0DE98F528}" srcOrd="0" destOrd="0" presId="urn:microsoft.com/office/officeart/2005/8/layout/cycle3"/>
    <dgm:cxn modelId="{5F66F15E-D4CD-4159-83ED-6140347F62E7}" type="presOf" srcId="{5D10D925-CDB4-4227-BDF1-15D1199E9590}" destId="{E865341A-89AB-4C5C-AF12-4FAC40B5D055}" srcOrd="0" destOrd="0" presId="urn:microsoft.com/office/officeart/2005/8/layout/cycle3"/>
    <dgm:cxn modelId="{42E1A660-9742-46C9-B695-059CB100B0F2}" type="presOf" srcId="{9BE7ED07-1973-44BB-BB60-8436F9D287D3}" destId="{971DAE59-DC4A-4FB8-A7B3-EBDEA23BE408}" srcOrd="0" destOrd="0" presId="urn:microsoft.com/office/officeart/2005/8/layout/cycle3"/>
    <dgm:cxn modelId="{DCA71463-28C6-4EC5-9384-6D15E53CE353}" srcId="{5D10D925-CDB4-4227-BDF1-15D1199E9590}" destId="{9BE7ED07-1973-44BB-BB60-8436F9D287D3}" srcOrd="2" destOrd="0" parTransId="{34558052-4776-43AE-8011-E2ADC0562A1C}" sibTransId="{D9674492-C2F5-4CD5-96AB-C5817B51BD95}"/>
    <dgm:cxn modelId="{0F94BF45-9601-4BA7-89BF-D027DA90D0FC}" srcId="{5D10D925-CDB4-4227-BDF1-15D1199E9590}" destId="{EBBE5FE9-0887-498F-A118-53FC5EACEE72}" srcOrd="4" destOrd="0" parTransId="{7D1BAB74-2AFC-4616-94D5-8C8BDEF640CA}" sibTransId="{E385D182-B1D7-46AE-818E-52C06E899D6C}"/>
    <dgm:cxn modelId="{F5608E70-25AF-4A49-9DDD-B9EE4FBEF89D}" type="presOf" srcId="{1DDF2EAC-30A2-4155-9664-29085399B05B}" destId="{98978630-4E09-4D4B-AF02-F3C2B1F261A8}" srcOrd="0" destOrd="0" presId="urn:microsoft.com/office/officeart/2005/8/layout/cycle3"/>
    <dgm:cxn modelId="{51663684-890D-4670-9E1E-9F2170FDF14D}" srcId="{5D10D925-CDB4-4227-BDF1-15D1199E9590}" destId="{739AB823-EA98-48D6-8A32-E7F61E2C7CC8}" srcOrd="3" destOrd="0" parTransId="{3BCD82A0-FEB0-4E70-976E-C8B66DC8DADB}" sibTransId="{43C12C54-1D9B-4E7E-BEE6-4C09B1ACA911}"/>
    <dgm:cxn modelId="{6EF55DDD-7A9C-4C4F-822A-FD3CE8DF3F1D}" srcId="{5D10D925-CDB4-4227-BDF1-15D1199E9590}" destId="{6B470EA0-DBA8-4001-9702-8E22DF2C8A54}" srcOrd="0" destOrd="0" parTransId="{4F9A8CE6-F9D8-4179-BB0F-AE56EEEA8387}" sibTransId="{1DDF2EAC-30A2-4155-9664-29085399B05B}"/>
    <dgm:cxn modelId="{64ACDAE8-B02F-4400-8B25-98D679380DD2}" srcId="{5D10D925-CDB4-4227-BDF1-15D1199E9590}" destId="{6557E22D-E327-4DF8-AE35-7F8E30102CC2}" srcOrd="1" destOrd="0" parTransId="{56D8D099-B636-4083-9C7B-4E34773353EF}" sibTransId="{C9464023-4EC0-4F7A-9329-067183E383FA}"/>
    <dgm:cxn modelId="{9051C0E9-981D-48BC-A594-486504C26AA0}" type="presOf" srcId="{739AB823-EA98-48D6-8A32-E7F61E2C7CC8}" destId="{ADF0B25C-9627-4AE6-8361-E3AD237AD771}" srcOrd="0" destOrd="0" presId="urn:microsoft.com/office/officeart/2005/8/layout/cycle3"/>
    <dgm:cxn modelId="{DA843EEA-BF6B-4A9F-AA19-5E16738CA55B}" type="presOf" srcId="{6557E22D-E327-4DF8-AE35-7F8E30102CC2}" destId="{BD16D1F8-DCEE-48D5-811D-00B390DA5C3B}" srcOrd="0" destOrd="0" presId="urn:microsoft.com/office/officeart/2005/8/layout/cycle3"/>
    <dgm:cxn modelId="{7C9D9AFB-C1AF-4F84-ADB0-277D03143BB9}" type="presOf" srcId="{EBBE5FE9-0887-498F-A118-53FC5EACEE72}" destId="{2C624047-4C42-4DA6-BCB1-3CD3CC775BDD}" srcOrd="0" destOrd="0" presId="urn:microsoft.com/office/officeart/2005/8/layout/cycle3"/>
    <dgm:cxn modelId="{12BAE38D-348F-4834-BC46-5AA1E09CC261}" type="presParOf" srcId="{E865341A-89AB-4C5C-AF12-4FAC40B5D055}" destId="{E9E00FF1-04D4-4B9B-8F95-3E465D605A63}" srcOrd="0" destOrd="0" presId="urn:microsoft.com/office/officeart/2005/8/layout/cycle3"/>
    <dgm:cxn modelId="{0AD7CB4A-DA00-45F7-8A8E-DE6E69A03081}" type="presParOf" srcId="{E9E00FF1-04D4-4B9B-8F95-3E465D605A63}" destId="{DEC802C7-9FC2-4D6D-B2F5-0CB0DE98F528}" srcOrd="0" destOrd="0" presId="urn:microsoft.com/office/officeart/2005/8/layout/cycle3"/>
    <dgm:cxn modelId="{B9EB2A26-F39A-4962-8F10-59593A9BC38F}" type="presParOf" srcId="{E9E00FF1-04D4-4B9B-8F95-3E465D605A63}" destId="{98978630-4E09-4D4B-AF02-F3C2B1F261A8}" srcOrd="1" destOrd="0" presId="urn:microsoft.com/office/officeart/2005/8/layout/cycle3"/>
    <dgm:cxn modelId="{44130779-8C94-43AC-ABE3-D4C04DB09247}" type="presParOf" srcId="{E9E00FF1-04D4-4B9B-8F95-3E465D605A63}" destId="{BD16D1F8-DCEE-48D5-811D-00B390DA5C3B}" srcOrd="2" destOrd="0" presId="urn:microsoft.com/office/officeart/2005/8/layout/cycle3"/>
    <dgm:cxn modelId="{538C169E-0255-4BEF-BA4A-D56E978326F1}" type="presParOf" srcId="{E9E00FF1-04D4-4B9B-8F95-3E465D605A63}" destId="{971DAE59-DC4A-4FB8-A7B3-EBDEA23BE408}" srcOrd="3" destOrd="0" presId="urn:microsoft.com/office/officeart/2005/8/layout/cycle3"/>
    <dgm:cxn modelId="{D9F1D5EC-3D73-40B8-B6FB-BF86300E6F3A}" type="presParOf" srcId="{E9E00FF1-04D4-4B9B-8F95-3E465D605A63}" destId="{ADF0B25C-9627-4AE6-8361-E3AD237AD771}" srcOrd="4" destOrd="0" presId="urn:microsoft.com/office/officeart/2005/8/layout/cycle3"/>
    <dgm:cxn modelId="{420B50E1-579D-4A63-957B-D78C2032C01E}" type="presParOf" srcId="{E9E00FF1-04D4-4B9B-8F95-3E465D605A63}" destId="{2C624047-4C42-4DA6-BCB1-3CD3CC775BD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78630-4E09-4D4B-AF02-F3C2B1F261A8}">
      <dsp:nvSpPr>
        <dsp:cNvPr id="0" name=""/>
        <dsp:cNvSpPr/>
      </dsp:nvSpPr>
      <dsp:spPr>
        <a:xfrm>
          <a:off x="1427399" y="-125734"/>
          <a:ext cx="4502342" cy="4502342"/>
        </a:xfrm>
        <a:prstGeom prst="circularArrow">
          <a:avLst>
            <a:gd name="adj1" fmla="val 5544"/>
            <a:gd name="adj2" fmla="val 330680"/>
            <a:gd name="adj3" fmla="val 13461255"/>
            <a:gd name="adj4" fmla="val 175805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802C7-9FC2-4D6D-B2F5-0CB0DE98F528}">
      <dsp:nvSpPr>
        <dsp:cNvPr id="0" name=""/>
        <dsp:cNvSpPr/>
      </dsp:nvSpPr>
      <dsp:spPr>
        <a:xfrm>
          <a:off x="2484981" y="-168592"/>
          <a:ext cx="2387177" cy="138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Prepare</a:t>
          </a:r>
        </a:p>
      </dsp:txBody>
      <dsp:txXfrm>
        <a:off x="2552666" y="-100907"/>
        <a:ext cx="2251807" cy="1251155"/>
      </dsp:txXfrm>
    </dsp:sp>
    <dsp:sp modelId="{BD16D1F8-DCEE-48D5-811D-00B390DA5C3B}">
      <dsp:nvSpPr>
        <dsp:cNvPr id="0" name=""/>
        <dsp:cNvSpPr/>
      </dsp:nvSpPr>
      <dsp:spPr>
        <a:xfrm>
          <a:off x="4247410" y="1278524"/>
          <a:ext cx="2514311" cy="1634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Identify</a:t>
          </a:r>
        </a:p>
      </dsp:txBody>
      <dsp:txXfrm>
        <a:off x="4327214" y="1358328"/>
        <a:ext cx="2354703" cy="1475186"/>
      </dsp:txXfrm>
    </dsp:sp>
    <dsp:sp modelId="{971DAE59-DC4A-4FB8-A7B3-EBDEA23BE408}">
      <dsp:nvSpPr>
        <dsp:cNvPr id="0" name=""/>
        <dsp:cNvSpPr/>
      </dsp:nvSpPr>
      <dsp:spPr>
        <a:xfrm>
          <a:off x="3809178" y="3011032"/>
          <a:ext cx="2387177" cy="138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Assess</a:t>
          </a:r>
        </a:p>
      </dsp:txBody>
      <dsp:txXfrm>
        <a:off x="3876863" y="3078717"/>
        <a:ext cx="2251807" cy="1251155"/>
      </dsp:txXfrm>
    </dsp:sp>
    <dsp:sp modelId="{ADF0B25C-9627-4AE6-8361-E3AD237AD771}">
      <dsp:nvSpPr>
        <dsp:cNvPr id="0" name=""/>
        <dsp:cNvSpPr/>
      </dsp:nvSpPr>
      <dsp:spPr>
        <a:xfrm>
          <a:off x="940385" y="3073308"/>
          <a:ext cx="2387177" cy="138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Notify</a:t>
          </a:r>
        </a:p>
      </dsp:txBody>
      <dsp:txXfrm>
        <a:off x="1008070" y="3140993"/>
        <a:ext cx="2251807" cy="1251155"/>
      </dsp:txXfrm>
    </dsp:sp>
    <dsp:sp modelId="{2C624047-4C42-4DA6-BCB1-3CD3CC775BDD}">
      <dsp:nvSpPr>
        <dsp:cNvPr id="0" name=""/>
        <dsp:cNvSpPr/>
      </dsp:nvSpPr>
      <dsp:spPr>
        <a:xfrm>
          <a:off x="595418" y="1278524"/>
          <a:ext cx="2514311" cy="1634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Review and remediate</a:t>
          </a:r>
        </a:p>
      </dsp:txBody>
      <dsp:txXfrm>
        <a:off x="675222" y="1358328"/>
        <a:ext cx="2354703" cy="147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920F7D3F-29F9-463F-985E-54129C2DC0A1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11399C76-6B51-4B95-96F4-DD1E10862F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46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7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63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3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0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6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4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8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6"/>
            <a:ext cx="5445760" cy="4990376"/>
          </a:xfrm>
        </p:spPr>
        <p:txBody>
          <a:bodyPr/>
          <a:lstStyle/>
          <a:p>
            <a:pPr fontAlgn="base">
              <a:buClr>
                <a:srgbClr val="1287C3"/>
              </a:buClr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2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A6EA-6823-400E-A49E-F39EFC64F0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3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A6EA-6823-400E-A49E-F39EFC64F0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9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A6EA-6823-400E-A49E-F39EFC64F0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8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A6EA-6823-400E-A49E-F39EFC64F0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78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9993-9DAC-4B6B-9745-6588314ECC56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E0-13AB-4390-A814-79D1BC4C50C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D0659A1-D8B1-EE7D-9716-2E40CC589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9F25-9F1F-4514-A8C4-5F2382D4BCCF}" type="datetime1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60A8540-42CE-CFEA-5DC7-4E3C25026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4ADD-406C-4EA2-9A0B-4869B9F9F490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0FEF6FA-C81A-50BC-957E-34C1DD096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BEF-C257-4578-A062-CBAAC66A80F4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BBF2C3-3B66-E704-BB92-88E570A81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5A79-021E-4B4C-A1A8-31B4B744A835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EFD0C4B-BACD-1ADB-643D-4DF2FD9ED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7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9AFD-9737-4971-AE9B-30DC5EC43ABF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F6C92A-D4E7-EDEE-8842-4BA995CD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4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F569-0B0F-4A8D-B85C-0B7D13634A3D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3051899-47B1-AC03-57EA-10B72A2FF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4B27-5013-4665-9401-18A47460C205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0B1B298-2142-C017-2918-5B00E82A8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929E8C-1B02-0EC1-A339-973759698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A1AA-D035-B88D-4F21-2C93130C7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08" y="1727532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Title - click to edit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28E5D-A0DE-6A1F-73B0-4961567B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" t="64513" r="23978"/>
          <a:stretch/>
        </p:blipFill>
        <p:spPr>
          <a:xfrm>
            <a:off x="1662540" y="4640788"/>
            <a:ext cx="7677417" cy="2151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4593A-6BCD-D9AE-F813-22390F120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708" y="4607257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893935-4254-42F9-41CD-D01DD735C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b="27263"/>
          <a:stretch/>
        </p:blipFill>
        <p:spPr>
          <a:xfrm rot="10800000" flipV="1">
            <a:off x="-2399436" y="-2803479"/>
            <a:ext cx="7581395" cy="6067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5BE37-D775-2895-D118-029D89E6E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13" y="151987"/>
            <a:ext cx="2183590" cy="403490"/>
          </a:xfrm>
          <a:prstGeom prst="rect">
            <a:avLst/>
          </a:prstGeom>
        </p:spPr>
      </p:pic>
      <p:pic>
        <p:nvPicPr>
          <p:cNvPr id="11" name="Picture 10" descr="Queensland Government logo">
            <a:extLst>
              <a:ext uri="{FF2B5EF4-FFF2-40B4-BE49-F238E27FC236}">
                <a16:creationId xmlns:a16="http://schemas.microsoft.com/office/drawing/2014/main" id="{8B584573-272C-2B0E-C26F-4462B4F2DB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675" y="6234609"/>
            <a:ext cx="1442955" cy="4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userDrawn="1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9CC926-DCD9-3142-B493-25F79F33D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D337259-8FB5-42AB-874D-900B0338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218781"/>
            <a:ext cx="658342" cy="548182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1AA8F378-6842-4A19-98F4-B68C8A6CB2C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7B2D8D-1CB1-4676-9A6F-3FF6A754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7" y="71214"/>
            <a:ext cx="10725149" cy="68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116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2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6DB73D7-34C9-2E4F-3293-A020B041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218781"/>
            <a:ext cx="658342" cy="548182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1200">
                <a:solidFill>
                  <a:srgbClr val="021540"/>
                </a:solidFill>
                <a:latin typeface="Arial Nova Light" panose="020B0304020202020204" pitchFamily="34" charset="0"/>
              </a:defRPr>
            </a:lvl1pPr>
          </a:lstStyle>
          <a:p>
            <a:fld id="{1AA8F378-6842-4A19-98F4-B68C8A6CB2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88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4174-9462-46B6-96D8-FFD4CBEBE5E9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68FA53A-7FFE-72C5-07BF-99C2B9754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FB9EAA-3135-C1D3-C26C-EDDEEDD48A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C0EB3-4C8D-C510-1C43-FC0815563C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61797"/>
            <a:ext cx="9144000" cy="8738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9F69E-5E5B-EEB9-D580-6D3741541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" t="64513" r="23978"/>
          <a:stretch/>
        </p:blipFill>
        <p:spPr>
          <a:xfrm>
            <a:off x="0" y="4706104"/>
            <a:ext cx="7677417" cy="21518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858E6C2-7E90-E3E3-E57D-3EA2F14A7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537"/>
            <a:ext cx="9144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black background with blue and orange lines&#10;&#10;Description automatically generated">
            <a:extLst>
              <a:ext uri="{FF2B5EF4-FFF2-40B4-BE49-F238E27FC236}">
                <a16:creationId xmlns:a16="http://schemas.microsoft.com/office/drawing/2014/main" id="{A4A3ABFE-29D1-7094-0AD5-7A9A3940D706}"/>
              </a:ext>
            </a:extLst>
          </p:cNvPr>
          <p:cNvPicPr/>
          <p:nvPr userDrawn="1"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b="27263"/>
          <a:stretch/>
        </p:blipFill>
        <p:spPr>
          <a:xfrm rot="10800000" flipV="1">
            <a:off x="-2399436" y="-2803479"/>
            <a:ext cx="7581395" cy="6067132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5EF6B64-1F7A-E631-BCCE-587AE0E763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40" y="230087"/>
            <a:ext cx="2183590" cy="403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3B1D2B-D9BE-2E63-B2B8-E0C3A3B65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675" y="6128149"/>
            <a:ext cx="1442955" cy="4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1866-EABD-4B6C-ACB5-2BFFA47A1434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D6E5C8-81FC-990E-8CE9-DF8A3621E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7-978F-4C2D-83CC-D41D33424E12}" type="datetime1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F242A03-8AA8-2FF5-ED1D-083EAECCC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4072-879D-4400-ADB0-1DB5F9CE24B5}" type="datetime1">
              <a:rPr lang="en-AU" smtClean="0"/>
              <a:t>20/05/2025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A0B076-571A-84AA-BDC4-C4C8CACE5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ABD2-C552-4052-B5A1-9830F53F3185}" type="datetime1">
              <a:rPr lang="en-AU" smtClean="0"/>
              <a:t>20/05/2025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B36E7BC-DE75-0CA9-D93C-C1BA2A3EA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42C3-CE4A-4B13-94E4-60E0344694B8}" type="datetime1">
              <a:rPr lang="en-AU" smtClean="0"/>
              <a:t>20/05/2025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6AD2C79-CBC9-8745-2FF2-9D319D0A2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447F-894E-4D42-A936-3FDBA8D98B40}" type="datetime1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48E9BAB-A221-3987-48A0-A61107E07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1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D1C6-9493-4467-B652-21F9A5E9F5D4}" type="datetime1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AD3270-9B51-253C-94EA-AF8E658B4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9410D5-67CE-46FF-80B4-593CD385A372}" type="datetime1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5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ill Sans Light" panose="020B0302020104020203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ill Sans Light" panose="020B0302020104020203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ill Sans Light" panose="020B0302020104020203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ill Sans Light" panose="020B0302020104020203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4156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CyberDefenceCentre@cyber.qld.gov.a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cybersecurityunit@cyber.qld.gov.au" TargetMode="External"/><Relationship Id="rId4" Type="http://schemas.openxmlformats.org/officeDocument/2006/relationships/hyperlink" Target="mailto:danielle.mahl@cyber.qld.gov.a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hyperlink" Target="https://forms.office.com/r/TYqvxA4Wa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.linkedin.com/company/office-of-the-information-commissioner-queensland-" TargetMode="External"/><Relationship Id="rId5" Type="http://schemas.openxmlformats.org/officeDocument/2006/relationships/hyperlink" Target="mailto:enquiries@oic.qld.gov.a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742B-A7CA-7FA2-61B8-5C2141292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006" y="849841"/>
            <a:ext cx="7953375" cy="1655762"/>
          </a:xfrm>
        </p:spPr>
        <p:txBody>
          <a:bodyPr>
            <a:normAutofit/>
          </a:bodyPr>
          <a:lstStyle/>
          <a:p>
            <a:pPr algn="l"/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AU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FEDC7-3C19-9DE8-F47A-C99D3016D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380" y="2589409"/>
            <a:ext cx="7690486" cy="11593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i="1">
                <a:latin typeface="Arial"/>
                <a:cs typeface="Arial"/>
              </a:rPr>
              <a:t>Hilary Fox, IPOLA Project Manager</a:t>
            </a:r>
            <a:endParaRPr lang="en-AU" sz="28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40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dice with words on them&#10;&#10;Description automatically generated">
            <a:extLst>
              <a:ext uri="{FF2B5EF4-FFF2-40B4-BE49-F238E27FC236}">
                <a16:creationId xmlns:a16="http://schemas.microsoft.com/office/drawing/2014/main" id="{4EC23B87-1313-EBA5-1D63-9406195C3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03"/>
            <a:ext cx="12192000" cy="68379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9D7E-A7B5-DC10-7C82-0525C7F0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8F378-6842-4A19-98F4-B68C8A6CB2C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FBFDFF">
                    <a:lumMod val="9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BFDFF">
                  <a:lumMod val="95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5AD9E555-56FB-7C3A-840D-B93B030BC69C}"/>
              </a:ext>
            </a:extLst>
          </p:cNvPr>
          <p:cNvSpPr txBox="1">
            <a:spLocks/>
          </p:cNvSpPr>
          <p:nvPr/>
        </p:nvSpPr>
        <p:spPr>
          <a:xfrm>
            <a:off x="547734" y="507131"/>
            <a:ext cx="10692346" cy="1028313"/>
          </a:xfrm>
          <a:prstGeom prst="rect">
            <a:avLst/>
          </a:prstGeom>
          <a:gradFill>
            <a:gsLst>
              <a:gs pos="14000">
                <a:schemeClr val="tx1"/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</p:spPr>
        <p:txBody>
          <a:bodyPr vert="horz" wrap="square" lIns="180000" tIns="180000" rIns="180000" bIns="180000" rtlCol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 i="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-150" normalizeH="0" baseline="0" noProof="0">
                <a:ln>
                  <a:noFill/>
                </a:ln>
                <a:solidFill>
                  <a:srgbClr val="FBFDFF"/>
                </a:solidFill>
                <a:effectLst/>
                <a:uLnTx/>
                <a:uFillTx/>
                <a:latin typeface="Arial" panose="020B0604020202020204"/>
                <a:ea typeface="+mj-ea"/>
                <a:cs typeface="Gill Sans"/>
              </a:rPr>
              <a:t>How to report? 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F2D7FEE4-5B7E-8B16-1BEB-615BA0C14F71}"/>
              </a:ext>
            </a:extLst>
          </p:cNvPr>
          <p:cNvSpPr txBox="1">
            <a:spLocks/>
          </p:cNvSpPr>
          <p:nvPr/>
        </p:nvSpPr>
        <p:spPr>
          <a:xfrm>
            <a:off x="547734" y="1535444"/>
            <a:ext cx="10692346" cy="2517952"/>
          </a:xfrm>
          <a:prstGeom prst="rect">
            <a:avLst/>
          </a:prstGeom>
          <a:gradFill>
            <a:gsLst>
              <a:gs pos="14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80000" tIns="180000" rIns="180000" bIns="180000" rtlCol="0" anchor="t">
            <a:sp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>
                <a:latin typeface="Arial"/>
                <a:cs typeface="Arial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 access now and report via the CSU Incident Reporting Portal: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cdc.cyber.qld.gov.au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Submit a Manual Form (form is in the IS:18 incident reporting standard) to CSU Incident Response mailbox: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tooltip="mailto:cyberdefencecentre@cyber.qld.gov.a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CyberDefenceCentre@cyber.qld.gov.au</a:t>
            </a: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Incident Reporting 24/7 Number: </a:t>
            </a: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07 3215 3951</a:t>
            </a:r>
          </a:p>
        </p:txBody>
      </p:sp>
    </p:spTree>
    <p:extLst>
      <p:ext uri="{BB962C8B-B14F-4D97-AF65-F5344CB8AC3E}">
        <p14:creationId xmlns:p14="http://schemas.microsoft.com/office/powerpoint/2010/main" val="401486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9D7E-A7B5-DC10-7C82-0525C7F0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8F378-6842-4A19-98F4-B68C8A6CB2C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FBFDFF">
                    <a:lumMod val="9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BFDFF">
                  <a:lumMod val="95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Placeholder 12" descr="Colleagues celebrating">
            <a:extLst>
              <a:ext uri="{FF2B5EF4-FFF2-40B4-BE49-F238E27FC236}">
                <a16:creationId xmlns:a16="http://schemas.microsoft.com/office/drawing/2014/main" id="{7AF07230-E304-7FE4-CF6F-06EF61D9B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35873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5AD9E555-56FB-7C3A-840D-B93B030BC69C}"/>
              </a:ext>
            </a:extLst>
          </p:cNvPr>
          <p:cNvSpPr txBox="1">
            <a:spLocks/>
          </p:cNvSpPr>
          <p:nvPr/>
        </p:nvSpPr>
        <p:spPr>
          <a:xfrm>
            <a:off x="179857" y="3690744"/>
            <a:ext cx="6389736" cy="1028313"/>
          </a:xfrm>
          <a:prstGeom prst="rect">
            <a:avLst/>
          </a:prstGeom>
          <a:gradFill>
            <a:gsLst>
              <a:gs pos="14000">
                <a:schemeClr val="tx1"/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</p:spPr>
        <p:txBody>
          <a:bodyPr vert="horz" wrap="square" lIns="180000" tIns="180000" rIns="180000" bIns="180000" rtlCol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 i="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-150" normalizeH="0" baseline="0" noProof="0">
                <a:ln>
                  <a:noFill/>
                </a:ln>
                <a:solidFill>
                  <a:srgbClr val="FBFDFF"/>
                </a:solidFill>
                <a:effectLst/>
                <a:uLnTx/>
                <a:uFillTx/>
                <a:latin typeface="Arial" panose="020B0604020202020204"/>
                <a:ea typeface="+mj-ea"/>
                <a:cs typeface="Gill Sans"/>
              </a:rPr>
              <a:t>Cyber is a Team Sport 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F2D7FEE4-5B7E-8B16-1BEB-615BA0C14F71}"/>
              </a:ext>
            </a:extLst>
          </p:cNvPr>
          <p:cNvSpPr txBox="1">
            <a:spLocks/>
          </p:cNvSpPr>
          <p:nvPr/>
        </p:nvSpPr>
        <p:spPr>
          <a:xfrm>
            <a:off x="179857" y="4719057"/>
            <a:ext cx="6389736" cy="1979343"/>
          </a:xfrm>
          <a:prstGeom prst="rect">
            <a:avLst/>
          </a:prstGeom>
          <a:gradFill>
            <a:gsLst>
              <a:gs pos="14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80000" tIns="180000" rIns="180000" bIns="180000" rtlCol="0" anchor="t">
            <a:sp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>
                <a:latin typeface="Arial"/>
                <a:cs typeface="Arial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CSU are always happy to talk to your organisation about how we can help you prepare or respond: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 panose="020B0604020202020204"/>
                <a:ea typeface="+mn-ea"/>
                <a:hlinkClick r:id="rId4"/>
              </a:rPr>
              <a:t>danielle.mahl@cyber.qld.gov.au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 (talk to me)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 panose="020B0604020202020204"/>
                <a:ea typeface="+mn-ea"/>
                <a:hlinkClick r:id="rId5"/>
              </a:rPr>
              <a:t>cybersecurityunit@cyber.qld.gov.au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 (engagement)</a:t>
            </a:r>
          </a:p>
        </p:txBody>
      </p:sp>
    </p:spTree>
    <p:extLst>
      <p:ext uri="{BB962C8B-B14F-4D97-AF65-F5344CB8AC3E}">
        <p14:creationId xmlns:p14="http://schemas.microsoft.com/office/powerpoint/2010/main" val="265981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0" y="1492928"/>
            <a:ext cx="2925542" cy="173107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500">
                <a:solidFill>
                  <a:schemeClr val="bg1"/>
                </a:solidFill>
                <a:latin typeface="Arial"/>
                <a:cs typeface="Arial"/>
              </a:rPr>
              <a:t>Templates supporting the MNDB scheme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7648-8380-D490-8B72-3D0407C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588" y="957739"/>
            <a:ext cx="7588867" cy="50613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AU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>
                <a:latin typeface="Arial"/>
                <a:cs typeface="Arial"/>
              </a:rPr>
              <a:t>Eleanor Dickens, Legal Partner</a:t>
            </a:r>
          </a:p>
          <a:p>
            <a:pPr marL="0" indent="0">
              <a:buNone/>
            </a:pPr>
            <a:r>
              <a:rPr lang="en-US" sz="3600">
                <a:latin typeface="Arial"/>
                <a:cs typeface="Arial"/>
              </a:rPr>
              <a:t>and </a:t>
            </a:r>
          </a:p>
          <a:p>
            <a:pPr marL="0" indent="0">
              <a:buNone/>
            </a:pPr>
            <a:r>
              <a:rPr lang="en-US" sz="3600">
                <a:latin typeface="Arial"/>
                <a:cs typeface="Arial"/>
              </a:rPr>
              <a:t>Andreas </a:t>
            </a:r>
            <a:r>
              <a:rPr lang="en-US" sz="3600" err="1">
                <a:latin typeface="Arial"/>
                <a:cs typeface="Arial"/>
              </a:rPr>
              <a:t>Ostenfeldt</a:t>
            </a:r>
            <a:r>
              <a:rPr lang="en-US" sz="3600">
                <a:latin typeface="Arial"/>
                <a:cs typeface="Arial"/>
              </a:rPr>
              <a:t>, FTS Director</a:t>
            </a:r>
            <a:endParaRPr lang="en-AU" sz="3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200">
                <a:latin typeface="Arial"/>
                <a:cs typeface="Arial"/>
              </a:rPr>
              <a:t>Clayton Utz</a:t>
            </a:r>
          </a:p>
          <a:p>
            <a:pPr marL="0" indent="0">
              <a:buNone/>
            </a:pPr>
            <a:endParaRPr lang="en-A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93" y="297577"/>
            <a:ext cx="2616471" cy="8793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8753" y="6401286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B695CA21-CD92-C950-7C2E-BD9715074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3473" y="6019252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1E62-53C6-2D33-B76D-564376C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61" y="444962"/>
            <a:ext cx="2622082" cy="713985"/>
          </a:xfrm>
          <a:noFill/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A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4E71-61BE-7386-513C-495F510F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00" y="973898"/>
            <a:ext cx="9203185" cy="5290281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3200">
                <a:latin typeface="Arial"/>
                <a:cs typeface="Arial"/>
              </a:rPr>
              <a:t>Initial observations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sz="1000">
              <a:latin typeface="Arial"/>
              <a:cs typeface="Arial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3200">
                <a:latin typeface="Arial"/>
                <a:cs typeface="Arial"/>
              </a:rPr>
              <a:t>Key principles in developing a policy and response plan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AU" sz="1000">
              <a:latin typeface="Arial"/>
              <a:cs typeface="Arial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3200">
                <a:latin typeface="Arial"/>
                <a:cs typeface="Arial"/>
              </a:rPr>
              <a:t>Tips to guide preparation for the MNDB scheme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AU" sz="1000">
              <a:latin typeface="Arial"/>
              <a:cs typeface="Arial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3200">
                <a:latin typeface="Arial"/>
                <a:cs typeface="Arial"/>
              </a:rPr>
              <a:t>Templates supporting the MNDB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173D-F2D6-BB22-D370-C2E7930C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2325" y="6264180"/>
            <a:ext cx="551167" cy="352916"/>
          </a:xfrm>
        </p:spPr>
        <p:txBody>
          <a:bodyPr/>
          <a:lstStyle/>
          <a:p>
            <a:fld id="{EFEFB83B-929B-4890-9662-1BECF96BE500}" type="slidenum">
              <a:rPr lang="en-AU" smtClean="0"/>
              <a:t>13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66D7D68-E881-29E7-CBE7-2ECAD70C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41207-012E-1F35-DCEF-2BFE472D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13FE2E-F177-B84F-1747-8ACF8C8BF675}"/>
              </a:ext>
            </a:extLst>
          </p:cNvPr>
          <p:cNvSpPr txBox="1">
            <a:spLocks/>
          </p:cNvSpPr>
          <p:nvPr/>
        </p:nvSpPr>
        <p:spPr>
          <a:xfrm>
            <a:off x="1528313" y="265293"/>
            <a:ext cx="5669192" cy="86053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AU"/>
              <a:t>1 - Initial observations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2C98-2382-0AF3-0621-9CAEAF6C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13" y="1224478"/>
            <a:ext cx="10663687" cy="5169751"/>
          </a:xfrm>
        </p:spPr>
        <p:txBody>
          <a:bodyPr anchor="t" anchorCtr="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Are we there yet?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1 July 2025 has been a long time coming – over 12 months since the sector was aware of the MNDB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With little over 1 month to go – is the sector ready?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Most of the issues for discussion today are not new and have been circulating across the sector for a significant period as we get ready for the MNDB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The seminar today allows for an additional opportunity to discuss steps and actions in preparing for the MNDB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Further, we now have the opportunity to consider this issue in the context of templates that have been prepared to assist agencies on the pathway to compliance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Eligible Data Breach Register Template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Data Breach Policy Template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600">
                <a:latin typeface="Arial" panose="020B0604020202020204" pitchFamily="34" charset="0"/>
                <a:cs typeface="Arial" panose="020B0604020202020204" pitchFamily="34" charset="0"/>
              </a:rPr>
              <a:t>Data Breach Response Plan Register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AD841-4504-03EE-09F2-8EE0CF3D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0416" y="6492875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14</a:t>
            </a:fld>
            <a:endParaRPr lang="en-AU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5CC34FFD-0463-39C2-64BD-488F7C54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4F0E-AF02-962B-524F-193B752A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74BA-D12B-2EBB-23B8-7F8764E1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80" y="1493116"/>
            <a:ext cx="10751820" cy="4909004"/>
          </a:xfrm>
        </p:spPr>
        <p:txBody>
          <a:bodyPr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>
                <a:latin typeface="Arial" panose="020B0604020202020204" pitchFamily="34" charset="0"/>
                <a:cs typeface="Arial" panose="020B0604020202020204" pitchFamily="34" charset="0"/>
              </a:rPr>
              <a:t>Central themes to discuss today: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Multidisciplinary approaches and teams are necessary – there is no room for silos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People are the key: systems and processes are critical too, but people are the first point of protection and risk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Cultural change is necessary 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Knowing and understanding information holdings and complexities in the MNDB scheme is paramount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Not just compliance – but a risk issue which requires organisational change and sophistication in terms of how information and data issues are considered</a:t>
            </a:r>
          </a:p>
          <a:p>
            <a:pPr marL="700088" lvl="2" indent="-342900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1900">
                <a:latin typeface="Arial" panose="020B0604020202020204" pitchFamily="34" charset="0"/>
                <a:cs typeface="Arial" panose="020B0604020202020204" pitchFamily="34" charset="0"/>
              </a:rPr>
              <a:t>The sector is already dealing with data breaches and making notifications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5A6E87-D1C2-3A4B-1D54-DBF4C9971CF9}"/>
              </a:ext>
            </a:extLst>
          </p:cNvPr>
          <p:cNvSpPr txBox="1">
            <a:spLocks/>
          </p:cNvSpPr>
          <p:nvPr/>
        </p:nvSpPr>
        <p:spPr>
          <a:xfrm>
            <a:off x="1440179" y="369717"/>
            <a:ext cx="7884573" cy="89555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AU"/>
              <a:t>1 - Initial observations (</a:t>
            </a:r>
            <a:r>
              <a:rPr lang="en-AU" err="1"/>
              <a:t>cont</a:t>
            </a:r>
            <a:r>
              <a:rPr lang="en-AU"/>
              <a:t>)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2FD4B-1953-00DA-F389-5C38DA4B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923" y="6305720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15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2AD1723F-5DD7-1B6A-9C38-E5EB84925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4F0E-AF02-962B-524F-193B752A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5A6E87-D1C2-3A4B-1D54-DBF4C9971CF9}"/>
              </a:ext>
            </a:extLst>
          </p:cNvPr>
          <p:cNvSpPr txBox="1">
            <a:spLocks/>
          </p:cNvSpPr>
          <p:nvPr/>
        </p:nvSpPr>
        <p:spPr>
          <a:xfrm>
            <a:off x="1599668" y="187155"/>
            <a:ext cx="7884573" cy="89555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>
                <a:ln w="3175" cmpd="sng">
                  <a:noFill/>
                </a:ln>
                <a:solidFill>
                  <a:srgbClr val="30ACE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– Key principles</a:t>
            </a:r>
            <a:endParaRPr kumimoji="0" lang="en-US" sz="4000" b="0" i="0" u="none" strike="noStrike" kern="1200" cap="none" spc="0" normalizeH="0" baseline="0" noProof="0">
              <a:ln w="3175" cmpd="sng">
                <a:noFill/>
              </a:ln>
              <a:solidFill>
                <a:srgbClr val="30ACE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2FD4B-1953-00DA-F389-5C38DA4B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923" y="6305720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CF74F52D-DDD9-8141-CB93-ACB28BE34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48837-E27D-EB2C-1ECA-293ACD034A2D}"/>
              </a:ext>
            </a:extLst>
          </p:cNvPr>
          <p:cNvSpPr txBox="1"/>
          <p:nvPr/>
        </p:nvSpPr>
        <p:spPr>
          <a:xfrm>
            <a:off x="1599668" y="1261287"/>
            <a:ext cx="85969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principles in developing a policy and response plan are: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9394EC-60D5-916C-3D77-974F7E7C5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50619"/>
              </p:ext>
            </p:extLst>
          </p:nvPr>
        </p:nvGraphicFramePr>
        <p:xfrm>
          <a:off x="2367567" y="2002672"/>
          <a:ext cx="8092532" cy="3909029"/>
        </p:xfrm>
        <a:graphic>
          <a:graphicData uri="http://schemas.openxmlformats.org/drawingml/2006/table">
            <a:tbl>
              <a:tblPr firstRow="1" firstCol="1" bandRow="1"/>
              <a:tblGrid>
                <a:gridCol w="795684">
                  <a:extLst>
                    <a:ext uri="{9D8B030D-6E8A-4147-A177-3AD203B41FA5}">
                      <a16:colId xmlns:a16="http://schemas.microsoft.com/office/drawing/2014/main" val="522377725"/>
                    </a:ext>
                  </a:extLst>
                </a:gridCol>
                <a:gridCol w="7296848">
                  <a:extLst>
                    <a:ext uri="{9D8B030D-6E8A-4147-A177-3AD203B41FA5}">
                      <a16:colId xmlns:a16="http://schemas.microsoft.com/office/drawing/2014/main" val="2809324846"/>
                    </a:ext>
                  </a:extLst>
                </a:gridCol>
              </a:tblGrid>
              <a:tr h="65978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00447C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Allow for flexibility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57616"/>
                  </a:ext>
                </a:extLst>
              </a:tr>
              <a:tr h="68533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00447C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Organisationally aware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07751"/>
                  </a:ext>
                </a:extLst>
              </a:tr>
              <a:tr h="71122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00447C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D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Put the right people in the room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58060"/>
                  </a:ext>
                </a:extLst>
              </a:tr>
              <a:tr h="60556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B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Realistic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82504"/>
                  </a:ext>
                </a:extLst>
              </a:tr>
              <a:tr h="67536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6B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Easy to read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6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39916"/>
                  </a:ext>
                </a:extLst>
              </a:tr>
              <a:tr h="57176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AU" sz="80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47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Reflect multidisciplinary approach</a:t>
                      </a:r>
                      <a:endParaRPr lang="en-AU" sz="3200" b="0" kern="10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18" marR="54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5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92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1E62-53C6-2D33-B76D-564376C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879" y="409188"/>
            <a:ext cx="7635386" cy="1015575"/>
          </a:xfr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Tips for preparation</a:t>
            </a:r>
            <a:endParaRPr lang="en-AU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4E71-61BE-7386-513C-495F510F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330" y="1536405"/>
            <a:ext cx="10329158" cy="3785190"/>
          </a:xfrm>
        </p:spPr>
        <p:txBody>
          <a:bodyPr>
            <a:normAutofit lnSpcReduction="10000"/>
          </a:bodyPr>
          <a:lstStyle/>
          <a:p>
            <a:pPr marL="914400" lvl="1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2800">
                <a:latin typeface="Arial"/>
                <a:cs typeface="Arial"/>
              </a:rPr>
              <a:t>The countdown to commencement – some key activities/actions</a:t>
            </a:r>
          </a:p>
          <a:p>
            <a:pPr marL="914400" lvl="1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2800">
                <a:latin typeface="Arial"/>
                <a:cs typeface="Arial"/>
              </a:rPr>
              <a:t>Take time to understand the complexities of the MNDB scheme</a:t>
            </a:r>
          </a:p>
          <a:p>
            <a:pPr marL="914400" lvl="1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2800">
                <a:latin typeface="Arial"/>
                <a:cs typeface="Arial"/>
              </a:rPr>
              <a:t>Multidisciplinary teams for a multidisciplinary response</a:t>
            </a:r>
          </a:p>
          <a:p>
            <a:pPr marL="914400" lvl="1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2800">
                <a:latin typeface="Arial"/>
                <a:cs typeface="Arial"/>
              </a:rPr>
              <a:t>An opportunity to build maturity</a:t>
            </a:r>
          </a:p>
          <a:p>
            <a:pPr marL="914400" lvl="1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sz="2800">
                <a:latin typeface="Arial"/>
                <a:cs typeface="Arial"/>
              </a:rPr>
              <a:t>We have got this!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173D-F2D6-BB22-D370-C2E7930C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66249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12223F1E-21D0-B6EE-FCB0-5BF8F562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3DC7-613A-03DB-DC07-9D98D683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FC44-C13C-3971-947B-FF864BF5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74619"/>
            <a:ext cx="10348686" cy="5311458"/>
          </a:xfrm>
        </p:spPr>
        <p:txBody>
          <a:bodyPr anchor="t" anchorCtr="0">
            <a:normAutofit/>
          </a:bodyPr>
          <a:lstStyle/>
          <a:p>
            <a:r>
              <a:rPr lang="en-AU" sz="2200">
                <a:latin typeface="Arial" panose="020B0604020202020204" pitchFamily="34" charset="0"/>
                <a:cs typeface="Arial" panose="020B0604020202020204" pitchFamily="34" charset="0"/>
              </a:rPr>
              <a:t>Agencies need to develop and continue to develop systems, processes and procedures as critical tools in preparing for and responding to data breaches and the MNDB scheme</a:t>
            </a:r>
          </a:p>
          <a:p>
            <a:r>
              <a:rPr lang="en-AU" sz="2200">
                <a:latin typeface="Arial" panose="020B0604020202020204" pitchFamily="34" charset="0"/>
                <a:cs typeface="Arial" panose="020B0604020202020204" pitchFamily="34" charset="0"/>
              </a:rPr>
              <a:t>This requires an understanding of current systems, processes and procedures: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audit and analysis of information holdings (including if overcollection of personal information occurs)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how systems, processes and procedures interact with others (or can / should it interact with others)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This can be difficult, but is an essential step to preparing and responding to data breaches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To be ready, it will require amendments across the information policy and procedure landscape within an agency and the development of new systems, processes and procedures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882A55-4243-8E63-696B-E8097CA8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17188"/>
            <a:ext cx="6946642" cy="757431"/>
          </a:xfrm>
          <a:noFill/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– Key countdown activities</a:t>
            </a:r>
            <a:b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04D83-094C-B684-A893-F5FA5BA5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25989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18</a:t>
            </a:fld>
            <a:endParaRPr lang="en-AU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74EF31E9-044B-8EFA-2B90-6E3297797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E099D-F3DA-E305-B78A-BC63FFC1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80D2-AC68-169A-29B7-35F53A68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890" y="1220947"/>
            <a:ext cx="10489976" cy="5296943"/>
          </a:xfrm>
        </p:spPr>
        <p:txBody>
          <a:bodyPr anchor="t" anchorCtr="0"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Privacy policy and procedures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Data Breach Policy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Data Breach Response Plan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Register of Eligible Data Breach 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Data Breach Notification Procedure and decision-making documents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Delegations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Risk assessment tools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Communication protocols</a:t>
            </a:r>
          </a:p>
          <a:p>
            <a:pPr lvl="1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Data Breach Response Team or Unit 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2C999-EF4A-2753-6C5F-C511DE33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35327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19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3EC839-CE35-2217-6341-B8FD726C8B46}"/>
              </a:ext>
            </a:extLst>
          </p:cNvPr>
          <p:cNvSpPr txBox="1">
            <a:spLocks/>
          </p:cNvSpPr>
          <p:nvPr/>
        </p:nvSpPr>
        <p:spPr>
          <a:xfrm>
            <a:off x="1572207" y="340110"/>
            <a:ext cx="7476100" cy="84120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/>
              <a:t>3.1 – Key countdown activities </a:t>
            </a:r>
            <a:r>
              <a:rPr lang="en-US" sz="2800"/>
              <a:t>(</a:t>
            </a:r>
            <a:r>
              <a:rPr lang="en-US" sz="2800" err="1"/>
              <a:t>cont</a:t>
            </a:r>
            <a:r>
              <a:rPr lang="en-US" sz="2800"/>
              <a:t>) </a:t>
            </a:r>
            <a:endParaRPr lang="en-US" sz="3600"/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4E9525A7-60B8-DB65-AAE2-349A6E2F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41207-012E-1F35-DCEF-2BFE472D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13FE2E-F177-B84F-1747-8ACF8C8BF675}"/>
              </a:ext>
            </a:extLst>
          </p:cNvPr>
          <p:cNvSpPr txBox="1">
            <a:spLocks/>
          </p:cNvSpPr>
          <p:nvPr/>
        </p:nvSpPr>
        <p:spPr>
          <a:xfrm>
            <a:off x="1528313" y="265293"/>
            <a:ext cx="5669192" cy="86053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AU"/>
              <a:t>Housekeeping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2C98-2382-0AF3-0621-9CAEAF6C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13" y="1224478"/>
            <a:ext cx="10663687" cy="5169751"/>
          </a:xfrm>
        </p:spPr>
        <p:txBody>
          <a:bodyPr anchor="t" anchorCtr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The session will be recorded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3500">
                <a:latin typeface="Arial" panose="020B0604020202020204" pitchFamily="34" charset="0"/>
                <a:cs typeface="Arial" panose="020B0604020202020204" pitchFamily="34" charset="0"/>
              </a:rPr>
              <a:t>To ask a question: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AU" sz="3100">
                <a:latin typeface="Arial" panose="020B0604020202020204" pitchFamily="34" charset="0"/>
                <a:cs typeface="Arial" panose="020B0604020202020204" pitchFamily="34" charset="0"/>
              </a:rPr>
              <a:t>Use the Q&amp;A option during the session – can ask anonymously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AU" sz="3100">
                <a:latin typeface="Arial" panose="020B0604020202020204" pitchFamily="34" charset="0"/>
                <a:cs typeface="Arial" panose="020B0604020202020204" pitchFamily="34" charset="0"/>
              </a:rPr>
              <a:t>We will moderate and publish questions – react or vote then becomes available for participants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AU" sz="3100">
                <a:latin typeface="Arial" panose="020B0604020202020204" pitchFamily="34" charset="0"/>
                <a:cs typeface="Arial" panose="020B0604020202020204" pitchFamily="34" charset="0"/>
              </a:rPr>
              <a:t>Moderators will give you an opportunity to ask questions verbally if you raise your hand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AU" sz="3100">
                <a:latin typeface="Arial" panose="020B0604020202020204" pitchFamily="34" charset="0"/>
                <a:cs typeface="Arial" panose="020B0604020202020204" pitchFamily="34" charset="0"/>
              </a:rPr>
              <a:t>Further opportunity to ask questions at the end of the session – please raise your hand and we’ll identify you, and switch on your microphone, or use the Q&amp;A function.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AD841-4504-03EE-09F2-8EE0CF3D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0416" y="6492875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10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0CB0B-531C-22A1-05CF-40495120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D501-ED86-EE1C-03EA-BD00B5B1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250" y="234869"/>
            <a:ext cx="8001434" cy="1242950"/>
          </a:xfr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3.2 - </a:t>
            </a:r>
            <a:r>
              <a:rPr lang="en-AU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MNDB scheme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441E-B3CA-54E7-99B9-61F4D257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77819"/>
            <a:ext cx="10707690" cy="5029200"/>
          </a:xfrm>
        </p:spPr>
        <p:txBody>
          <a:bodyPr anchor="t" anchorCtr="0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There are many complexities and nuances in the MNDB scheme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assessment process for notifications and relevant exemptions;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overlays with other frameworks (e.g. Crime and Corruption overlay or critical infrastructure obligations)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Agencies will have to grapple with these complexities often in challenging, time sensitive circumstances which will be difficult without a full appreciation of the MNDB framework  </a:t>
            </a:r>
          </a:p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As an example, note the exemptions to notification – these exemptions include a range of threshold legal tests and issues for consideration by the decision-maker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ADB9F-B0B3-7D3E-5D4F-88CE595A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24456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20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65A2315D-3868-F538-99EE-326EDA9C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3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FDB9-389E-4475-F847-0DB9BA974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754E-305E-E4C7-7640-0ADAC832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65" y="498153"/>
            <a:ext cx="6631235" cy="734969"/>
          </a:xfr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– Multidisciplinary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4E08-CE72-2DA9-F8CE-445C3379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58" y="1451432"/>
            <a:ext cx="10797540" cy="5232400"/>
          </a:xfrm>
        </p:spPr>
        <p:txBody>
          <a:bodyPr anchor="t" anchorCtr="0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multidisciplinary issue that requires multidisciplinary teams to prepare and respond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 room for a siloed approach – not a landscape in which IT, privacy or legal teams can have sole responsibility and/or manage these issues in isolation in terms of preparation and actual response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'whole of agency' multidisciplinary response is now needed. This is true whether: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data breach is due to a 3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party interaction (e.g. hack); 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data breach is due to internal interaction (e.g. rogue officer or mistake by employee) </a:t>
            </a:r>
          </a:p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In all instances - you will need to draw expertise across your agency, both in preparing for data breach scenarios, as well as actually responding to one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7A3A2-BF1E-7581-1811-9C69A603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02637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21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CD079A61-E9EC-A114-CCE1-C26FC90D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4149" y="6154609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8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7214-F863-D025-C6B8-6A10A0186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8D95-8113-65BF-2D76-5938DD14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05" y="255212"/>
            <a:ext cx="10576198" cy="1202418"/>
          </a:xfr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3.4 - </a:t>
            </a:r>
            <a:r>
              <a:rPr lang="en-AU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build maturity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17F5-5036-3872-A7F6-6DD9537EE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1" y="1316446"/>
            <a:ext cx="10576198" cy="5541554"/>
          </a:xfrm>
        </p:spPr>
        <p:txBody>
          <a:bodyPr anchor="t" anchorCtr="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Building sophistication is necessary to effectively navigate privacy reforms beyond the MNDB scheme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This will not happen overnight – however, MNDB requirements are a helpful lever to assist in awareness and education, and to embed a culture of best practice with data management.</a:t>
            </a:r>
          </a:p>
          <a:p>
            <a:pPr marL="700088" lvl="2" indent="-3429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Move beyond educational and awareness programs </a:t>
            </a:r>
          </a:p>
          <a:p>
            <a:pPr marL="700088" lvl="2" indent="-3429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Embed information handling and requirements around information hygiene into roles and responsibilities</a:t>
            </a:r>
          </a:p>
          <a:p>
            <a:pPr marL="700088" lvl="2" indent="-3429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Agency wide audit with clear lines of responsibility, reporting and timeframes </a:t>
            </a:r>
          </a:p>
          <a:p>
            <a:pPr marL="700088" lvl="2" indent="-3429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Establish accountabilities and requirements around failing to comply, and taking action against infringements</a:t>
            </a:r>
          </a:p>
          <a:p>
            <a:pPr marL="700088" lvl="2" indent="-3429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Establish appropriate governance arrangements (including establishing a Risk Committee)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Ultimately privacy will be considered a risk issue as opposed to just a compliance issue </a:t>
            </a:r>
            <a:endParaRPr lang="en-A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545C-B415-C62A-A354-93EDFFD3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9220" y="6420225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22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BC5DDD64-5DFC-F8C7-8F2A-2BB5AC55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4713" y="6155613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6550-9635-B86F-4C49-E8D0C17C5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F5BE-D6EE-9CD4-250E-D07BBC07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52" y="320159"/>
            <a:ext cx="5754341" cy="977013"/>
          </a:xfr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– </a:t>
            </a:r>
            <a:r>
              <a:rPr lang="en-AU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got this!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68EB-0DA1-83D6-06FD-FC3646F2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80" y="1622424"/>
            <a:ext cx="10751820" cy="5032375"/>
          </a:xfrm>
        </p:spPr>
        <p:txBody>
          <a:bodyPr anchor="t" anchorCtr="0">
            <a:norm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Agencies are already dealing with data breach incidents and have systems and processes already in place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there may be some refinement and adaptations necessary to these systems and processes 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Agencies have also been making voluntary notifications to the OIC on a routine basis 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While the commencement of the IPOLA Act will see the application of a new regulatory scheme across the sector, the concept is not new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Commonwealth and NSW have mandatory data breach schemes in place 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 range of support is available from OIC and the Cyber Security Unit (CSU) to support your pathway of compliance</a:t>
            </a:r>
          </a:p>
          <a:p>
            <a:pPr>
              <a:spcAft>
                <a:spcPts val="600"/>
              </a:spcAf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25D8F-A426-AE75-2A54-DE678392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07717" y="6347457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23</a:t>
            </a:fld>
            <a:endParaRPr lang="en-AU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3CEC7527-08F3-1CC9-24E7-482AB3D7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9CF3-F2A3-9C00-06ED-055CE074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FC7E3-7860-F9AF-A766-5B0CCB1D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90689"/>
            <a:ext cx="10018713" cy="4100512"/>
          </a:xfrm>
        </p:spPr>
        <p:txBody>
          <a:bodyPr anchor="t" anchorCtr="0"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 suite of MNDB templates are now available to assist agencies on the pathway to compliance: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Data Breach Policy Template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Data Breach Response Plan Register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Eligible Data Breach Register Template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87D7C8-03FC-C7E5-5337-E9CEF93A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6" y="261257"/>
            <a:ext cx="5385137" cy="1004017"/>
          </a:xfr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en-AU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MNDB templates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5172EF-339A-5ACC-56D5-16674CB5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8739" y="6191920"/>
            <a:ext cx="551167" cy="365125"/>
          </a:xfrm>
        </p:spPr>
        <p:txBody>
          <a:bodyPr/>
          <a:lstStyle/>
          <a:p>
            <a:pPr algn="ctr"/>
            <a:fld id="{EFEFB83B-929B-4890-9662-1BECF96BE500}" type="slidenum">
              <a:rPr lang="en-AU" smtClean="0"/>
              <a:pPr algn="ctr"/>
              <a:t>24</a:t>
            </a:fld>
            <a:endParaRPr lang="en-AU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786C8BD6-FADA-E5AE-2298-4C037EB4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9CF3-F2A3-9C00-06ED-055CE074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87D7C8-03FC-C7E5-5337-E9CEF93A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9" y="21191"/>
            <a:ext cx="5874235" cy="1004017"/>
          </a:xfrm>
          <a:noFill/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en-A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MNDB templates </a:t>
            </a:r>
            <a:r>
              <a:rPr lang="en-AU" sz="3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310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AU" sz="3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5172EF-339A-5ACC-56D5-16674CB5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8739" y="6191920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25DDABE-CC88-4150-E23C-79C12D78A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41714"/>
              </p:ext>
            </p:extLst>
          </p:nvPr>
        </p:nvGraphicFramePr>
        <p:xfrm>
          <a:off x="2945808" y="1669313"/>
          <a:ext cx="7357141" cy="452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F3E3C1-BECC-868F-7B3E-86C40F67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719" y="998505"/>
            <a:ext cx="10018713" cy="611368"/>
          </a:xfrm>
        </p:spPr>
        <p:txBody>
          <a:bodyPr anchor="t" anchorCtr="0"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Key stages of the policy and response plan</a:t>
            </a: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DD6E1162-BE05-B0BB-9D3E-E7C3FFE54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0354" y="5999568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42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0" y="1492928"/>
            <a:ext cx="2925542" cy="1731079"/>
          </a:xfrm>
        </p:spPr>
        <p:txBody>
          <a:bodyPr anchor="t">
            <a:normAutofit/>
          </a:bodyPr>
          <a:lstStyle/>
          <a:p>
            <a:pPr algn="l"/>
            <a:r>
              <a:rPr lang="en-US" sz="350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7648-8380-D490-8B72-3D0407C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588" y="957739"/>
            <a:ext cx="7588867" cy="40191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AU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>
                <a:latin typeface="Arial"/>
                <a:cs typeface="Arial"/>
              </a:rPr>
              <a:t>For:</a:t>
            </a:r>
          </a:p>
          <a:p>
            <a:pPr lvl="1">
              <a:buSzPct val="100000"/>
            </a:pPr>
            <a:r>
              <a:rPr lang="en-US" sz="3200">
                <a:latin typeface="Arial"/>
                <a:cs typeface="Arial"/>
              </a:rPr>
              <a:t>Joanne</a:t>
            </a:r>
          </a:p>
          <a:p>
            <a:pPr lvl="1">
              <a:buSzPct val="100000"/>
            </a:pPr>
            <a:r>
              <a:rPr lang="en-US" sz="3200">
                <a:latin typeface="Arial"/>
                <a:cs typeface="Arial"/>
              </a:rPr>
              <a:t>Danielle</a:t>
            </a:r>
          </a:p>
          <a:p>
            <a:pPr lvl="1">
              <a:buSzPct val="100000"/>
            </a:pPr>
            <a:r>
              <a:rPr lang="en-US" sz="3200">
                <a:latin typeface="Arial"/>
                <a:cs typeface="Arial"/>
              </a:rPr>
              <a:t>Eleanor or Andreas</a:t>
            </a: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93" y="297577"/>
            <a:ext cx="2616471" cy="8793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8753" y="6401286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B695CA21-CD92-C950-7C2E-BD9715074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3473" y="6019252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0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0" y="1492928"/>
            <a:ext cx="2925542" cy="1731079"/>
          </a:xfrm>
        </p:spPr>
        <p:txBody>
          <a:bodyPr anchor="t">
            <a:normAutofit/>
          </a:bodyPr>
          <a:lstStyle/>
          <a:p>
            <a:pPr algn="l"/>
            <a:r>
              <a:rPr lang="en-US" sz="3500">
                <a:solidFill>
                  <a:schemeClr val="bg1"/>
                </a:solidFill>
                <a:latin typeface="Arial"/>
                <a:cs typeface="Arial"/>
              </a:rPr>
              <a:t>And finally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93" y="297577"/>
            <a:ext cx="2616471" cy="8793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8753" y="6401286"/>
            <a:ext cx="5511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B695CA21-CD92-C950-7C2E-BD9715074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3473" y="6019252"/>
            <a:ext cx="2259491" cy="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4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47E2BC6-872D-B4B3-75F5-F36378B98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48" y="287264"/>
            <a:ext cx="2282106" cy="76699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15F365-95BC-58BD-32D1-60A6C4E9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95352-0805-ECEF-378B-A1C4756E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8" y="627521"/>
            <a:ext cx="2974044" cy="175709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kumimoji="0" lang="en-US" altLang="en-US" sz="3600" b="0" i="0" u="none" strike="noStrike" kern="1200" cap="none" spc="0" normalizeH="0" baseline="0" noProof="0">
                <a:ln w="3175" cmpd="sng"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OIC resources to assist and inform</a:t>
            </a:r>
            <a:endParaRPr lang="en-AU" sz="3600">
              <a:ln w="3175" cmpd="sng">
                <a:noFill/>
              </a:ln>
              <a:solidFill>
                <a:srgbClr val="0044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23F9F8-F4B2-3E2E-761E-745257A3BADE}"/>
              </a:ext>
            </a:extLst>
          </p:cNvPr>
          <p:cNvSpPr txBox="1">
            <a:spLocks/>
          </p:cNvSpPr>
          <p:nvPr/>
        </p:nvSpPr>
        <p:spPr>
          <a:xfrm>
            <a:off x="3360489" y="3642280"/>
            <a:ext cx="2354669" cy="4293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1CBF8C-15D2-F7CC-D981-BDBB536A4FE6}"/>
              </a:ext>
            </a:extLst>
          </p:cNvPr>
          <p:cNvSpPr txBox="1">
            <a:spLocks/>
          </p:cNvSpPr>
          <p:nvPr/>
        </p:nvSpPr>
        <p:spPr>
          <a:xfrm>
            <a:off x="3360490" y="1163302"/>
            <a:ext cx="2354668" cy="7573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Resource library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B2628-4A22-D389-F6A8-9DD2D4495EEB}"/>
              </a:ext>
            </a:extLst>
          </p:cNvPr>
          <p:cNvSpPr txBox="1">
            <a:spLocks/>
          </p:cNvSpPr>
          <p:nvPr/>
        </p:nvSpPr>
        <p:spPr>
          <a:xfrm>
            <a:off x="5915186" y="1167262"/>
            <a:ext cx="5954885" cy="2352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73 Guidelines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resources such as checklists, and templates including: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 for IPOLA checklist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OIC’s (Dr</a:t>
            </a:r>
            <a:r>
              <a:rPr lang="en-AU" sz="1600">
                <a:solidFill>
                  <a:prstClr val="black"/>
                </a:solidFill>
                <a:latin typeface="Arial"/>
                <a:cs typeface="Arial"/>
              </a:rPr>
              <a:t>aft) Privacy Policy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suite of MNDB scheme model documents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lang="en-AU" sz="160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kumimoji="0" lang="en-AU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breach assessment tool (to be published shortly)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57EA32-57FE-DEC8-1FFC-F715F7937440}"/>
              </a:ext>
            </a:extLst>
          </p:cNvPr>
          <p:cNvSpPr txBox="1">
            <a:spLocks/>
          </p:cNvSpPr>
          <p:nvPr/>
        </p:nvSpPr>
        <p:spPr>
          <a:xfrm>
            <a:off x="5915186" y="3652289"/>
            <a:ext cx="5954885" cy="965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Staged program to build awareness, knowledge and application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Materials and webinar recordings available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BAAA17-144B-0B86-9014-2E8D5E144D2E}"/>
              </a:ext>
            </a:extLst>
          </p:cNvPr>
          <p:cNvSpPr txBox="1">
            <a:spLocks/>
          </p:cNvSpPr>
          <p:nvPr/>
        </p:nvSpPr>
        <p:spPr>
          <a:xfrm>
            <a:off x="3360489" y="4752273"/>
            <a:ext cx="2354669" cy="1040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 and engagement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B4D79A-8E56-FD32-9816-C8A2A058EE79}"/>
              </a:ext>
            </a:extLst>
          </p:cNvPr>
          <p:cNvSpPr txBox="1">
            <a:spLocks/>
          </p:cNvSpPr>
          <p:nvPr/>
        </p:nvSpPr>
        <p:spPr>
          <a:xfrm>
            <a:off x="5915186" y="4750114"/>
            <a:ext cx="5954885" cy="174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OIC IPOLA webpages (transition 1 July 2025)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Newsletters (quarterly and weekly updates)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messaging to 277 Heads of Agencies and subscribers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Engaging through forums, CoPs and workshops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D37C8304-F444-71CE-FBC6-D2B3E95C645F}"/>
              </a:ext>
            </a:extLst>
          </p:cNvPr>
          <p:cNvSpPr txBox="1">
            <a:spLocks/>
          </p:cNvSpPr>
          <p:nvPr/>
        </p:nvSpPr>
        <p:spPr>
          <a:xfrm>
            <a:off x="11384824" y="640996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53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47E2BC6-872D-B4B3-75F5-F36378B98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47" y="176239"/>
            <a:ext cx="2354493" cy="7913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15F365-95BC-58BD-32D1-60A6C4E9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976" y="6361348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95352-0805-ECEF-378B-A1C4756E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" y="488742"/>
            <a:ext cx="2942093" cy="1197254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buClrTx/>
              <a:buNone/>
            </a:pPr>
            <a:r>
              <a:rPr lang="en-AU" sz="3600" kern="0">
                <a:solidFill>
                  <a:srgbClr val="00447C"/>
                </a:solidFill>
                <a:latin typeface="Arial"/>
                <a:cs typeface="Arial"/>
              </a:rPr>
              <a:t>Further information</a:t>
            </a:r>
            <a:endParaRPr lang="en-AU" sz="360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F14C2-9215-5FC7-4129-69E922B1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439" y="281283"/>
            <a:ext cx="7718424" cy="608006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en-AU" sz="240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en-AU" sz="3200" kern="0">
                <a:solidFill>
                  <a:srgbClr val="00447C"/>
                </a:solidFill>
                <a:latin typeface="Arial"/>
                <a:cs typeface="Arial"/>
              </a:rPr>
              <a:t>Ongoing support and advice: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Enquiry Service: 07 3234 737 or 1800 642 753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Email: </a:t>
            </a: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enquiries@oic.qld.gov.au</a:t>
            </a:r>
            <a:endParaRPr kumimoji="0" lang="en-AU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defTabSz="265176">
              <a:buClr>
                <a:srgbClr val="002060"/>
              </a:buClr>
              <a:buNone/>
              <a:defRPr/>
            </a:pPr>
            <a:r>
              <a:rPr lang="en-AU" sz="2400">
                <a:solidFill>
                  <a:prstClr val="black"/>
                </a:solidFill>
                <a:latin typeface="Arial"/>
                <a:cs typeface="Arial"/>
              </a:rPr>
              <a:t>Stay connected via </a:t>
            </a:r>
            <a:r>
              <a:rPr lang="en-AU" sz="2400">
                <a:solidFill>
                  <a:prstClr val="black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AU" sz="2400">
                <a:solidFill>
                  <a:prstClr val="black"/>
                </a:solidFill>
                <a:latin typeface="Arial"/>
                <a:cs typeface="Arial"/>
              </a:rPr>
              <a:t> or subscribe to our newsletters. Visit OIC.qld.gov.au to subscribe</a:t>
            </a:r>
          </a:p>
          <a:p>
            <a:pPr marL="0" indent="0" defTabSz="265176">
              <a:buNone/>
              <a:defRPr/>
            </a:pPr>
            <a:endParaRPr lang="en-AU" sz="600" kern="0">
              <a:solidFill>
                <a:srgbClr val="00447C"/>
              </a:solidFill>
              <a:latin typeface="Arial"/>
              <a:cs typeface="Arial"/>
            </a:endParaRPr>
          </a:p>
          <a:p>
            <a:pPr marL="0" indent="0" defTabSz="265176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AU" sz="3200" kern="0">
                <a:solidFill>
                  <a:srgbClr val="00447C"/>
                </a:solidFill>
                <a:latin typeface="Arial"/>
                <a:cs typeface="Arial"/>
              </a:rPr>
              <a:t>Feedback: </a:t>
            </a:r>
          </a:p>
          <a:p>
            <a:pPr marL="812800" indent="-468313" defTabSz="265176">
              <a:lnSpc>
                <a:spcPct val="110000"/>
              </a:lnSpc>
              <a:spcBef>
                <a:spcPts val="0"/>
              </a:spcBef>
              <a:defRPr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  <a:hlinkClick r:id="rId7" tooltip="https://forms.office.com/r/tyqvxa4way"/>
              </a:rPr>
              <a:t>https://forms.office.com/r/TYqvxA4Way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468313" defTabSz="265176">
              <a:lnSpc>
                <a:spcPct val="110000"/>
              </a:lnSpc>
              <a:spcBef>
                <a:spcPts val="0"/>
              </a:spcBef>
              <a:defRPr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By QR: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defTabSz="265176">
              <a:buNone/>
              <a:defRPr/>
            </a:pPr>
            <a:r>
              <a:rPr lang="en-AU" sz="4000" kern="0">
                <a:solidFill>
                  <a:srgbClr val="00447C"/>
                </a:solidFill>
                <a:latin typeface="Arial"/>
                <a:cs typeface="Arial"/>
              </a:rPr>
              <a:t>Thank you!</a:t>
            </a:r>
          </a:p>
          <a:p>
            <a:pPr marL="285750" indent="-285750" defTabSz="265176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>
              <a:solidFill>
                <a:prstClr val="black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1D1BE-5DEC-558D-59FB-4214E747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1273" y="4490606"/>
            <a:ext cx="2235867" cy="223586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47E2BC6-872D-B4B3-75F5-F36378B98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289328"/>
            <a:ext cx="1186671" cy="3988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B69B0C-7898-0346-208D-DDFA9527A71C}"/>
              </a:ext>
            </a:extLst>
          </p:cNvPr>
          <p:cNvSpPr>
            <a:spLocks noGrp="1"/>
          </p:cNvSpPr>
          <p:nvPr/>
        </p:nvSpPr>
        <p:spPr>
          <a:xfrm>
            <a:off x="3054151" y="1860879"/>
            <a:ext cx="8965693" cy="4113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>
                <a:solidFill>
                  <a:srgbClr val="00447C"/>
                </a:solidFill>
                <a:latin typeface="Arial"/>
                <a:cs typeface="Arial"/>
              </a:rPr>
              <a:t>Office of the Information Commissioner, Cyber Security Unit and Clayton Utz</a:t>
            </a:r>
          </a:p>
          <a:p>
            <a:pPr algn="ctr"/>
            <a:endParaRPr lang="en-US" sz="4000">
              <a:solidFill>
                <a:srgbClr val="00447C"/>
              </a:solidFill>
              <a:latin typeface="Arial"/>
              <a:cs typeface="Arial"/>
            </a:endParaRPr>
          </a:p>
          <a:p>
            <a:pPr algn="ctr"/>
            <a:r>
              <a:rPr lang="en-US" sz="3600">
                <a:solidFill>
                  <a:srgbClr val="00447C"/>
                </a:solidFill>
                <a:latin typeface="Arial"/>
                <a:cs typeface="Arial"/>
              </a:rPr>
              <a:t>Mandatory Notification of Data Breach scheme</a:t>
            </a:r>
          </a:p>
          <a:p>
            <a:pPr algn="ctr"/>
            <a:r>
              <a:rPr lang="en-US" sz="3600">
                <a:solidFill>
                  <a:srgbClr val="00447C"/>
                </a:solidFill>
                <a:latin typeface="Arial"/>
                <a:cs typeface="Arial"/>
              </a:rPr>
              <a:t>– Templates to support agency compliance</a:t>
            </a:r>
            <a:endParaRPr lang="en-US" altLang="en-US" sz="3600">
              <a:solidFill>
                <a:srgbClr val="00447C"/>
              </a:solidFill>
              <a:latin typeface="Arial"/>
              <a:cs typeface="Arial"/>
            </a:endParaRPr>
          </a:p>
          <a:p>
            <a:pPr algn="ctr"/>
            <a:endParaRPr lang="en-US" altLang="en-US" sz="3600">
              <a:solidFill>
                <a:srgbClr val="00447C"/>
              </a:solidFill>
              <a:latin typeface="Arial"/>
              <a:cs typeface="Arial"/>
            </a:endParaRPr>
          </a:p>
          <a:p>
            <a:pPr algn="ctr"/>
            <a:r>
              <a:rPr lang="en-US" altLang="en-US" sz="3200">
                <a:solidFill>
                  <a:srgbClr val="00447C"/>
                </a:solidFill>
                <a:latin typeface="Arial"/>
                <a:cs typeface="Arial"/>
              </a:rPr>
              <a:t>15 May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15F365-95BC-58BD-32D1-60A6C4E9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5644" y="6310313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3</a:t>
            </a:fld>
            <a:endParaRPr lang="en-AU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DA95261E-4F6D-3F1C-491A-E399A3E2A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6105" y="6127750"/>
            <a:ext cx="155888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8" y="795810"/>
            <a:ext cx="2925542" cy="1731079"/>
          </a:xfrm>
        </p:spPr>
        <p:txBody>
          <a:bodyPr anchor="t">
            <a:normAutofit/>
          </a:bodyPr>
          <a:lstStyle/>
          <a:p>
            <a:pPr algn="l"/>
            <a:r>
              <a:rPr lang="en-AU" sz="3500">
                <a:solidFill>
                  <a:srgbClr val="FFFFFF"/>
                </a:solidFill>
                <a:latin typeface="Arial"/>
                <a:cs typeface="Arial"/>
              </a:rPr>
              <a:t>Today's agenda and speakers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7648-8380-D490-8B72-3D0407C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619" y="986997"/>
            <a:ext cx="7588867" cy="5061378"/>
          </a:xfrm>
        </p:spPr>
        <p:txBody>
          <a:bodyPr anchor="t">
            <a:normAutofit fontScale="92500" lnSpcReduction="20000"/>
          </a:bodyPr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Information Commissioner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AU" sz="2200">
                <a:latin typeface="Arial"/>
                <a:cs typeface="Arial"/>
              </a:rPr>
              <a:t>Acknowledgement of Traditional Owners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AU" sz="2200">
                <a:latin typeface="Arial"/>
                <a:cs typeface="Arial"/>
              </a:rPr>
              <a:t>Introduction to the session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endParaRPr lang="en-AU" sz="2200">
              <a:latin typeface="Arial"/>
              <a:cs typeface="Arial"/>
            </a:endParaRPr>
          </a:p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Qld Government Cyber Security Unit</a:t>
            </a:r>
          </a:p>
          <a:p>
            <a:pPr lvl="1"/>
            <a:r>
              <a:rPr lang="en-AU">
                <a:latin typeface="Arial"/>
                <a:cs typeface="Arial"/>
              </a:rPr>
              <a:t>Cyber incidents and data breaches</a:t>
            </a:r>
          </a:p>
          <a:p>
            <a:endParaRPr lang="en-AU">
              <a:latin typeface="Arial"/>
              <a:cs typeface="Arial"/>
            </a:endParaRPr>
          </a:p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Clayton Utz</a:t>
            </a:r>
          </a:p>
          <a:p>
            <a:pPr lvl="1"/>
            <a:r>
              <a:rPr lang="en-AU" sz="2200">
                <a:latin typeface="Arial"/>
                <a:cs typeface="Arial"/>
              </a:rPr>
              <a:t>Observations</a:t>
            </a:r>
          </a:p>
          <a:p>
            <a:pPr lvl="1"/>
            <a:r>
              <a:rPr lang="en-AU" sz="2200">
                <a:latin typeface="Arial"/>
                <a:cs typeface="Arial"/>
              </a:rPr>
              <a:t>Principles underpinning development of a policy and response plan</a:t>
            </a:r>
          </a:p>
          <a:p>
            <a:pPr lvl="1"/>
            <a:r>
              <a:rPr lang="en-AU" sz="2200">
                <a:latin typeface="Arial"/>
                <a:cs typeface="Arial"/>
              </a:rPr>
              <a:t>Tips to guide preparation for the scheme</a:t>
            </a:r>
          </a:p>
          <a:p>
            <a:pPr lvl="1"/>
            <a:r>
              <a:rPr lang="en-AU" sz="2200">
                <a:latin typeface="Arial"/>
                <a:cs typeface="Arial"/>
              </a:rPr>
              <a:t>Templates supporting compliance</a:t>
            </a:r>
            <a:endParaRPr lang="en-A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8" y="297578"/>
            <a:ext cx="1559666" cy="524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4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47E2BC6-872D-B4B3-75F5-F36378B98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92" y="289328"/>
            <a:ext cx="1122363" cy="3772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B69B0C-7898-0346-208D-DDFA9527A71C}"/>
              </a:ext>
            </a:extLst>
          </p:cNvPr>
          <p:cNvSpPr>
            <a:spLocks noGrp="1"/>
          </p:cNvSpPr>
          <p:nvPr/>
        </p:nvSpPr>
        <p:spPr>
          <a:xfrm>
            <a:off x="3860346" y="1171370"/>
            <a:ext cx="7916061" cy="32672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800"/>
              </a:spcAft>
            </a:pPr>
            <a:endParaRPr lang="en-US" sz="2600">
              <a:solidFill>
                <a:srgbClr val="00447C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AU" sz="2600" i="1">
                <a:latin typeface="Arial"/>
                <a:cs typeface="Arial"/>
              </a:rPr>
              <a:t>We acknowledge </a:t>
            </a:r>
            <a:r>
              <a:rPr lang="en-US" sz="2600" i="1">
                <a:latin typeface="Arial"/>
                <a:cs typeface="Arial"/>
              </a:rPr>
              <a:t>the Traditional Owners of the land on which we are meeting today, the </a:t>
            </a:r>
            <a:r>
              <a:rPr lang="en-US" sz="2600" i="1" err="1">
                <a:latin typeface="Arial"/>
                <a:cs typeface="Arial"/>
              </a:rPr>
              <a:t>Turrbul</a:t>
            </a:r>
            <a:r>
              <a:rPr lang="en-US" sz="2600" i="1">
                <a:latin typeface="Arial"/>
                <a:cs typeface="Arial"/>
              </a:rPr>
              <a:t> and </a:t>
            </a:r>
            <a:r>
              <a:rPr lang="en-US" sz="2600" i="1" err="1">
                <a:latin typeface="Arial"/>
                <a:cs typeface="Arial"/>
              </a:rPr>
              <a:t>Yuggera</a:t>
            </a:r>
            <a:r>
              <a:rPr lang="en-US" sz="2600" i="1">
                <a:latin typeface="Arial"/>
                <a:cs typeface="Arial"/>
              </a:rPr>
              <a:t> Peoples.</a:t>
            </a:r>
            <a:br>
              <a:rPr lang="en-US" sz="2600" i="1">
                <a:latin typeface="Arial"/>
              </a:rPr>
            </a:br>
            <a:br>
              <a:rPr lang="en-US" sz="2600" i="1">
                <a:latin typeface="Arial"/>
              </a:rPr>
            </a:br>
            <a:r>
              <a:rPr lang="en-US" sz="2600" i="1">
                <a:latin typeface="Arial"/>
                <a:cs typeface="Arial"/>
              </a:rPr>
              <a:t>We </a:t>
            </a:r>
            <a:r>
              <a:rPr lang="en-AU" sz="2600" i="1">
                <a:latin typeface="Arial"/>
                <a:cs typeface="Arial"/>
              </a:rPr>
              <a:t>extend respect to their Elders, past and present, and to First Nations people from across Queensland who join us today. </a:t>
            </a:r>
          </a:p>
        </p:txBody>
      </p:sp>
      <p:pic>
        <p:nvPicPr>
          <p:cNvPr id="13" name="Picture 2" descr="Image of a flag. The top half of the flag is black. The lower half is red. There is a circle of yellow in the centre of the flag.">
            <a:extLst>
              <a:ext uri="{FF2B5EF4-FFF2-40B4-BE49-F238E27FC236}">
                <a16:creationId xmlns:a16="http://schemas.microsoft.com/office/drawing/2014/main" id="{62072BC0-BE22-8F4C-67E5-65E7A4EC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163200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of a flag with green panels at the top and bottom and a central blue panel with black lines dividing the panels.  The centre of the flag shows a white traditional headdress and underneath is a white five-pointed star.">
            <a:extLst>
              <a:ext uri="{FF2B5EF4-FFF2-40B4-BE49-F238E27FC236}">
                <a16:creationId xmlns:a16="http://schemas.microsoft.com/office/drawing/2014/main" id="{AFEA5188-B213-D41F-60D8-97B8D3B6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92" y="5163201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17F97-B037-D831-E930-BA028575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5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8FE11-263D-DB75-A381-313A4470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1284" y="289328"/>
            <a:ext cx="3845996" cy="1453747"/>
          </a:xfrm>
        </p:spPr>
        <p:txBody>
          <a:bodyPr>
            <a:noAutofit/>
          </a:bodyPr>
          <a:lstStyle/>
          <a:p>
            <a:pPr marL="539750" algn="l"/>
            <a:r>
              <a:rPr lang="en-US" sz="2800">
                <a:solidFill>
                  <a:srgbClr val="00447C"/>
                </a:solidFill>
                <a:latin typeface="Arial"/>
                <a:cs typeface="Arial"/>
              </a:rPr>
              <a:t>Acknowledgement 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solidFill>
                  <a:srgbClr val="00447C"/>
                </a:solidFill>
                <a:latin typeface="Arial"/>
                <a:cs typeface="Arial"/>
              </a:rPr>
              <a:t>of </a:t>
            </a:r>
            <a:br>
              <a:rPr lang="en-US" sz="2800">
                <a:solidFill>
                  <a:srgbClr val="00447C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00447C"/>
                </a:solidFill>
                <a:latin typeface="Arial"/>
                <a:cs typeface="Arial"/>
              </a:rPr>
              <a:t>Traditional</a:t>
            </a:r>
            <a:br>
              <a:rPr lang="en-US" sz="2800">
                <a:solidFill>
                  <a:srgbClr val="00447C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00447C"/>
                </a:solidFill>
                <a:latin typeface="Arial"/>
                <a:cs typeface="Arial"/>
              </a:rPr>
              <a:t>Owners</a:t>
            </a:r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80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44" y="1185109"/>
            <a:ext cx="3095781" cy="1731079"/>
          </a:xfrm>
        </p:spPr>
        <p:txBody>
          <a:bodyPr anchor="t">
            <a:normAutofit/>
          </a:bodyPr>
          <a:lstStyle/>
          <a:p>
            <a:pPr algn="l"/>
            <a:br>
              <a:rPr lang="en-AU" sz="3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session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7648-8380-D490-8B72-3D0407C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387" y="1700669"/>
            <a:ext cx="7588867" cy="25905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From the</a:t>
            </a:r>
          </a:p>
          <a:p>
            <a:pPr marL="0" indent="0">
              <a:buNone/>
            </a:pP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Information Commissioner,</a:t>
            </a:r>
          </a:p>
          <a:p>
            <a:pPr marL="0" indent="0">
              <a:buNone/>
            </a:pP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Joanne Kummrow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8" y="297578"/>
            <a:ext cx="1559666" cy="524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3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B8B64-562A-FE6F-D420-7674B25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0" y="1501981"/>
            <a:ext cx="2925542" cy="173107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500">
                <a:solidFill>
                  <a:schemeClr val="bg1"/>
                </a:solidFill>
                <a:latin typeface="Arial"/>
                <a:cs typeface="Arial"/>
              </a:rPr>
              <a:t>Cyber incidents and data breaches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7648-8380-D490-8B72-3D0407C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133" y="869393"/>
            <a:ext cx="7588867" cy="50613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AU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>
                <a:latin typeface="Arial"/>
                <a:cs typeface="Arial"/>
              </a:rPr>
              <a:t>Danielle Mahl</a:t>
            </a:r>
          </a:p>
          <a:p>
            <a:pPr marL="0" indent="0">
              <a:buNone/>
            </a:pPr>
            <a:r>
              <a:rPr lang="en-AU" sz="3200">
                <a:latin typeface="Arial"/>
                <a:cs typeface="Arial"/>
              </a:rPr>
              <a:t>Manager - Incident Management, Exercising and Corporate Services</a:t>
            </a: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Queensland Government, Cyber Security Unit</a:t>
            </a:r>
            <a:endParaRPr lang="en-AU" sz="3200">
              <a:latin typeface="Arial"/>
              <a:cs typeface="Arial"/>
            </a:endParaRPr>
          </a:p>
          <a:p>
            <a:endParaRPr lang="en-A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DDD38E3-1AA1-8956-232D-B873B38B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8" y="297578"/>
            <a:ext cx="1559666" cy="524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CE1E-3274-C2AA-8D5C-0B2DF7C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75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>
            <a:extLst>
              <a:ext uri="{FF2B5EF4-FFF2-40B4-BE49-F238E27FC236}">
                <a16:creationId xmlns:a16="http://schemas.microsoft.com/office/drawing/2014/main" id="{F3DA1E4B-EDFD-9350-1A8C-76587DD1D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474C71C3-91FE-A3B2-4EC9-A85A2ECFEAE1}"/>
              </a:ext>
            </a:extLst>
          </p:cNvPr>
          <p:cNvSpPr txBox="1">
            <a:spLocks/>
          </p:cNvSpPr>
          <p:nvPr/>
        </p:nvSpPr>
        <p:spPr>
          <a:xfrm>
            <a:off x="753625" y="939021"/>
            <a:ext cx="5899838" cy="1028313"/>
          </a:xfrm>
          <a:prstGeom prst="rect">
            <a:avLst/>
          </a:prstGeom>
          <a:gradFill>
            <a:gsLst>
              <a:gs pos="14000">
                <a:schemeClr val="tx1"/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</p:spPr>
        <p:txBody>
          <a:bodyPr vert="horz" wrap="square" lIns="180000" tIns="180000" rIns="180000" bIns="180000" rtlCol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 i="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-150" normalizeH="0" baseline="0" noProof="0">
                <a:ln>
                  <a:noFill/>
                </a:ln>
                <a:solidFill>
                  <a:srgbClr val="FBFDFF"/>
                </a:solidFill>
                <a:effectLst/>
                <a:uLnTx/>
                <a:uFillTx/>
                <a:latin typeface="Arial" panose="020B0604020202020204"/>
                <a:ea typeface="+mj-ea"/>
                <a:cs typeface="Gill Sans" panose="020B0502020104020203" pitchFamily="34" charset="-79"/>
              </a:rPr>
              <a:t>Let’s clarify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E28A3AEA-4D2D-3006-B524-0B76A0FDAF8F}"/>
              </a:ext>
            </a:extLst>
          </p:cNvPr>
          <p:cNvSpPr txBox="1">
            <a:spLocks/>
          </p:cNvSpPr>
          <p:nvPr/>
        </p:nvSpPr>
        <p:spPr>
          <a:xfrm>
            <a:off x="753626" y="1967334"/>
            <a:ext cx="5899837" cy="3933724"/>
          </a:xfrm>
          <a:prstGeom prst="rect">
            <a:avLst/>
          </a:prstGeom>
          <a:gradFill>
            <a:gsLst>
              <a:gs pos="14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180000" tIns="180000" rIns="180000" bIns="180000" rtlCol="0">
            <a:sp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>
                <a:latin typeface="Arial"/>
                <a:cs typeface="Arial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cyber incident is an entry point; a data breach is the outcome.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all cyber-attacks result in data breaches, but lots do. CSU work in alignment with the OIC.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Cyber security is a subset of information security that addresses a specific risk to digital information.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9D7E-A7B5-DC10-7C82-0525C7F0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8F378-6842-4A19-98F4-B68C8A6CB2C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FBFDFF">
                    <a:lumMod val="9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BFDFF">
                  <a:lumMod val="95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9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>
            <a:extLst>
              <a:ext uri="{FF2B5EF4-FFF2-40B4-BE49-F238E27FC236}">
                <a16:creationId xmlns:a16="http://schemas.microsoft.com/office/drawing/2014/main" id="{4C199BD5-4A28-4143-6A8F-E92BD3E4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236"/>
            <a:ext cx="12191999" cy="68692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9D7E-A7B5-DC10-7C82-0525C7F0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8F378-6842-4A19-98F4-B68C8A6CB2C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FBFDFF">
                    <a:lumMod val="9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BFDFF">
                  <a:lumMod val="95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474C71C3-91FE-A3B2-4EC9-A85A2ECFEAE1}"/>
              </a:ext>
            </a:extLst>
          </p:cNvPr>
          <p:cNvSpPr txBox="1">
            <a:spLocks/>
          </p:cNvSpPr>
          <p:nvPr/>
        </p:nvSpPr>
        <p:spPr>
          <a:xfrm>
            <a:off x="514926" y="232558"/>
            <a:ext cx="6186663" cy="1693110"/>
          </a:xfrm>
          <a:prstGeom prst="rect">
            <a:avLst/>
          </a:prstGeom>
          <a:gradFill>
            <a:gsLst>
              <a:gs pos="14000">
                <a:schemeClr val="tx1"/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</p:spPr>
        <p:txBody>
          <a:bodyPr vert="horz" wrap="square" lIns="180000" tIns="180000" rIns="180000" bIns="180000" rtlCol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 i="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-150" normalizeH="0" baseline="0" noProof="0">
                <a:ln>
                  <a:noFill/>
                </a:ln>
                <a:solidFill>
                  <a:srgbClr val="FBFDFF"/>
                </a:solidFill>
                <a:effectLst/>
                <a:uLnTx/>
                <a:uFillTx/>
                <a:latin typeface="Arial" panose="020B0604020202020204"/>
                <a:ea typeface="+mj-ea"/>
                <a:cs typeface="Gill Sans" panose="020B0502020104020203" pitchFamily="34" charset="-79"/>
              </a:rPr>
              <a:t>Experiencing an incident and breach?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4C98D3EC-48A6-85EF-3554-ABA5EEB3EB34}"/>
              </a:ext>
            </a:extLst>
          </p:cNvPr>
          <p:cNvSpPr txBox="1">
            <a:spLocks/>
          </p:cNvSpPr>
          <p:nvPr/>
        </p:nvSpPr>
        <p:spPr>
          <a:xfrm>
            <a:off x="514926" y="1865510"/>
            <a:ext cx="6186663" cy="4303056"/>
          </a:xfrm>
          <a:prstGeom prst="rect">
            <a:avLst/>
          </a:prstGeom>
          <a:gradFill>
            <a:gsLst>
              <a:gs pos="14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80000" tIns="180000" rIns="180000" bIns="180000" rtlCol="0" anchor="t">
            <a:sp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>
                <a:latin typeface="Arial"/>
                <a:cs typeface="Arial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cs typeface="Gill Sans Light" panose="020B0302020104020203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CSU can provide </a:t>
            </a:r>
            <a:r>
              <a:rPr kumimoji="0" lang="en-AU" sz="2400" b="0" i="1" u="sng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beginning to end 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(tech or not) for your cyber incident and any resulting data breach.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Alongside CSU resources, reputable and trusted IR partners are on call to aid response efforts.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B1A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Reporting is how you access our services – Sooner is always better; we can’t help if we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3153099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ontent slides">
  <a:themeElements>
    <a:clrScheme name="QGCDG DES Palette">
      <a:dk1>
        <a:srgbClr val="0B1A3B"/>
      </a:dk1>
      <a:lt1>
        <a:srgbClr val="FBFDFF"/>
      </a:lt1>
      <a:dk2>
        <a:srgbClr val="3C3C3B"/>
      </a:dk2>
      <a:lt2>
        <a:srgbClr val="FBFDFF"/>
      </a:lt2>
      <a:accent1>
        <a:srgbClr val="0B1A3B"/>
      </a:accent1>
      <a:accent2>
        <a:srgbClr val="005E85"/>
      </a:accent2>
      <a:accent3>
        <a:srgbClr val="13AFD7"/>
      </a:accent3>
      <a:accent4>
        <a:srgbClr val="137B88"/>
      </a:accent4>
      <a:accent5>
        <a:srgbClr val="01B5BB"/>
      </a:accent5>
      <a:accent6>
        <a:srgbClr val="8CD1BD"/>
      </a:accent6>
      <a:hlink>
        <a:srgbClr val="0065B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PPT template - review accessibility  -  Read-Only" id="{A4A5200B-35DD-4CCD-8B1C-691C6306DC1F}" vid="{347562DE-0869-4F8B-A40A-2512FEA97E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sationResponsible xmlns="1bc488fa-395e-4ef7-ac55-54406625a647">Office of the Information Commissioner Queensland</OrganisationResponsible>
    <Approver_x0020_Two_x0020_Date xmlns="1bc488fa-395e-4ef7-ac55-54406625a647" xsi:nil="true"/>
    <_ip_UnifiedCompliancePolicyUIAction xmlns="http://schemas.microsoft.com/sharepoint/v3" xsi:nil="true"/>
    <RetentionDate xmlns="1bc488fa-395e-4ef7-ac55-54406625a647" xsi:nil="true"/>
    <o0af3f40c1b34fab9b0cea174a889620 xmlns="1bc488fa-395e-4ef7-ac55-54406625a6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Privacy</TermName>
          <TermId xmlns="http://schemas.microsoft.com/office/infopath/2007/PartnerControls">a6ac0d3f-2569-4fc0-897c-6c245eff2cd7</TermId>
        </TermInfo>
      </Terms>
    </o0af3f40c1b34fab9b0cea174a889620>
    <ProjectCode xmlns="99f6b54c-b51c-4d15-a33e-478a82d333c7" xsi:nil="true"/>
    <lcf76f155ced4ddcb4097134ff3c332f xmlns="99f6b54c-b51c-4d15-a33e-478a82d333c7">
      <Terms xmlns="http://schemas.microsoft.com/office/infopath/2007/PartnerControls"/>
    </lcf76f155ced4ddcb4097134ff3c332f>
    <Approver xmlns="1bc488fa-395e-4ef7-ac55-54406625a647" xsi:nil="true"/>
    <Approval_x0020_Workflow xmlns="1bc488fa-395e-4ef7-ac55-54406625a647" xsi:nil="true"/>
    <Approval_x0020_Date xmlns="1bc488fa-395e-4ef7-ac55-54406625a647" xsi:nil="true"/>
    <Review_x0020_Status xmlns="1bc488fa-395e-4ef7-ac55-54406625a647">Not Started</Review_x0020_Status>
    <RecordLocation xmlns="1bc488fa-395e-4ef7-ac55-54406625a647">Digital</RecordLocation>
    <Approver_x0020_Two_x0020_Comments xmlns="1bc488fa-395e-4ef7-ac55-54406625a647" xsi:nil="true"/>
    <_ip_UnifiedCompliancePolicyProperties xmlns="http://schemas.microsoft.com/sharepoint/v3" xsi:nil="true"/>
    <i0f84bba906045b4af568ee102a52dcb xmlns="00f13a72-b6c2-4ebb-ac87-eaed7592e1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Common Activities</TermName>
          <TermId xmlns="http://schemas.microsoft.com/office/infopath/2007/PartnerControls">bf5c474f-f29a-4bd7-b282-912effe2a57e</TermId>
        </TermInfo>
      </Terms>
    </i0f84bba906045b4af568ee102a52dcb>
    <DateTabled xmlns="99f6b54c-b51c-4d15-a33e-478a82d333c7" xsi:nil="true"/>
    <Phase xmlns="99f6b54c-b51c-4d15-a33e-478a82d333c7" xsi:nil="true"/>
    <hb3c1fae58e444ff9b84da2896db5292 xmlns="1bc488fa-395e-4ef7-ac55-54406625a6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Speeches</TermName>
          <TermId xmlns="http://schemas.microsoft.com/office/infopath/2007/PartnerControls">0188c61e-20f5-4f53-a893-c508e8c91c2b</TermId>
        </TermInfo>
      </Terms>
    </hb3c1fae58e444ff9b84da2896db5292>
    <TaxCatchAll xmlns="1bc488fa-395e-4ef7-ac55-54406625a647">
      <Value>54</Value>
      <Value>59</Value>
      <Value>98</Value>
    </TaxCatchAll>
    <Approver_x0020_Comments xmlns="1bc488fa-395e-4ef7-ac55-54406625a647" xsi:nil="true"/>
    <Approver_x0020_Two xmlns="1bc488fa-395e-4ef7-ac55-54406625a647" xsi:nil="true"/>
    <_dlc_DocId xmlns="00f13a72-b6c2-4ebb-ac87-eaed7592e15c">OICDOC-1338206655-26286</_dlc_DocId>
    <_dlc_DocIdUrl xmlns="00f13a72-b6c2-4ebb-ac87-eaed7592e15c">
      <Url>https://oicqldgov.sharepoint.com/sites/TPOTProjects/_layouts/15/DocIdRedir.aspx?ID=OICDOC-1338206655-26286</Url>
      <Description>OICDOC-1338206655-26286</Description>
    </_dlc_DocIdUrl>
    <_Flow_SignoffStatus xmlns="99f6b54c-b51c-4d15-a33e-478a82d333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IC Document" ma:contentTypeID="0x0101007D1471A9CA652A4098763BD3FAE7F33300BF762873E628474EBF2B9497A9787A0C" ma:contentTypeVersion="24" ma:contentTypeDescription="" ma:contentTypeScope="" ma:versionID="7efa209a865f2cefa1d7dafd7afe50a7">
  <xsd:schema xmlns:xsd="http://www.w3.org/2001/XMLSchema" xmlns:xs="http://www.w3.org/2001/XMLSchema" xmlns:p="http://schemas.microsoft.com/office/2006/metadata/properties" xmlns:ns1="http://schemas.microsoft.com/sharepoint/v3" xmlns:ns2="1bc488fa-395e-4ef7-ac55-54406625a647" xmlns:ns3="00f13a72-b6c2-4ebb-ac87-eaed7592e15c" xmlns:ns4="99f6b54c-b51c-4d15-a33e-478a82d333c7" targetNamespace="http://schemas.microsoft.com/office/2006/metadata/properties" ma:root="true" ma:fieldsID="9493c43c332ac92cc5f2b6a0e9304861" ns1:_="" ns2:_="" ns3:_="" ns4:_="">
    <xsd:import namespace="http://schemas.microsoft.com/sharepoint/v3"/>
    <xsd:import namespace="1bc488fa-395e-4ef7-ac55-54406625a647"/>
    <xsd:import namespace="00f13a72-b6c2-4ebb-ac87-eaed7592e15c"/>
    <xsd:import namespace="99f6b54c-b51c-4d15-a33e-478a82d333c7"/>
    <xsd:element name="properties">
      <xsd:complexType>
        <xsd:sequence>
          <xsd:element name="documentManagement">
            <xsd:complexType>
              <xsd:all>
                <xsd:element ref="ns2:RetentionDate" minOccurs="0"/>
                <xsd:element ref="ns2:RecordLocation"/>
                <xsd:element ref="ns2:OrganisationResponsible"/>
                <xsd:element ref="ns2:Approval_x0020_Workflow" minOccurs="0"/>
                <xsd:element ref="ns2:Review_x0020_Status" minOccurs="0"/>
                <xsd:element ref="ns2:Approver" minOccurs="0"/>
                <xsd:element ref="ns2:Approver_x0020_Comments" minOccurs="0"/>
                <xsd:element ref="ns2:Approval_x0020_Date" minOccurs="0"/>
                <xsd:element ref="ns2:Approver_x0020_Two" minOccurs="0"/>
                <xsd:element ref="ns2:Approver_x0020_Two_x0020_Comments" minOccurs="0"/>
                <xsd:element ref="ns2:o0af3f40c1b34fab9b0cea174a889620" minOccurs="0"/>
                <xsd:element ref="ns2:hb3c1fae58e444ff9b84da2896db5292" minOccurs="0"/>
                <xsd:element ref="ns2:TaxCatchAll" minOccurs="0"/>
                <xsd:element ref="ns2:TaxCatchAllLabel" minOccurs="0"/>
                <xsd:element ref="ns2:Approver_x0020_Two_x0020_Date" minOccurs="0"/>
                <xsd:element ref="ns3:i0f84bba906045b4af568ee102a52dcb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1:_ip_UnifiedCompliancePolicyProperties" minOccurs="0"/>
                <xsd:element ref="ns1:_ip_UnifiedCompliancePolicyUIAction" minOccurs="0"/>
                <xsd:element ref="ns4:Phase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4:ProjectCode" minOccurs="0"/>
                <xsd:element ref="ns4:MediaServiceOCR" minOccurs="0"/>
                <xsd:element ref="ns4:MediaServiceSearchProperties" minOccurs="0"/>
                <xsd:element ref="ns4:DateTabled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88fa-395e-4ef7-ac55-54406625a647" elementFormDefault="qualified">
    <xsd:import namespace="http://schemas.microsoft.com/office/2006/documentManagement/types"/>
    <xsd:import namespace="http://schemas.microsoft.com/office/infopath/2007/PartnerControls"/>
    <xsd:element name="RetentionDate" ma:index="3" nillable="true" ma:displayName="Retention Date" ma:format="DateOnly" ma:internalName="RetentionDate">
      <xsd:simpleType>
        <xsd:restriction base="dms:DateTime"/>
      </xsd:simpleType>
    </xsd:element>
    <xsd:element name="RecordLocation" ma:index="4" ma:displayName="Record Location" ma:default="Digital" ma:internalName="RecordLocation">
      <xsd:simpleType>
        <xsd:restriction base="dms:Text">
          <xsd:maxLength value="255"/>
        </xsd:restriction>
      </xsd:simpleType>
    </xsd:element>
    <xsd:element name="OrganisationResponsible" ma:index="5" ma:displayName="Organisation Responsible" ma:default="Office of the Information Commissioner" ma:internalName="OrganisationResponsible">
      <xsd:simpleType>
        <xsd:restriction base="dms:Text">
          <xsd:maxLength value="255"/>
        </xsd:restriction>
      </xsd:simpleType>
    </xsd:element>
    <xsd:element name="Approval_x0020_Workflow" ma:index="8" nillable="true" ma:displayName="Workflow" ma:internalName="Approval_x0020_Workflow">
      <xsd:simpleType>
        <xsd:restriction base="dms:Text">
          <xsd:maxLength value="255"/>
        </xsd:restriction>
      </xsd:simpleType>
    </xsd:element>
    <xsd:element name="Review_x0020_Status" ma:index="9" nillable="true" ma:displayName="Review Status" ma:default="Not Started" ma:format="Dropdown" ma:internalName="Review_x0020_Status">
      <xsd:simpleType>
        <xsd:union memberTypes="dms:Text">
          <xsd:simpleType>
            <xsd:restriction base="dms:Choice">
              <xsd:enumeration value="Not Started"/>
              <xsd:enumeration value="Pending Approver One"/>
              <xsd:enumeration value="Approver One Approved - Pending Approver Two"/>
              <xsd:enumeration value="Approved"/>
              <xsd:enumeration value="Rejected – Time out"/>
              <xsd:enumeration value="Rejected – Approver One"/>
              <xsd:enumeration value="Rejected – Approver Two"/>
            </xsd:restriction>
          </xsd:simpleType>
        </xsd:union>
      </xsd:simpleType>
    </xsd:element>
    <xsd:element name="Approver" ma:index="10" nillable="true" ma:displayName="Approver One" ma:internalName="Approver">
      <xsd:simpleType>
        <xsd:restriction base="dms:Text">
          <xsd:maxLength value="255"/>
        </xsd:restriction>
      </xsd:simpleType>
    </xsd:element>
    <xsd:element name="Approver_x0020_Comments" ma:index="11" nillable="true" ma:displayName="Approver One Comments" ma:internalName="Approver_x0020_Comments">
      <xsd:simpleType>
        <xsd:restriction base="dms:Note">
          <xsd:maxLength value="255"/>
        </xsd:restriction>
      </xsd:simpleType>
    </xsd:element>
    <xsd:element name="Approval_x0020_Date" ma:index="12" nillable="true" ma:displayName="Approval Date" ma:default="" ma:format="DateOnly" ma:internalName="Approval_x0020_Date">
      <xsd:simpleType>
        <xsd:restriction base="dms:DateTime"/>
      </xsd:simpleType>
    </xsd:element>
    <xsd:element name="Approver_x0020_Two" ma:index="13" nillable="true" ma:displayName="Approver Two" ma:default="" ma:internalName="Approver_x0020_Two">
      <xsd:simpleType>
        <xsd:restriction base="dms:Text">
          <xsd:maxLength value="255"/>
        </xsd:restriction>
      </xsd:simpleType>
    </xsd:element>
    <xsd:element name="Approver_x0020_Two_x0020_Comments" ma:index="14" nillable="true" ma:displayName="Approver Two Comments" ma:default="" ma:internalName="Approver_x0020_Two_x0020_Comments">
      <xsd:simpleType>
        <xsd:restriction base="dms:Note">
          <xsd:maxLength value="255"/>
        </xsd:restriction>
      </xsd:simpleType>
    </xsd:element>
    <xsd:element name="o0af3f40c1b34fab9b0cea174a889620" ma:index="16" nillable="true" ma:taxonomy="true" ma:internalName="o0af3f40c1b34fab9b0cea174a889620" ma:taxonomyFieldName="Departments" ma:displayName="Owner" ma:default="" ma:fieldId="{80af3f40-c1b3-4fab-9b0c-ea174a889620}" ma:taxonomyMulti="true" ma:sspId="c69375ae-ac4d-4fcd-b9d7-bbf4a10f3fd5" ma:termSetId="33195366-33c9-4681-8af0-51a841ad09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3c1fae58e444ff9b84da2896db5292" ma:index="20" nillable="true" ma:taxonomy="true" ma:internalName="hb3c1fae58e444ff9b84da2896db5292" ma:taxonomyFieldName="DocumentType" ma:displayName="Document Type" ma:default="" ma:fieldId="{1b3c1fae-58e4-44ff-9b84-da2896db5292}" ma:taxonomyMulti="true" ma:sspId="c69375ae-ac4d-4fcd-b9d7-bbf4a10f3fd5" ma:termSetId="b7d32c4e-0223-4b1b-8464-9ca1cb1a38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c3a1eb18-f5d5-437f-b00f-18d2076f2310}" ma:internalName="TaxCatchAll" ma:showField="CatchAllData" ma:web="00f13a72-b6c2-4ebb-ac87-eaed7592e1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c3a1eb18-f5d5-437f-b00f-18d2076f2310}" ma:internalName="TaxCatchAllLabel" ma:readOnly="true" ma:showField="CatchAllDataLabel" ma:web="00f13a72-b6c2-4ebb-ac87-eaed7592e1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rover_x0020_Two_x0020_Date" ma:index="25" nillable="true" ma:displayName="Approver Two Date" ma:default="" ma:format="DateOnly" ma:internalName="Approver_x0020_Two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13a72-b6c2-4ebb-ac87-eaed7592e15c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26" ma:taxonomy="true" ma:internalName="i0f84bba906045b4af568ee102a52dcb" ma:taxonomyFieldName="RevIMBCS" ma:displayName="AvePoint Classification" ma:indexed="true" ma:default="54;#Other Common Activities|bf5c474f-f29a-4bd7-b282-912effe2a57e" ma:fieldId="{20f84bba-9060-45b4-af56-8ee102a52dcb}" ma:sspId="c69375ae-ac4d-4fcd-b9d7-bbf4a10f3fd5" ma:termSetId="9f41851b-008e-4d60-9bcf-7bfca3c976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4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6b54c-b51c-4d15-a33e-478a82d33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c69375ae-ac4d-4fcd-b9d7-bbf4a10f3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ase" ma:index="39" nillable="true" ma:displayName="Status" ma:format="Dropdown" ma:internalName="Phase">
      <xsd:simpleType>
        <xsd:restriction base="dms:Choice">
          <xsd:enumeration value="Planned"/>
          <xsd:enumeration value="In flight"/>
          <xsd:enumeration value="Completed"/>
          <xsd:enumeration value="Paused"/>
        </xsd:restriction>
      </xsd:simpleType>
    </xsd:element>
    <xsd:element name="ProjectCode" ma:index="45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4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abled" ma:index="48" nillable="true" ma:displayName="Date Tabled" ma:format="Dropdown" ma:internalName="DateTabled">
      <xsd:simpleType>
        <xsd:restriction base="dms:Text">
          <xsd:maxLength value="255"/>
        </xsd:restriction>
      </xsd:simpleType>
    </xsd:element>
    <xsd:element name="_Flow_SignoffStatus" ma:index="4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69375ae-ac4d-4fcd-b9d7-bbf4a10f3fd5" ContentTypeId="0x0101007D1471A9CA652A4098763BD3FAE7F333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74671B-633D-418D-A5BB-5CAED8AC14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D7B28C-92EC-4B2E-B165-EAB21C1A0C67}">
  <ds:schemaRefs>
    <ds:schemaRef ds:uri="http://purl.org/dc/elements/1.1/"/>
    <ds:schemaRef ds:uri="http://schemas.microsoft.com/office/2006/metadata/properties"/>
    <ds:schemaRef ds:uri="1bc488fa-395e-4ef7-ac55-54406625a647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9f6b54c-b51c-4d15-a33e-478a82d333c7"/>
    <ds:schemaRef ds:uri="00f13a72-b6c2-4ebb-ac87-eaed7592e1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A20A3E-12F8-4741-93DC-5F8B69F2375C}">
  <ds:schemaRefs>
    <ds:schemaRef ds:uri="00f13a72-b6c2-4ebb-ac87-eaed7592e15c"/>
    <ds:schemaRef ds:uri="1bc488fa-395e-4ef7-ac55-54406625a647"/>
    <ds:schemaRef ds:uri="99f6b54c-b51c-4d15-a33e-478a82d333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B9EF8B3-1B90-45D5-8BB1-53527E19D7E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53B1C14-42F6-4975-922E-60129947F7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</TotalTime>
  <Words>1767</Words>
  <Application>Microsoft Office PowerPoint</Application>
  <PresentationFormat>Widescreen</PresentationFormat>
  <Paragraphs>245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Nova Light</vt:lpstr>
      <vt:lpstr>Calibri</vt:lpstr>
      <vt:lpstr>Calibri Light</vt:lpstr>
      <vt:lpstr>Corbel</vt:lpstr>
      <vt:lpstr>Courier New</vt:lpstr>
      <vt:lpstr>Wingdings</vt:lpstr>
      <vt:lpstr>2_Parallax</vt:lpstr>
      <vt:lpstr>Content slides</vt:lpstr>
      <vt:lpstr>Housekeeping</vt:lpstr>
      <vt:lpstr>PowerPoint Presentation</vt:lpstr>
      <vt:lpstr>PowerPoint Presentation</vt:lpstr>
      <vt:lpstr>Today's agenda and speakers </vt:lpstr>
      <vt:lpstr>Acknowledgement  of  Traditional Owners</vt:lpstr>
      <vt:lpstr> Introduction to the session</vt:lpstr>
      <vt:lpstr>Cyber incidents and data breaches</vt:lpstr>
      <vt:lpstr>PowerPoint Presentation</vt:lpstr>
      <vt:lpstr>PowerPoint Presentation</vt:lpstr>
      <vt:lpstr>PowerPoint Presentation</vt:lpstr>
      <vt:lpstr>PowerPoint Presentation</vt:lpstr>
      <vt:lpstr>Templates supporting the MNDB scheme</vt:lpstr>
      <vt:lpstr>Overview</vt:lpstr>
      <vt:lpstr>PowerPoint Presentation</vt:lpstr>
      <vt:lpstr>PowerPoint Presentation</vt:lpstr>
      <vt:lpstr>PowerPoint Presentation</vt:lpstr>
      <vt:lpstr>3. Tips for preparation</vt:lpstr>
      <vt:lpstr>3.1 – Key countdown activities </vt:lpstr>
      <vt:lpstr>PowerPoint Presentation</vt:lpstr>
      <vt:lpstr>3.2 - Understand the MNDB scheme</vt:lpstr>
      <vt:lpstr>3.3 – Multidisciplinary teams</vt:lpstr>
      <vt:lpstr>3.4 - Opportunity to build maturity</vt:lpstr>
      <vt:lpstr>3.5 – We have got this!</vt:lpstr>
      <vt:lpstr>4 – MNDB templates</vt:lpstr>
      <vt:lpstr>4 – MNDB templates (cont)</vt:lpstr>
      <vt:lpstr>Questions</vt:lpstr>
      <vt:lpstr>And finally</vt:lpstr>
      <vt:lpstr>OIC resources to assist and inform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MNDB scheme, MNDB templates workshop</dc:subject>
  <dc:creator>Steven Haigh</dc:creator>
  <cp:lastModifiedBy>Jackie Taylor</cp:lastModifiedBy>
  <cp:revision>2</cp:revision>
  <cp:lastPrinted>2024-12-16T00:17:36Z</cp:lastPrinted>
  <dcterms:created xsi:type="dcterms:W3CDTF">2023-11-26T23:40:49Z</dcterms:created>
  <dcterms:modified xsi:type="dcterms:W3CDTF">2025-05-20T01:07:39Z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0x0101007D1471A9CA652A4098763BD3FAE7F33300BF762873E628474EBF2B9497A9787A0C</vt:lpwstr>
  </property>
  <property fmtid="{D5CDD505-2E9C-101B-9397-08002B2CF9AE}" pid="3" name="RevIMBCS">
    <vt:lpwstr>54;#Other Common Activities|bf5c474f-f29a-4bd7-b282-912effe2a57e</vt:lpwstr>
  </property>
  <property fmtid="{D5CDD505-2E9C-101B-9397-08002B2CF9AE}" pid="4" name="MediaServiceImageTags">
    <vt:lpwstr/>
  </property>
  <property fmtid="{D5CDD505-2E9C-101B-9397-08002B2CF9AE}" pid="5" name="Departments">
    <vt:lpwstr>59;#Privacy|a6ac0d3f-2569-4fc0-897c-6c245eff2cd7</vt:lpwstr>
  </property>
  <property fmtid="{D5CDD505-2E9C-101B-9397-08002B2CF9AE}" pid="6" name="DocumentType">
    <vt:lpwstr>98;#Speeches|0188c61e-20f5-4f53-a893-c508e8c91c2b</vt:lpwstr>
  </property>
  <property fmtid="{D5CDD505-2E9C-101B-9397-08002B2CF9AE}" pid="7" name="_dlc_DocIdItemGuid">
    <vt:lpwstr>e2ce21c1-1da2-4d9a-8185-4d50d2abd403</vt:lpwstr>
  </property>
</Properties>
</file>