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6"/>
    <p:sldMasterId id="2147483677" r:id="rId7"/>
  </p:sldMasterIdLst>
  <p:notesMasterIdLst>
    <p:notesMasterId r:id="rId40"/>
  </p:notesMasterIdLst>
  <p:sldIdLst>
    <p:sldId id="256" r:id="rId8"/>
    <p:sldId id="535" r:id="rId9"/>
    <p:sldId id="417" r:id="rId10"/>
    <p:sldId id="419" r:id="rId11"/>
    <p:sldId id="510" r:id="rId12"/>
    <p:sldId id="511" r:id="rId13"/>
    <p:sldId id="512" r:id="rId14"/>
    <p:sldId id="514" r:id="rId15"/>
    <p:sldId id="515" r:id="rId16"/>
    <p:sldId id="420" r:id="rId17"/>
    <p:sldId id="530" r:id="rId18"/>
    <p:sldId id="418" r:id="rId19"/>
    <p:sldId id="517" r:id="rId20"/>
    <p:sldId id="516" r:id="rId21"/>
    <p:sldId id="509" r:id="rId22"/>
    <p:sldId id="531" r:id="rId23"/>
    <p:sldId id="532" r:id="rId24"/>
    <p:sldId id="519" r:id="rId25"/>
    <p:sldId id="520" r:id="rId26"/>
    <p:sldId id="521" r:id="rId27"/>
    <p:sldId id="522" r:id="rId28"/>
    <p:sldId id="523" r:id="rId29"/>
    <p:sldId id="536" r:id="rId30"/>
    <p:sldId id="524" r:id="rId31"/>
    <p:sldId id="525" r:id="rId32"/>
    <p:sldId id="526" r:id="rId33"/>
    <p:sldId id="518" r:id="rId34"/>
    <p:sldId id="527" r:id="rId35"/>
    <p:sldId id="528" r:id="rId36"/>
    <p:sldId id="529" r:id="rId37"/>
    <p:sldId id="533" r:id="rId38"/>
    <p:sldId id="506" r:id="rId39"/>
  </p:sldIdLst>
  <p:sldSz cx="12192000" cy="6858000"/>
  <p:notesSz cx="6807200" cy="99393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12DFD61-F383-9E41-1234-44950B0E8A6D}" name="Belinda Casey" initials="BC" userId="S::belinda.casey@oic.qld.gov.au::4a87212e-975d-4909-b48e-0300fd2ea3b2" providerId="AD"/>
  <p188:author id="{CD6652B9-D2E2-F960-1D32-567F23C6E966}" name="Hilary Fox" initials="HF" userId="S::Hilary.Fox@oic.qld.gov.au::aef0ef1b-11c6-4984-b571-5b32e852e43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834D0A0-2169-45C3-B783-5E870D0EE144}" v="1" dt="2025-05-21T06:07:10.869"/>
    <p1510:client id="{DF026872-4F42-4053-B4AF-288BD1B59E3C}" v="1" dt="2025-05-20T23:26:13.074"/>
    <p1510:client id="{E142245C-0EAA-4C4A-9F1F-C1045B6B810A}" v="3" dt="2025-05-21T05:18:55.30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2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notesMaster" Target="notesMasters/notesMaster1.xml"/><Relationship Id="rId45" Type="http://schemas.microsoft.com/office/2015/10/relationships/revisionInfo" Target="revisionInfo.xml"/><Relationship Id="rId5" Type="http://schemas.openxmlformats.org/officeDocument/2006/relationships/customXml" Target="../customXml/item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7BF6A8-9BC1-4A96-9806-7EEE944CDAFC}" type="datetimeFigureOut">
              <a:rPr lang="en-AU" smtClean="0"/>
              <a:t>21/05/2025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F0BE74-0C66-4448-BBE0-1322E740EC9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16478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399C76-6B51-4B95-96F4-DD1E10862F91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18004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44650" y="314325"/>
            <a:ext cx="3116263" cy="17526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36728" y="1385248"/>
            <a:ext cx="5936776" cy="8239766"/>
          </a:xfrm>
          <a:solidFill>
            <a:schemeClr val="bg1"/>
          </a:solidFill>
        </p:spPr>
        <p:txBody>
          <a:bodyPr/>
          <a:lstStyle/>
          <a:p>
            <a:endParaRPr lang="en-AU" sz="1300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399C76-6B51-4B95-96F4-DD1E10862F91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03691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44650" y="314325"/>
            <a:ext cx="3116263" cy="17526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36728" y="1385248"/>
            <a:ext cx="5936776" cy="8239766"/>
          </a:xfrm>
          <a:solidFill>
            <a:schemeClr val="bg1"/>
          </a:solidFill>
        </p:spPr>
        <p:txBody>
          <a:bodyPr/>
          <a:lstStyle/>
          <a:p>
            <a:endParaRPr lang="en-AU" sz="1300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399C76-6B51-4B95-96F4-DD1E10862F91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22649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44650" y="314325"/>
            <a:ext cx="3116263" cy="17526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36728" y="1385248"/>
            <a:ext cx="5936776" cy="8239766"/>
          </a:xfrm>
          <a:solidFill>
            <a:schemeClr val="bg1"/>
          </a:solidFill>
        </p:spPr>
        <p:txBody>
          <a:bodyPr/>
          <a:lstStyle/>
          <a:p>
            <a:endParaRPr lang="en-AU" sz="1300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399C76-6B51-4B95-96F4-DD1E10862F91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90169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44650" y="314325"/>
            <a:ext cx="3116263" cy="17526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36728" y="1385248"/>
            <a:ext cx="5936776" cy="8239766"/>
          </a:xfrm>
          <a:solidFill>
            <a:schemeClr val="bg1"/>
          </a:solidFill>
        </p:spPr>
        <p:txBody>
          <a:bodyPr/>
          <a:lstStyle/>
          <a:p>
            <a:endParaRPr lang="en-AU" sz="1300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399C76-6B51-4B95-96F4-DD1E10862F91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20378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44650" y="314325"/>
            <a:ext cx="3116263" cy="17526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36728" y="1385248"/>
            <a:ext cx="5936776" cy="8239766"/>
          </a:xfrm>
          <a:solidFill>
            <a:schemeClr val="bg1"/>
          </a:solidFill>
        </p:spPr>
        <p:txBody>
          <a:bodyPr/>
          <a:lstStyle/>
          <a:p>
            <a:endParaRPr lang="en-AU" sz="1300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399C76-6B51-4B95-96F4-DD1E10862F91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07215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44650" y="314325"/>
            <a:ext cx="3116263" cy="17526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36728" y="1385248"/>
            <a:ext cx="5936776" cy="8239766"/>
          </a:xfrm>
          <a:solidFill>
            <a:schemeClr val="bg1"/>
          </a:solidFill>
        </p:spPr>
        <p:txBody>
          <a:bodyPr/>
          <a:lstStyle/>
          <a:p>
            <a:endParaRPr lang="en-AU" sz="1300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399C76-6B51-4B95-96F4-DD1E10862F91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16144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44650" y="314325"/>
            <a:ext cx="3116263" cy="17526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36728" y="1385248"/>
            <a:ext cx="5936776" cy="8239766"/>
          </a:xfrm>
          <a:solidFill>
            <a:schemeClr val="bg1"/>
          </a:solidFill>
        </p:spPr>
        <p:txBody>
          <a:bodyPr/>
          <a:lstStyle/>
          <a:p>
            <a:endParaRPr lang="en-AU" sz="1300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399C76-6B51-4B95-96F4-DD1E10862F91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47615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44650" y="314325"/>
            <a:ext cx="3116263" cy="17526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36728" y="1385248"/>
            <a:ext cx="5936776" cy="8239766"/>
          </a:xfrm>
          <a:solidFill>
            <a:schemeClr val="bg1"/>
          </a:solidFill>
        </p:spPr>
        <p:txBody>
          <a:bodyPr/>
          <a:lstStyle/>
          <a:p>
            <a:endParaRPr lang="en-AU" sz="1300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399C76-6B51-4B95-96F4-DD1E10862F91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08443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44650" y="314325"/>
            <a:ext cx="3116263" cy="17526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36728" y="1385248"/>
            <a:ext cx="5936776" cy="8239766"/>
          </a:xfrm>
          <a:solidFill>
            <a:schemeClr val="bg1"/>
          </a:solidFill>
        </p:spPr>
        <p:txBody>
          <a:bodyPr/>
          <a:lstStyle/>
          <a:p>
            <a:endParaRPr lang="en-AU" sz="1300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399C76-6B51-4B95-96F4-DD1E10862F91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61350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6DDDE-CD8B-4F5A-9A3F-3934D641BCF7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27056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6DDDE-CD8B-4F5A-9A3F-3934D641BCF7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89474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399C76-6B51-4B95-96F4-DD1E10862F91}" type="slidenum">
              <a:rPr kumimoji="0" lang="en-AU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AU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04288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44650" y="314325"/>
            <a:ext cx="3116263" cy="17526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36728" y="1385248"/>
            <a:ext cx="5936776" cy="8239766"/>
          </a:xfrm>
          <a:solidFill>
            <a:schemeClr val="bg1"/>
          </a:solidFill>
        </p:spPr>
        <p:txBody>
          <a:bodyPr/>
          <a:lstStyle/>
          <a:p>
            <a:endParaRPr lang="en-AU" sz="1300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399C76-6B51-4B95-96F4-DD1E10862F91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55978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44650" y="314325"/>
            <a:ext cx="3116263" cy="17526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36728" y="1385248"/>
            <a:ext cx="5936776" cy="8239766"/>
          </a:xfrm>
          <a:solidFill>
            <a:schemeClr val="bg1"/>
          </a:solidFill>
        </p:spPr>
        <p:txBody>
          <a:bodyPr/>
          <a:lstStyle/>
          <a:p>
            <a:endParaRPr lang="en-AU" sz="1300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399C76-6B51-4B95-96F4-DD1E10862F91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55761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44650" y="314325"/>
            <a:ext cx="3116263" cy="17526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36728" y="1385248"/>
            <a:ext cx="5936776" cy="8239766"/>
          </a:xfrm>
          <a:solidFill>
            <a:schemeClr val="bg1"/>
          </a:solidFill>
        </p:spPr>
        <p:txBody>
          <a:bodyPr/>
          <a:lstStyle/>
          <a:p>
            <a:endParaRPr lang="en-AU" sz="1300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399C76-6B51-4B95-96F4-DD1E10862F91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98643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44650" y="314325"/>
            <a:ext cx="3116263" cy="17526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36728" y="1385248"/>
            <a:ext cx="5936776" cy="8239766"/>
          </a:xfrm>
          <a:solidFill>
            <a:schemeClr val="bg1"/>
          </a:solidFill>
        </p:spPr>
        <p:txBody>
          <a:bodyPr/>
          <a:lstStyle/>
          <a:p>
            <a:endParaRPr lang="en-AU" sz="1300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399C76-6B51-4B95-96F4-DD1E10862F91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17436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44650" y="314325"/>
            <a:ext cx="3116263" cy="17526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36728" y="1385248"/>
            <a:ext cx="5936776" cy="8239766"/>
          </a:xfrm>
          <a:solidFill>
            <a:schemeClr val="bg1"/>
          </a:solidFill>
        </p:spPr>
        <p:txBody>
          <a:bodyPr/>
          <a:lstStyle/>
          <a:p>
            <a:endParaRPr lang="en-AU" sz="1300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399C76-6B51-4B95-96F4-DD1E10862F91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37348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44650" y="314325"/>
            <a:ext cx="3116263" cy="17526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36728" y="1385248"/>
            <a:ext cx="5936776" cy="8239766"/>
          </a:xfrm>
          <a:solidFill>
            <a:schemeClr val="bg1"/>
          </a:solidFill>
        </p:spPr>
        <p:txBody>
          <a:bodyPr/>
          <a:lstStyle/>
          <a:p>
            <a:endParaRPr lang="en-AU" sz="1300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399C76-6B51-4B95-96F4-DD1E10862F91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3792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44650" y="314325"/>
            <a:ext cx="3116263" cy="17526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36728" y="1385248"/>
            <a:ext cx="5936776" cy="8239766"/>
          </a:xfrm>
          <a:solidFill>
            <a:schemeClr val="bg1"/>
          </a:solidFill>
        </p:spPr>
        <p:txBody>
          <a:bodyPr/>
          <a:lstStyle/>
          <a:p>
            <a:endParaRPr lang="en-AU" sz="1300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399C76-6B51-4B95-96F4-DD1E10862F91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56557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564CC-9DD2-4E4D-B019-178192607E29}" type="datetime1">
              <a:rPr lang="en-AU" smtClean="0"/>
              <a:t>21/05/2025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989E0-13AB-4390-A814-79D1BC4C50C6}" type="slidenum">
              <a:rPr lang="en-AU" smtClean="0"/>
              <a:t>‹#›</a:t>
            </a:fld>
            <a:endParaRPr lang="en-AU"/>
          </a:p>
        </p:txBody>
      </p:sp>
      <p:pic>
        <p:nvPicPr>
          <p:cNvPr id="7" name="Picture 6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DD0659A1-D8B1-EE7D-9716-2E40CC589C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5712" y="178377"/>
            <a:ext cx="2566109" cy="862446"/>
          </a:xfrm>
          <a:prstGeom prst="rect">
            <a:avLst/>
          </a:prstGeom>
        </p:spPr>
      </p:pic>
      <p:pic>
        <p:nvPicPr>
          <p:cNvPr id="8" name="Picture 7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E7087D36-EB2B-2B0F-B7D6-8288042E722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3797" y="268384"/>
            <a:ext cx="2156117" cy="862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910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E4850-2443-4668-917C-58C9C27307DF}" type="datetime1">
              <a:rPr lang="en-AU" smtClean="0"/>
              <a:t>21/05/2025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FB83B-929B-4890-9662-1BECF96BE500}" type="slidenum">
              <a:rPr lang="en-AU" smtClean="0"/>
              <a:t>‹#›</a:t>
            </a:fld>
            <a:endParaRPr lang="en-AU"/>
          </a:p>
        </p:txBody>
      </p:sp>
      <p:pic>
        <p:nvPicPr>
          <p:cNvPr id="8" name="Picture 7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D60A8540-42CE-CFEA-5DC7-4E3C250264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4547" y="289327"/>
            <a:ext cx="2566109" cy="862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570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0647-D8F8-46CF-951C-661F3EBBA19E}" type="datetime1">
              <a:rPr lang="en-AU" smtClean="0"/>
              <a:t>21/05/2025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FB83B-929B-4890-9662-1BECF96BE500}" type="slidenum">
              <a:rPr lang="en-AU" smtClean="0"/>
              <a:t>‹#›</a:t>
            </a:fld>
            <a:endParaRPr lang="en-AU"/>
          </a:p>
        </p:txBody>
      </p:sp>
      <p:pic>
        <p:nvPicPr>
          <p:cNvPr id="7" name="Picture 6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B0FEF6FA-C81A-50BC-957E-34C1DD09601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4547" y="289327"/>
            <a:ext cx="2566109" cy="862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4326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B79A8-A780-48C9-BF90-9406AEA8915C}" type="datetime1">
              <a:rPr lang="en-AU" smtClean="0"/>
              <a:t>21/05/2025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FB83B-929B-4890-9662-1BECF96BE500}" type="slidenum">
              <a:rPr lang="en-AU" smtClean="0"/>
              <a:t>‹#›</a:t>
            </a:fld>
            <a:endParaRPr lang="en-AU"/>
          </a:p>
        </p:txBody>
      </p:sp>
      <p:pic>
        <p:nvPicPr>
          <p:cNvPr id="7" name="Picture 6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3CBBF2C3-3B66-E704-BB92-88E570A81A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4547" y="289327"/>
            <a:ext cx="2566109" cy="862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036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DC221-BF3B-444F-AC17-4516D3EFD4A1}" type="datetime1">
              <a:rPr lang="en-AU" smtClean="0"/>
              <a:t>21/05/2025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FB83B-929B-4890-9662-1BECF96BE500}" type="slidenum">
              <a:rPr lang="en-AU" smtClean="0"/>
              <a:t>‹#›</a:t>
            </a:fld>
            <a:endParaRPr lang="en-AU"/>
          </a:p>
        </p:txBody>
      </p:sp>
      <p:pic>
        <p:nvPicPr>
          <p:cNvPr id="7" name="Picture 6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FEFD0C4B-BACD-1ADB-643D-4DF2FD9ED2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4547" y="289327"/>
            <a:ext cx="2566109" cy="862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7451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9E46C-3C19-424D-8912-30FCF44349B1}" type="datetime1">
              <a:rPr lang="en-AU" smtClean="0"/>
              <a:t>21/05/2025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FB83B-929B-4890-9662-1BECF96BE500}" type="slidenum">
              <a:rPr lang="en-AU" smtClean="0"/>
              <a:t>‹#›</a:t>
            </a:fld>
            <a:endParaRPr lang="en-AU"/>
          </a:p>
        </p:txBody>
      </p:sp>
      <p:pic>
        <p:nvPicPr>
          <p:cNvPr id="7" name="Picture 6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CFF6C92A-D4E7-EDEE-8842-4BA995CD04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4547" y="289327"/>
            <a:ext cx="2566109" cy="862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9159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38F90-6778-4467-8F8A-D59D11F78ECC}" type="datetime1">
              <a:rPr lang="en-AU" smtClean="0"/>
              <a:t>21/05/2025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FB83B-929B-4890-9662-1BECF96BE500}" type="slidenum">
              <a:rPr lang="en-AU" smtClean="0"/>
              <a:t>‹#›</a:t>
            </a:fld>
            <a:endParaRPr lang="en-AU"/>
          </a:p>
        </p:txBody>
      </p:sp>
      <p:pic>
        <p:nvPicPr>
          <p:cNvPr id="7" name="Picture 6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83051899-47B1-AC03-57EA-10B72A2FFE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4547" y="289327"/>
            <a:ext cx="2566109" cy="862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7235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44EED-763C-45C2-98D5-652C7017914D}" type="datetime1">
              <a:rPr lang="en-AU" smtClean="0"/>
              <a:t>21/05/2025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FB83B-929B-4890-9662-1BECF96BE500}" type="slidenum">
              <a:rPr lang="en-AU" smtClean="0"/>
              <a:t>‹#›</a:t>
            </a:fld>
            <a:endParaRPr lang="en-AU"/>
          </a:p>
        </p:txBody>
      </p:sp>
      <p:pic>
        <p:nvPicPr>
          <p:cNvPr id="7" name="Picture 6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70B1B298-2142-C017-2918-5B00E82A8A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4547" y="289327"/>
            <a:ext cx="2566109" cy="862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6052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2B078-CBAD-4318-BBFC-2D8A0492C30B}" type="datetimeFigureOut">
              <a:rPr lang="en-AU" smtClean="0"/>
              <a:t>21/05/2025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989E0-13AB-4390-A814-79D1BC4C50C6}" type="slidenum">
              <a:rPr lang="en-AU" smtClean="0"/>
              <a:t>‹#›</a:t>
            </a:fld>
            <a:endParaRPr lang="en-AU"/>
          </a:p>
        </p:txBody>
      </p:sp>
      <p:pic>
        <p:nvPicPr>
          <p:cNvPr id="7" name="Picture 6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DD0659A1-D8B1-EE7D-9716-2E40CC589C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5712" y="178377"/>
            <a:ext cx="2566109" cy="862446"/>
          </a:xfrm>
          <a:prstGeom prst="rect">
            <a:avLst/>
          </a:prstGeom>
        </p:spPr>
      </p:pic>
      <p:pic>
        <p:nvPicPr>
          <p:cNvPr id="8" name="Picture 7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E7087D36-EB2B-2B0F-B7D6-8288042E722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3797" y="268384"/>
            <a:ext cx="2156117" cy="862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1305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54ADB-847D-4DAE-B62A-A32DB5773291}" type="datetimeFigureOut">
              <a:rPr lang="en-AU" smtClean="0"/>
              <a:t>21/05/2025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EFEFB83B-929B-4890-9662-1BECF96BE500}" type="slidenum">
              <a:rPr lang="en-AU" smtClean="0"/>
              <a:t>‹#›</a:t>
            </a:fld>
            <a:endParaRPr lang="en-AU"/>
          </a:p>
        </p:txBody>
      </p:sp>
      <p:pic>
        <p:nvPicPr>
          <p:cNvPr id="7" name="Picture 6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668FA53A-7FFE-72C5-07BF-99C2B97548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6547" y="204354"/>
            <a:ext cx="2566109" cy="862446"/>
          </a:xfrm>
          <a:prstGeom prst="rect">
            <a:avLst/>
          </a:prstGeom>
        </p:spPr>
      </p:pic>
      <p:pic>
        <p:nvPicPr>
          <p:cNvPr id="8" name="Picture 7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9724B2D2-9775-D8B4-A8DF-ECC205511FC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3797" y="268384"/>
            <a:ext cx="2156117" cy="862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357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54ADB-847D-4DAE-B62A-A32DB5773291}" type="datetimeFigureOut">
              <a:rPr lang="en-AU" smtClean="0"/>
              <a:t>21/05/2025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FB83B-929B-4890-9662-1BECF96BE500}" type="slidenum">
              <a:rPr lang="en-AU" smtClean="0"/>
              <a:t>‹#›</a:t>
            </a:fld>
            <a:endParaRPr lang="en-AU"/>
          </a:p>
        </p:txBody>
      </p:sp>
      <p:pic>
        <p:nvPicPr>
          <p:cNvPr id="7" name="Picture 6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6CD6E5C8-81FC-990E-8CE9-DF8A3621E9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1571" y="178377"/>
            <a:ext cx="2566109" cy="862446"/>
          </a:xfrm>
          <a:prstGeom prst="rect">
            <a:avLst/>
          </a:prstGeom>
        </p:spPr>
      </p:pic>
      <p:pic>
        <p:nvPicPr>
          <p:cNvPr id="8" name="Picture 7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D06238BD-C70A-B530-B817-0D7F2BDBE70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3797" y="268384"/>
            <a:ext cx="2156117" cy="862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616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5D672-A5C3-488E-8FC6-79A9F9E6BDCA}" type="datetime1">
              <a:rPr lang="en-AU" smtClean="0"/>
              <a:t>21/05/2025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EFEFB83B-929B-4890-9662-1BECF96BE500}" type="slidenum">
              <a:rPr lang="en-AU" smtClean="0"/>
              <a:t>‹#›</a:t>
            </a:fld>
            <a:endParaRPr lang="en-AU"/>
          </a:p>
        </p:txBody>
      </p:sp>
      <p:pic>
        <p:nvPicPr>
          <p:cNvPr id="7" name="Picture 6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668FA53A-7FFE-72C5-07BF-99C2B97548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6547" y="204354"/>
            <a:ext cx="2566109" cy="862446"/>
          </a:xfrm>
          <a:prstGeom prst="rect">
            <a:avLst/>
          </a:prstGeom>
        </p:spPr>
      </p:pic>
      <p:pic>
        <p:nvPicPr>
          <p:cNvPr id="8" name="Picture 7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9724B2D2-9775-D8B4-A8DF-ECC205511FC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3797" y="268384"/>
            <a:ext cx="2156117" cy="862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4366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54ADB-847D-4DAE-B62A-A32DB5773291}" type="datetimeFigureOut">
              <a:rPr lang="en-AU" smtClean="0"/>
              <a:t>21/05/2025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FB83B-929B-4890-9662-1BECF96BE500}" type="slidenum">
              <a:rPr lang="en-AU" smtClean="0"/>
              <a:t>‹#›</a:t>
            </a:fld>
            <a:endParaRPr lang="en-AU"/>
          </a:p>
        </p:txBody>
      </p:sp>
      <p:pic>
        <p:nvPicPr>
          <p:cNvPr id="9" name="Picture 8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AB5C02D2-B237-CC87-00C6-5ED0A2C2FC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5712" y="178377"/>
            <a:ext cx="2566109" cy="862446"/>
          </a:xfrm>
          <a:prstGeom prst="rect">
            <a:avLst/>
          </a:prstGeom>
        </p:spPr>
      </p:pic>
      <p:pic>
        <p:nvPicPr>
          <p:cNvPr id="10" name="Picture 9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83D0B5E4-F30C-C83F-0A57-C414B10A43B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3797" y="268384"/>
            <a:ext cx="2156117" cy="862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2801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54ADB-847D-4DAE-B62A-A32DB5773291}" type="datetimeFigureOut">
              <a:rPr lang="en-AU" smtClean="0"/>
              <a:t>21/05/2025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FB83B-929B-4890-9662-1BECF96BE500}" type="slidenum">
              <a:rPr lang="en-AU" smtClean="0"/>
              <a:t>‹#›</a:t>
            </a:fld>
            <a:endParaRPr lang="en-AU"/>
          </a:p>
        </p:txBody>
      </p:sp>
      <p:pic>
        <p:nvPicPr>
          <p:cNvPr id="10" name="Picture 9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9AA0B076-571A-84AA-BDC4-C4C8CACE5F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4547" y="289327"/>
            <a:ext cx="2566109" cy="862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3992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54ADB-847D-4DAE-B62A-A32DB5773291}" type="datetimeFigureOut">
              <a:rPr lang="en-AU" smtClean="0"/>
              <a:t>21/05/2025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FB83B-929B-4890-9662-1BECF96BE500}" type="slidenum">
              <a:rPr lang="en-AU" smtClean="0"/>
              <a:t>‹#›</a:t>
            </a:fld>
            <a:endParaRPr lang="en-AU"/>
          </a:p>
        </p:txBody>
      </p:sp>
      <p:pic>
        <p:nvPicPr>
          <p:cNvPr id="6" name="Picture 5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BB36E7BC-DE75-0CA9-D93C-C1BA2A3EA5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4547" y="289327"/>
            <a:ext cx="2566109" cy="862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4166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54ADB-847D-4DAE-B62A-A32DB5773291}" type="datetimeFigureOut">
              <a:rPr lang="en-AU" smtClean="0"/>
              <a:t>21/05/2025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FB83B-929B-4890-9662-1BECF96BE500}" type="slidenum">
              <a:rPr lang="en-AU" smtClean="0"/>
              <a:t>‹#›</a:t>
            </a:fld>
            <a:endParaRPr lang="en-AU"/>
          </a:p>
        </p:txBody>
      </p:sp>
      <p:pic>
        <p:nvPicPr>
          <p:cNvPr id="5" name="Picture 4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F6AD2C79-CBC9-8745-2FF2-9D319D0A2C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4547" y="289327"/>
            <a:ext cx="2566109" cy="862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6912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54ADB-847D-4DAE-B62A-A32DB5773291}" type="datetimeFigureOut">
              <a:rPr lang="en-AU" smtClean="0"/>
              <a:t>21/05/2025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FB83B-929B-4890-9662-1BECF96BE500}" type="slidenum">
              <a:rPr lang="en-AU" smtClean="0"/>
              <a:t>‹#›</a:t>
            </a:fld>
            <a:endParaRPr lang="en-AU"/>
          </a:p>
        </p:txBody>
      </p:sp>
      <p:pic>
        <p:nvPicPr>
          <p:cNvPr id="8" name="Picture 7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A48E9BAB-A221-3987-48A0-A61107E075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4547" y="289327"/>
            <a:ext cx="2566109" cy="862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1275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54ADB-847D-4DAE-B62A-A32DB5773291}" type="datetimeFigureOut">
              <a:rPr lang="en-AU" smtClean="0"/>
              <a:t>21/05/2025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FB83B-929B-4890-9662-1BECF96BE500}" type="slidenum">
              <a:rPr lang="en-AU" smtClean="0"/>
              <a:t>‹#›</a:t>
            </a:fld>
            <a:endParaRPr lang="en-AU"/>
          </a:p>
        </p:txBody>
      </p:sp>
      <p:pic>
        <p:nvPicPr>
          <p:cNvPr id="3" name="Picture 2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5FAD3270-9B51-253C-94EA-AF8E658B45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4547" y="289327"/>
            <a:ext cx="2566109" cy="862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8776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54ADB-847D-4DAE-B62A-A32DB5773291}" type="datetimeFigureOut">
              <a:rPr lang="en-AU" smtClean="0"/>
              <a:t>21/05/2025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FB83B-929B-4890-9662-1BECF96BE500}" type="slidenum">
              <a:rPr lang="en-AU" smtClean="0"/>
              <a:t>‹#›</a:t>
            </a:fld>
            <a:endParaRPr lang="en-AU"/>
          </a:p>
        </p:txBody>
      </p:sp>
      <p:pic>
        <p:nvPicPr>
          <p:cNvPr id="8" name="Picture 7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D60A8540-42CE-CFEA-5DC7-4E3C250264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4547" y="289327"/>
            <a:ext cx="2566109" cy="862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9293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54ADB-847D-4DAE-B62A-A32DB5773291}" type="datetimeFigureOut">
              <a:rPr lang="en-AU" smtClean="0"/>
              <a:t>21/05/2025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FB83B-929B-4890-9662-1BECF96BE500}" type="slidenum">
              <a:rPr lang="en-AU" smtClean="0"/>
              <a:t>‹#›</a:t>
            </a:fld>
            <a:endParaRPr lang="en-AU"/>
          </a:p>
        </p:txBody>
      </p:sp>
      <p:pic>
        <p:nvPicPr>
          <p:cNvPr id="7" name="Picture 6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B0FEF6FA-C81A-50BC-957E-34C1DD09601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4547" y="289327"/>
            <a:ext cx="2566109" cy="862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1096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54ADB-847D-4DAE-B62A-A32DB5773291}" type="datetimeFigureOut">
              <a:rPr lang="en-AU" smtClean="0"/>
              <a:t>21/05/2025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FB83B-929B-4890-9662-1BECF96BE500}" type="slidenum">
              <a:rPr lang="en-AU" smtClean="0"/>
              <a:t>‹#›</a:t>
            </a:fld>
            <a:endParaRPr lang="en-AU"/>
          </a:p>
        </p:txBody>
      </p:sp>
      <p:pic>
        <p:nvPicPr>
          <p:cNvPr id="7" name="Picture 6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3CBBF2C3-3B66-E704-BB92-88E570A81A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4547" y="289327"/>
            <a:ext cx="2566109" cy="862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9595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54ADB-847D-4DAE-B62A-A32DB5773291}" type="datetimeFigureOut">
              <a:rPr lang="en-AU" smtClean="0"/>
              <a:t>21/05/2025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FB83B-929B-4890-9662-1BECF96BE500}" type="slidenum">
              <a:rPr lang="en-AU" smtClean="0"/>
              <a:t>‹#›</a:t>
            </a:fld>
            <a:endParaRPr lang="en-AU"/>
          </a:p>
        </p:txBody>
      </p:sp>
      <p:pic>
        <p:nvPicPr>
          <p:cNvPr id="7" name="Picture 6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FEFD0C4B-BACD-1ADB-643D-4DF2FD9ED2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4547" y="289327"/>
            <a:ext cx="2566109" cy="862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777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971BE-A07A-4D77-8118-05C8C42A0EEC}" type="datetime1">
              <a:rPr lang="en-AU" smtClean="0"/>
              <a:t>21/05/2025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FB83B-929B-4890-9662-1BECF96BE500}" type="slidenum">
              <a:rPr lang="en-AU" smtClean="0"/>
              <a:t>‹#›</a:t>
            </a:fld>
            <a:endParaRPr lang="en-AU"/>
          </a:p>
        </p:txBody>
      </p:sp>
      <p:pic>
        <p:nvPicPr>
          <p:cNvPr id="7" name="Picture 6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6CD6E5C8-81FC-990E-8CE9-DF8A3621E9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1571" y="178377"/>
            <a:ext cx="2566109" cy="862446"/>
          </a:xfrm>
          <a:prstGeom prst="rect">
            <a:avLst/>
          </a:prstGeom>
        </p:spPr>
      </p:pic>
      <p:pic>
        <p:nvPicPr>
          <p:cNvPr id="8" name="Picture 7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D06238BD-C70A-B530-B817-0D7F2BDBE70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3797" y="268384"/>
            <a:ext cx="2156117" cy="862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445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54ADB-847D-4DAE-B62A-A32DB5773291}" type="datetimeFigureOut">
              <a:rPr lang="en-AU" smtClean="0"/>
              <a:t>21/05/2025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FB83B-929B-4890-9662-1BECF96BE500}" type="slidenum">
              <a:rPr lang="en-AU" smtClean="0"/>
              <a:t>‹#›</a:t>
            </a:fld>
            <a:endParaRPr lang="en-AU"/>
          </a:p>
        </p:txBody>
      </p:sp>
      <p:pic>
        <p:nvPicPr>
          <p:cNvPr id="7" name="Picture 6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CFF6C92A-D4E7-EDEE-8842-4BA995CD04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4547" y="289327"/>
            <a:ext cx="2566109" cy="862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31389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54ADB-847D-4DAE-B62A-A32DB5773291}" type="datetimeFigureOut">
              <a:rPr lang="en-AU" smtClean="0"/>
              <a:t>21/05/2025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FB83B-929B-4890-9662-1BECF96BE500}" type="slidenum">
              <a:rPr lang="en-AU" smtClean="0"/>
              <a:t>‹#›</a:t>
            </a:fld>
            <a:endParaRPr lang="en-AU"/>
          </a:p>
        </p:txBody>
      </p:sp>
      <p:pic>
        <p:nvPicPr>
          <p:cNvPr id="7" name="Picture 6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83051899-47B1-AC03-57EA-10B72A2FFE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4547" y="289327"/>
            <a:ext cx="2566109" cy="862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2079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54ADB-847D-4DAE-B62A-A32DB5773291}" type="datetimeFigureOut">
              <a:rPr lang="en-AU" smtClean="0"/>
              <a:t>21/05/2025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FB83B-929B-4890-9662-1BECF96BE500}" type="slidenum">
              <a:rPr lang="en-AU" smtClean="0"/>
              <a:t>‹#›</a:t>
            </a:fld>
            <a:endParaRPr lang="en-AU"/>
          </a:p>
        </p:txBody>
      </p:sp>
      <p:pic>
        <p:nvPicPr>
          <p:cNvPr id="7" name="Picture 6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70B1B298-2142-C017-2918-5B00E82A8A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4547" y="289327"/>
            <a:ext cx="2566109" cy="862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66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6E281-D674-4820-B97A-401991FEB90A}" type="datetime1">
              <a:rPr lang="en-AU" smtClean="0"/>
              <a:t>21/05/2025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FB83B-929B-4890-9662-1BECF96BE500}" type="slidenum">
              <a:rPr lang="en-AU" smtClean="0"/>
              <a:t>‹#›</a:t>
            </a:fld>
            <a:endParaRPr lang="en-AU"/>
          </a:p>
        </p:txBody>
      </p:sp>
      <p:pic>
        <p:nvPicPr>
          <p:cNvPr id="9" name="Picture 8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AB5C02D2-B237-CC87-00C6-5ED0A2C2FC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5712" y="178377"/>
            <a:ext cx="2566109" cy="862446"/>
          </a:xfrm>
          <a:prstGeom prst="rect">
            <a:avLst/>
          </a:prstGeom>
        </p:spPr>
      </p:pic>
      <p:pic>
        <p:nvPicPr>
          <p:cNvPr id="10" name="Picture 9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83D0B5E4-F30C-C83F-0A57-C414B10A43B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3797" y="268384"/>
            <a:ext cx="2156117" cy="862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059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A0B64-6EB4-49C8-84E7-B4904943E353}" type="datetime1">
              <a:rPr lang="en-AU" smtClean="0"/>
              <a:t>21/05/2025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FB83B-929B-4890-9662-1BECF96BE500}" type="slidenum">
              <a:rPr lang="en-AU" smtClean="0"/>
              <a:t>‹#›</a:t>
            </a:fld>
            <a:endParaRPr lang="en-AU"/>
          </a:p>
        </p:txBody>
      </p:sp>
      <p:pic>
        <p:nvPicPr>
          <p:cNvPr id="10" name="Picture 9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9AA0B076-571A-84AA-BDC4-C4C8CACE5F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4547" y="289327"/>
            <a:ext cx="2566109" cy="862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557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6DE68-2B70-4A66-9E90-AA08874891DE}" type="datetime1">
              <a:rPr lang="en-AU" smtClean="0"/>
              <a:t>21/05/2025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FB83B-929B-4890-9662-1BECF96BE500}" type="slidenum">
              <a:rPr lang="en-AU" smtClean="0"/>
              <a:t>‹#›</a:t>
            </a:fld>
            <a:endParaRPr lang="en-AU"/>
          </a:p>
        </p:txBody>
      </p:sp>
      <p:pic>
        <p:nvPicPr>
          <p:cNvPr id="6" name="Picture 5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BB36E7BC-DE75-0CA9-D93C-C1BA2A3EA5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4547" y="289327"/>
            <a:ext cx="2566109" cy="862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116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4C50D-5141-4CD8-A7CE-21FE383AC059}" type="datetime1">
              <a:rPr lang="en-AU" smtClean="0"/>
              <a:t>21/05/2025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FB83B-929B-4890-9662-1BECF96BE500}" type="slidenum">
              <a:rPr lang="en-AU" smtClean="0"/>
              <a:t>‹#›</a:t>
            </a:fld>
            <a:endParaRPr lang="en-AU"/>
          </a:p>
        </p:txBody>
      </p:sp>
      <p:pic>
        <p:nvPicPr>
          <p:cNvPr id="5" name="Picture 4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F6AD2C79-CBC9-8745-2FF2-9D319D0A2C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4547" y="289327"/>
            <a:ext cx="2566109" cy="862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616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B04E7-EBC7-4504-8843-2EDB9AC023A3}" type="datetime1">
              <a:rPr lang="en-AU" smtClean="0"/>
              <a:t>21/05/2025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FB83B-929B-4890-9662-1BECF96BE500}" type="slidenum">
              <a:rPr lang="en-AU" smtClean="0"/>
              <a:t>‹#›</a:t>
            </a:fld>
            <a:endParaRPr lang="en-AU"/>
          </a:p>
        </p:txBody>
      </p:sp>
      <p:pic>
        <p:nvPicPr>
          <p:cNvPr id="8" name="Picture 7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A48E9BAB-A221-3987-48A0-A61107E075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4547" y="289327"/>
            <a:ext cx="2566109" cy="862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79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C2CAC-462B-45DD-A933-74ABC446F71B}" type="datetime1">
              <a:rPr lang="en-AU" smtClean="0"/>
              <a:t>21/05/2025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FB83B-929B-4890-9662-1BECF96BE500}" type="slidenum">
              <a:rPr lang="en-AU" smtClean="0"/>
              <a:t>‹#›</a:t>
            </a:fld>
            <a:endParaRPr lang="en-AU"/>
          </a:p>
        </p:txBody>
      </p:sp>
      <p:pic>
        <p:nvPicPr>
          <p:cNvPr id="3" name="Picture 2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5FAD3270-9B51-253C-94EA-AF8E658B45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4547" y="289327"/>
            <a:ext cx="2566109" cy="862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275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D8A8DA3-9E4C-4DD1-BBAA-95E646430778}" type="datetime1">
              <a:rPr lang="en-AU" smtClean="0"/>
              <a:t>21/05/2025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FEFB83B-929B-4890-9662-1BECF96BE50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14748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7554ADB-847D-4DAE-B62A-A32DB5773291}" type="datetimeFigureOut">
              <a:rPr lang="en-AU" smtClean="0"/>
              <a:t>21/05/2025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FEFB83B-929B-4890-9662-1BECF96BE50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64646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oic.qld.gov.au/__data/assets/pdf_file/0018/64008/Guideline_5_Search_issues_and_referral_during_external_review.pdf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mailto:enquiries@oic.qld.gov.au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5" Type="http://schemas.openxmlformats.org/officeDocument/2006/relationships/hyperlink" Target="https://forms.office.com/r/5jEytF2XLF" TargetMode="External"/><Relationship Id="rId4" Type="http://schemas.openxmlformats.org/officeDocument/2006/relationships/hyperlink" Target="https://au.linkedin.com/company/office-of-the-information-commissioner-queensland-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7589CD-FE5D-D677-A933-2685F9FE3C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42142" y="152307"/>
            <a:ext cx="10049858" cy="3563350"/>
          </a:xfrm>
        </p:spPr>
        <p:txBody>
          <a:bodyPr>
            <a:normAutofit/>
          </a:bodyPr>
          <a:lstStyle/>
          <a:p>
            <a:pPr algn="l"/>
            <a:r>
              <a:rPr lang="en-US" altLang="en-US" sz="5600">
                <a:solidFill>
                  <a:schemeClr val="accent1">
                    <a:lumMod val="50000"/>
                  </a:schemeClr>
                </a:solidFill>
                <a:latin typeface="Söhne"/>
              </a:rPr>
              <a:t>IPOLA Project:</a:t>
            </a:r>
            <a:br>
              <a:rPr lang="en-US" altLang="en-US" sz="5600">
                <a:solidFill>
                  <a:schemeClr val="accent1">
                    <a:lumMod val="50000"/>
                  </a:schemeClr>
                </a:solidFill>
                <a:latin typeface="Söhne"/>
              </a:rPr>
            </a:br>
            <a:r>
              <a:rPr lang="en-US" altLang="en-US" sz="5600">
                <a:solidFill>
                  <a:schemeClr val="accent1">
                    <a:lumMod val="50000"/>
                  </a:schemeClr>
                </a:solidFill>
                <a:latin typeface="Söhne"/>
              </a:rPr>
              <a:t>Stage 3 - Right to Information</a:t>
            </a:r>
            <a:br>
              <a:rPr lang="en-US" altLang="en-US">
                <a:solidFill>
                  <a:schemeClr val="accent1">
                    <a:lumMod val="50000"/>
                  </a:schemeClr>
                </a:solidFill>
                <a:latin typeface="Söhne"/>
              </a:rPr>
            </a:br>
            <a:br>
              <a:rPr lang="en-US" altLang="en-US" sz="1800">
                <a:solidFill>
                  <a:schemeClr val="accent1">
                    <a:lumMod val="50000"/>
                  </a:schemeClr>
                </a:solidFill>
                <a:latin typeface="Söhne"/>
              </a:rPr>
            </a:br>
            <a:r>
              <a:rPr lang="en-US" sz="4400">
                <a:solidFill>
                  <a:schemeClr val="accent1">
                    <a:lumMod val="50000"/>
                  </a:schemeClr>
                </a:solidFill>
                <a:latin typeface="Söhne"/>
              </a:rPr>
              <a:t>Reviewable decisions and judicial functions</a:t>
            </a:r>
            <a:endParaRPr lang="en-AU" sz="4400">
              <a:solidFill>
                <a:schemeClr val="accent1">
                  <a:lumMod val="50000"/>
                </a:schemeClr>
              </a:solidFill>
              <a:latin typeface="Söhne"/>
            </a:endParaRPr>
          </a:p>
        </p:txBody>
      </p:sp>
    </p:spTree>
    <p:extLst>
      <p:ext uri="{BB962C8B-B14F-4D97-AF65-F5344CB8AC3E}">
        <p14:creationId xmlns:p14="http://schemas.microsoft.com/office/powerpoint/2010/main" val="5511611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0EE61-4425-32EB-C873-8760D3143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685801"/>
            <a:ext cx="10018713" cy="1158240"/>
          </a:xfrm>
        </p:spPr>
        <p:txBody>
          <a:bodyPr/>
          <a:lstStyle/>
          <a:p>
            <a:pPr algn="l"/>
            <a:endParaRPr lang="en-AU" ker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6C07DB-BA94-8D2B-A008-EC6E3E8B3F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0950" y="2026919"/>
            <a:ext cx="10018713" cy="3124201"/>
          </a:xfrm>
        </p:spPr>
        <p:txBody>
          <a:bodyPr/>
          <a:lstStyle/>
          <a:p>
            <a:pPr marL="0" indent="0" algn="ctr">
              <a:buNone/>
            </a:pPr>
            <a:r>
              <a:rPr lang="en-AU" sz="4400" kern="0">
                <a:solidFill>
                  <a:schemeClr val="accent1">
                    <a:lumMod val="50000"/>
                  </a:schemeClr>
                </a:solidFill>
              </a:rPr>
              <a:t>Questions?</a:t>
            </a:r>
          </a:p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E9C6F4-7F86-5B7D-3823-2F0CD8FE6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3023" y="5989636"/>
            <a:ext cx="551167" cy="365125"/>
          </a:xfrm>
        </p:spPr>
        <p:txBody>
          <a:bodyPr/>
          <a:lstStyle/>
          <a:p>
            <a:fld id="{EFEFB83B-929B-4890-9662-1BECF96BE500}" type="slidenum">
              <a:rPr lang="en-AU" sz="1600" smtClean="0">
                <a:latin typeface="Calibri" panose="020F0502020204030204" pitchFamily="34" charset="0"/>
                <a:cs typeface="Calibri" panose="020F0502020204030204" pitchFamily="34" charset="0"/>
              </a:rPr>
              <a:t>10</a:t>
            </a:fld>
            <a:endParaRPr lang="en-AU" sz="1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90048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85428F22-76B3-4107-AADE-3F9EC95FD3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782D25A-1AEE-38A6-14D6-3010AAC614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0359" y="12875"/>
            <a:ext cx="3909701" cy="6858000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5346FBCF-5353-4172-96F5-4B7EB07777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290265" y="-12875"/>
            <a:ext cx="2604396" cy="6890194"/>
            <a:chOff x="2199787" y="-12875"/>
            <a:chExt cx="2679011" cy="6890194"/>
          </a:xfrm>
        </p:grpSpPr>
        <p:sp useBgFill="1">
          <p:nvSpPr>
            <p:cNvPr id="20" name="Rectangle 19">
              <a:extLst>
                <a:ext uri="{FF2B5EF4-FFF2-40B4-BE49-F238E27FC236}">
                  <a16:creationId xmlns:a16="http://schemas.microsoft.com/office/drawing/2014/main" id="{343F3E6D-808D-43AD-9485-AD0014BEAE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white">
            <a:xfrm>
              <a:off x="2199787" y="-12875"/>
              <a:ext cx="2679011" cy="5301468"/>
            </a:xfrm>
            <a:custGeom>
              <a:avLst/>
              <a:gdLst>
                <a:gd name="connsiteX0" fmla="*/ 0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0 w 2570017"/>
                <a:gd name="connsiteY4" fmla="*/ 0 h 2554287"/>
                <a:gd name="connsiteX0" fmla="*/ 904009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904009 w 2570017"/>
                <a:gd name="connsiteY4" fmla="*/ 0 h 2554287"/>
                <a:gd name="connsiteX0" fmla="*/ 644236 w 2570017"/>
                <a:gd name="connsiteY0" fmla="*/ 10391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644236 w 2570017"/>
                <a:gd name="connsiteY4" fmla="*/ 10391 h 2554287"/>
                <a:gd name="connsiteX0" fmla="*/ 633845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633845 w 2570017"/>
                <a:gd name="connsiteY4" fmla="*/ 0 h 2554287"/>
                <a:gd name="connsiteX0" fmla="*/ 675409 w 2611581"/>
                <a:gd name="connsiteY0" fmla="*/ 0 h 2554287"/>
                <a:gd name="connsiteX1" fmla="*/ 2611581 w 2611581"/>
                <a:gd name="connsiteY1" fmla="*/ 0 h 2554287"/>
                <a:gd name="connsiteX2" fmla="*/ 2611581 w 2611581"/>
                <a:gd name="connsiteY2" fmla="*/ 2554287 h 2554287"/>
                <a:gd name="connsiteX3" fmla="*/ 0 w 2611581"/>
                <a:gd name="connsiteY3" fmla="*/ 2554287 h 2554287"/>
                <a:gd name="connsiteX4" fmla="*/ 675409 w 2611581"/>
                <a:gd name="connsiteY4" fmla="*/ 0 h 2554287"/>
                <a:gd name="connsiteX0" fmla="*/ 650979 w 2587151"/>
                <a:gd name="connsiteY0" fmla="*/ 0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650979 w 2587151"/>
                <a:gd name="connsiteY4" fmla="*/ 0 h 2554287"/>
                <a:gd name="connsiteX0" fmla="*/ 730379 w 2587151"/>
                <a:gd name="connsiteY0" fmla="*/ 5692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730379 w 2587151"/>
                <a:gd name="connsiteY4" fmla="*/ 5692 h 2554287"/>
                <a:gd name="connsiteX0" fmla="*/ 864750 w 2587151"/>
                <a:gd name="connsiteY0" fmla="*/ 2847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864750 w 2587151"/>
                <a:gd name="connsiteY4" fmla="*/ 2847 h 2554287"/>
                <a:gd name="connsiteX0" fmla="*/ 883073 w 2587151"/>
                <a:gd name="connsiteY0" fmla="*/ 1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883073 w 2587151"/>
                <a:gd name="connsiteY4" fmla="*/ 1 h 2554287"/>
                <a:gd name="connsiteX0" fmla="*/ 895288 w 2599366"/>
                <a:gd name="connsiteY0" fmla="*/ 1 h 2554287"/>
                <a:gd name="connsiteX1" fmla="*/ 2599366 w 2599366"/>
                <a:gd name="connsiteY1" fmla="*/ 0 h 2554287"/>
                <a:gd name="connsiteX2" fmla="*/ 2599366 w 2599366"/>
                <a:gd name="connsiteY2" fmla="*/ 2554287 h 2554287"/>
                <a:gd name="connsiteX3" fmla="*/ 0 w 2599366"/>
                <a:gd name="connsiteY3" fmla="*/ 2542904 h 2554287"/>
                <a:gd name="connsiteX4" fmla="*/ 895288 w 2599366"/>
                <a:gd name="connsiteY4" fmla="*/ 1 h 2554287"/>
                <a:gd name="connsiteX0" fmla="*/ 895288 w 2599366"/>
                <a:gd name="connsiteY0" fmla="*/ 1 h 2554287"/>
                <a:gd name="connsiteX1" fmla="*/ 2599366 w 2599366"/>
                <a:gd name="connsiteY1" fmla="*/ 0 h 2554287"/>
                <a:gd name="connsiteX2" fmla="*/ 2599366 w 2599366"/>
                <a:gd name="connsiteY2" fmla="*/ 2554287 h 2554287"/>
                <a:gd name="connsiteX3" fmla="*/ 0 w 2599366"/>
                <a:gd name="connsiteY3" fmla="*/ 2542904 h 2554287"/>
                <a:gd name="connsiteX4" fmla="*/ 895288 w 2599366"/>
                <a:gd name="connsiteY4" fmla="*/ 1 h 2554287"/>
                <a:gd name="connsiteX0" fmla="*/ 895288 w 2611581"/>
                <a:gd name="connsiteY0" fmla="*/ 1 h 2565670"/>
                <a:gd name="connsiteX1" fmla="*/ 2599366 w 2611581"/>
                <a:gd name="connsiteY1" fmla="*/ 0 h 2565670"/>
                <a:gd name="connsiteX2" fmla="*/ 2611581 w 2611581"/>
                <a:gd name="connsiteY2" fmla="*/ 2565670 h 2565670"/>
                <a:gd name="connsiteX3" fmla="*/ 0 w 2611581"/>
                <a:gd name="connsiteY3" fmla="*/ 2542904 h 2565670"/>
                <a:gd name="connsiteX4" fmla="*/ 895288 w 2611581"/>
                <a:gd name="connsiteY4" fmla="*/ 1 h 2565670"/>
                <a:gd name="connsiteX0" fmla="*/ 895288 w 2611581"/>
                <a:gd name="connsiteY0" fmla="*/ 1 h 2565670"/>
                <a:gd name="connsiteX1" fmla="*/ 2599366 w 2611581"/>
                <a:gd name="connsiteY1" fmla="*/ 0 h 2565670"/>
                <a:gd name="connsiteX2" fmla="*/ 2611581 w 2611581"/>
                <a:gd name="connsiteY2" fmla="*/ 2565670 h 2565670"/>
                <a:gd name="connsiteX3" fmla="*/ 0 w 2611581"/>
                <a:gd name="connsiteY3" fmla="*/ 2542904 h 2565670"/>
                <a:gd name="connsiteX4" fmla="*/ 895288 w 2611581"/>
                <a:gd name="connsiteY4" fmla="*/ 1 h 2565670"/>
                <a:gd name="connsiteX0" fmla="*/ 895288 w 2611581"/>
                <a:gd name="connsiteY0" fmla="*/ 1 h 2565670"/>
                <a:gd name="connsiteX1" fmla="*/ 2599366 w 2611581"/>
                <a:gd name="connsiteY1" fmla="*/ 0 h 2565670"/>
                <a:gd name="connsiteX2" fmla="*/ 2611581 w 2611581"/>
                <a:gd name="connsiteY2" fmla="*/ 2565670 h 2565670"/>
                <a:gd name="connsiteX3" fmla="*/ 0 w 2611581"/>
                <a:gd name="connsiteY3" fmla="*/ 2545750 h 2565670"/>
                <a:gd name="connsiteX4" fmla="*/ 895288 w 2611581"/>
                <a:gd name="connsiteY4" fmla="*/ 1 h 2565670"/>
                <a:gd name="connsiteX0" fmla="*/ 1544433 w 3260726"/>
                <a:gd name="connsiteY0" fmla="*/ 1 h 2565670"/>
                <a:gd name="connsiteX1" fmla="*/ 3248511 w 3260726"/>
                <a:gd name="connsiteY1" fmla="*/ 0 h 2565670"/>
                <a:gd name="connsiteX2" fmla="*/ 3260726 w 3260726"/>
                <a:gd name="connsiteY2" fmla="*/ 2565670 h 2565670"/>
                <a:gd name="connsiteX3" fmla="*/ 0 w 3260726"/>
                <a:gd name="connsiteY3" fmla="*/ 2521058 h 2565670"/>
                <a:gd name="connsiteX4" fmla="*/ 1544433 w 3260726"/>
                <a:gd name="connsiteY4" fmla="*/ 1 h 2565670"/>
                <a:gd name="connsiteX0" fmla="*/ 921784 w 3260726"/>
                <a:gd name="connsiteY0" fmla="*/ 12347 h 2565670"/>
                <a:gd name="connsiteX1" fmla="*/ 3248511 w 3260726"/>
                <a:gd name="connsiteY1" fmla="*/ 0 h 2565670"/>
                <a:gd name="connsiteX2" fmla="*/ 3260726 w 3260726"/>
                <a:gd name="connsiteY2" fmla="*/ 2565670 h 2565670"/>
                <a:gd name="connsiteX3" fmla="*/ 0 w 3260726"/>
                <a:gd name="connsiteY3" fmla="*/ 2521058 h 2565670"/>
                <a:gd name="connsiteX4" fmla="*/ 921784 w 3260726"/>
                <a:gd name="connsiteY4" fmla="*/ 12347 h 2565670"/>
                <a:gd name="connsiteX0" fmla="*/ 921784 w 3260726"/>
                <a:gd name="connsiteY0" fmla="*/ 12347 h 2565670"/>
                <a:gd name="connsiteX1" fmla="*/ 2321160 w 3260726"/>
                <a:gd name="connsiteY1" fmla="*/ 0 h 2565670"/>
                <a:gd name="connsiteX2" fmla="*/ 3260726 w 3260726"/>
                <a:gd name="connsiteY2" fmla="*/ 2565670 h 2565670"/>
                <a:gd name="connsiteX3" fmla="*/ 0 w 3260726"/>
                <a:gd name="connsiteY3" fmla="*/ 2521058 h 2565670"/>
                <a:gd name="connsiteX4" fmla="*/ 921784 w 3260726"/>
                <a:gd name="connsiteY4" fmla="*/ 12347 h 2565670"/>
                <a:gd name="connsiteX0" fmla="*/ 921784 w 2322228"/>
                <a:gd name="connsiteY0" fmla="*/ 12347 h 2565670"/>
                <a:gd name="connsiteX1" fmla="*/ 2321160 w 2322228"/>
                <a:gd name="connsiteY1" fmla="*/ 0 h 2565670"/>
                <a:gd name="connsiteX2" fmla="*/ 2320129 w 2322228"/>
                <a:gd name="connsiteY2" fmla="*/ 2565670 h 2565670"/>
                <a:gd name="connsiteX3" fmla="*/ 0 w 2322228"/>
                <a:gd name="connsiteY3" fmla="*/ 2521058 h 2565670"/>
                <a:gd name="connsiteX4" fmla="*/ 921784 w 2322228"/>
                <a:gd name="connsiteY4" fmla="*/ 12347 h 2565670"/>
                <a:gd name="connsiteX0" fmla="*/ 921784 w 2322228"/>
                <a:gd name="connsiteY0" fmla="*/ 0 h 2571841"/>
                <a:gd name="connsiteX1" fmla="*/ 2321160 w 2322228"/>
                <a:gd name="connsiteY1" fmla="*/ 6171 h 2571841"/>
                <a:gd name="connsiteX2" fmla="*/ 2320129 w 2322228"/>
                <a:gd name="connsiteY2" fmla="*/ 2571841 h 2571841"/>
                <a:gd name="connsiteX3" fmla="*/ 0 w 2322228"/>
                <a:gd name="connsiteY3" fmla="*/ 2527229 h 2571841"/>
                <a:gd name="connsiteX4" fmla="*/ 921784 w 2322228"/>
                <a:gd name="connsiteY4" fmla="*/ 0 h 2571841"/>
                <a:gd name="connsiteX0" fmla="*/ 921784 w 2611583"/>
                <a:gd name="connsiteY0" fmla="*/ 0 h 2540977"/>
                <a:gd name="connsiteX1" fmla="*/ 2321160 w 2611583"/>
                <a:gd name="connsiteY1" fmla="*/ 6171 h 2540977"/>
                <a:gd name="connsiteX2" fmla="*/ 2611583 w 2611583"/>
                <a:gd name="connsiteY2" fmla="*/ 2540977 h 2540977"/>
                <a:gd name="connsiteX3" fmla="*/ 0 w 2611583"/>
                <a:gd name="connsiteY3" fmla="*/ 2527229 h 2540977"/>
                <a:gd name="connsiteX4" fmla="*/ 921784 w 2611583"/>
                <a:gd name="connsiteY4" fmla="*/ 0 h 2540977"/>
                <a:gd name="connsiteX0" fmla="*/ 921784 w 2611583"/>
                <a:gd name="connsiteY0" fmla="*/ 2 h 2540979"/>
                <a:gd name="connsiteX1" fmla="*/ 2572870 w 2611583"/>
                <a:gd name="connsiteY1" fmla="*/ 0 h 2540979"/>
                <a:gd name="connsiteX2" fmla="*/ 2611583 w 2611583"/>
                <a:gd name="connsiteY2" fmla="*/ 2540979 h 2540979"/>
                <a:gd name="connsiteX3" fmla="*/ 0 w 2611583"/>
                <a:gd name="connsiteY3" fmla="*/ 2527231 h 2540979"/>
                <a:gd name="connsiteX4" fmla="*/ 921784 w 2611583"/>
                <a:gd name="connsiteY4" fmla="*/ 2 h 2540979"/>
                <a:gd name="connsiteX0" fmla="*/ 921784 w 2705467"/>
                <a:gd name="connsiteY0" fmla="*/ 0 h 2540977"/>
                <a:gd name="connsiteX1" fmla="*/ 2705349 w 2705467"/>
                <a:gd name="connsiteY1" fmla="*/ 6171 h 2540977"/>
                <a:gd name="connsiteX2" fmla="*/ 2611583 w 2705467"/>
                <a:gd name="connsiteY2" fmla="*/ 2540977 h 2540977"/>
                <a:gd name="connsiteX3" fmla="*/ 0 w 2705467"/>
                <a:gd name="connsiteY3" fmla="*/ 2527229 h 2540977"/>
                <a:gd name="connsiteX4" fmla="*/ 921784 w 2705467"/>
                <a:gd name="connsiteY4" fmla="*/ 0 h 2540977"/>
                <a:gd name="connsiteX0" fmla="*/ 921784 w 2718702"/>
                <a:gd name="connsiteY0" fmla="*/ 2 h 2540979"/>
                <a:gd name="connsiteX1" fmla="*/ 2718597 w 2718702"/>
                <a:gd name="connsiteY1" fmla="*/ 0 h 2540979"/>
                <a:gd name="connsiteX2" fmla="*/ 2611583 w 2718702"/>
                <a:gd name="connsiteY2" fmla="*/ 2540979 h 2540979"/>
                <a:gd name="connsiteX3" fmla="*/ 0 w 2718702"/>
                <a:gd name="connsiteY3" fmla="*/ 2527231 h 2540979"/>
                <a:gd name="connsiteX4" fmla="*/ 921784 w 2718702"/>
                <a:gd name="connsiteY4" fmla="*/ 2 h 2540979"/>
                <a:gd name="connsiteX0" fmla="*/ 921784 w 2679012"/>
                <a:gd name="connsiteY0" fmla="*/ 0 h 2540977"/>
                <a:gd name="connsiteX1" fmla="*/ 2678853 w 2679012"/>
                <a:gd name="connsiteY1" fmla="*/ 6171 h 2540977"/>
                <a:gd name="connsiteX2" fmla="*/ 2611583 w 2679012"/>
                <a:gd name="connsiteY2" fmla="*/ 2540977 h 2540977"/>
                <a:gd name="connsiteX3" fmla="*/ 0 w 2679012"/>
                <a:gd name="connsiteY3" fmla="*/ 2527229 h 2540977"/>
                <a:gd name="connsiteX4" fmla="*/ 921784 w 2679012"/>
                <a:gd name="connsiteY4" fmla="*/ 0 h 2540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79012" h="2540977">
                  <a:moveTo>
                    <a:pt x="921784" y="0"/>
                  </a:moveTo>
                  <a:lnTo>
                    <a:pt x="2678853" y="6171"/>
                  </a:lnTo>
                  <a:cubicBezTo>
                    <a:pt x="2682925" y="861394"/>
                    <a:pt x="2607511" y="1685754"/>
                    <a:pt x="2611583" y="2540977"/>
                  </a:cubicBezTo>
                  <a:lnTo>
                    <a:pt x="0" y="2527229"/>
                  </a:lnTo>
                  <a:lnTo>
                    <a:pt x="921784" y="0"/>
                  </a:lnTo>
                  <a:close/>
                </a:path>
              </a:pathLst>
            </a:custGeom>
            <a:blipFill rotWithShape="0">
              <a:blip r:embed="rId3">
                <a:duotone>
                  <a:schemeClr val="bg2">
                    <a:shade val="76000"/>
                    <a:satMod val="180000"/>
                  </a:schemeClr>
                  <a:schemeClr val="bg2">
                    <a:tint val="80000"/>
                    <a:satMod val="120000"/>
                    <a:lumMod val="180000"/>
                  </a:schemeClr>
                </a:duotone>
              </a:blip>
              <a:stretch>
                <a:fillRect l="-114598" r="-265621" b="-28686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 useBgFill="1">
          <p:nvSpPr>
            <p:cNvPr id="21" name="Rectangle 20">
              <a:extLst>
                <a:ext uri="{FF2B5EF4-FFF2-40B4-BE49-F238E27FC236}">
                  <a16:creationId xmlns:a16="http://schemas.microsoft.com/office/drawing/2014/main" id="{03DB1AC6-5430-4CD3-BD83-86E675A11A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white">
            <a:xfrm>
              <a:off x="2211875" y="5257482"/>
              <a:ext cx="2586931" cy="1619837"/>
            </a:xfrm>
            <a:custGeom>
              <a:avLst/>
              <a:gdLst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0 w 2611581"/>
                <a:gd name="connsiteY3" fmla="*/ 4303713 h 4303713"/>
                <a:gd name="connsiteX4" fmla="*/ 0 w 2611581"/>
                <a:gd name="connsiteY4" fmla="*/ 0 h 4303713"/>
                <a:gd name="connsiteX0" fmla="*/ 0 w 2611581"/>
                <a:gd name="connsiteY0" fmla="*/ 0 h 4314104"/>
                <a:gd name="connsiteX1" fmla="*/ 2611581 w 2611581"/>
                <a:gd name="connsiteY1" fmla="*/ 0 h 4314104"/>
                <a:gd name="connsiteX2" fmla="*/ 2611581 w 2611581"/>
                <a:gd name="connsiteY2" fmla="*/ 4303713 h 4314104"/>
                <a:gd name="connsiteX3" fmla="*/ 1693718 w 2611581"/>
                <a:gd name="connsiteY3" fmla="*/ 4314104 h 4314104"/>
                <a:gd name="connsiteX4" fmla="*/ 0 w 2611581"/>
                <a:gd name="connsiteY4" fmla="*/ 0 h 4314104"/>
                <a:gd name="connsiteX0" fmla="*/ 0 w 2611581"/>
                <a:gd name="connsiteY0" fmla="*/ 0 h 4314104"/>
                <a:gd name="connsiteX1" fmla="*/ 2611581 w 2611581"/>
                <a:gd name="connsiteY1" fmla="*/ 0 h 4314104"/>
                <a:gd name="connsiteX2" fmla="*/ 2611581 w 2611581"/>
                <a:gd name="connsiteY2" fmla="*/ 4303713 h 4314104"/>
                <a:gd name="connsiteX3" fmla="*/ 1963882 w 2611581"/>
                <a:gd name="connsiteY3" fmla="*/ 4314104 h 4314104"/>
                <a:gd name="connsiteX4" fmla="*/ 0 w 2611581"/>
                <a:gd name="connsiteY4" fmla="*/ 0 h 4314104"/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2213264 w 2611581"/>
                <a:gd name="connsiteY3" fmla="*/ 4293322 h 4303713"/>
                <a:gd name="connsiteX4" fmla="*/ 0 w 2611581"/>
                <a:gd name="connsiteY4" fmla="*/ 0 h 4303713"/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2171701 w 2611581"/>
                <a:gd name="connsiteY3" fmla="*/ 3638695 h 4303713"/>
                <a:gd name="connsiteX4" fmla="*/ 0 w 2611581"/>
                <a:gd name="connsiteY4" fmla="*/ 0 h 4303713"/>
                <a:gd name="connsiteX0" fmla="*/ 0 w 2720934"/>
                <a:gd name="connsiteY0" fmla="*/ 268283 h 4303713"/>
                <a:gd name="connsiteX1" fmla="*/ 2720934 w 2720934"/>
                <a:gd name="connsiteY1" fmla="*/ 0 h 4303713"/>
                <a:gd name="connsiteX2" fmla="*/ 2720934 w 2720934"/>
                <a:gd name="connsiteY2" fmla="*/ 4303713 h 4303713"/>
                <a:gd name="connsiteX3" fmla="*/ 2281054 w 2720934"/>
                <a:gd name="connsiteY3" fmla="*/ 3638695 h 4303713"/>
                <a:gd name="connsiteX4" fmla="*/ 0 w 2720934"/>
                <a:gd name="connsiteY4" fmla="*/ 268283 h 4303713"/>
                <a:gd name="connsiteX0" fmla="*/ 0 w 2720934"/>
                <a:gd name="connsiteY0" fmla="*/ 268283 h 4303713"/>
                <a:gd name="connsiteX1" fmla="*/ 2720934 w 2720934"/>
                <a:gd name="connsiteY1" fmla="*/ 0 h 4303713"/>
                <a:gd name="connsiteX2" fmla="*/ 2720934 w 2720934"/>
                <a:gd name="connsiteY2" fmla="*/ 4303713 h 4303713"/>
                <a:gd name="connsiteX3" fmla="*/ 2264231 w 2720934"/>
                <a:gd name="connsiteY3" fmla="*/ 3717600 h 4303713"/>
                <a:gd name="connsiteX4" fmla="*/ 0 w 2720934"/>
                <a:gd name="connsiteY4" fmla="*/ 268283 h 4303713"/>
                <a:gd name="connsiteX0" fmla="*/ 0 w 2720934"/>
                <a:gd name="connsiteY0" fmla="*/ 268283 h 4335275"/>
                <a:gd name="connsiteX1" fmla="*/ 2720934 w 2720934"/>
                <a:gd name="connsiteY1" fmla="*/ 0 h 4335275"/>
                <a:gd name="connsiteX2" fmla="*/ 2653639 w 2720934"/>
                <a:gd name="connsiteY2" fmla="*/ 4335275 h 4335275"/>
                <a:gd name="connsiteX3" fmla="*/ 2264231 w 2720934"/>
                <a:gd name="connsiteY3" fmla="*/ 3717600 h 4335275"/>
                <a:gd name="connsiteX4" fmla="*/ 0 w 2720934"/>
                <a:gd name="connsiteY4" fmla="*/ 268283 h 4335275"/>
                <a:gd name="connsiteX0" fmla="*/ 0 w 2737757"/>
                <a:gd name="connsiteY0" fmla="*/ 236721 h 4335275"/>
                <a:gd name="connsiteX1" fmla="*/ 2737757 w 2737757"/>
                <a:gd name="connsiteY1" fmla="*/ 0 h 4335275"/>
                <a:gd name="connsiteX2" fmla="*/ 2670462 w 2737757"/>
                <a:gd name="connsiteY2" fmla="*/ 4335275 h 4335275"/>
                <a:gd name="connsiteX3" fmla="*/ 2281054 w 2737757"/>
                <a:gd name="connsiteY3" fmla="*/ 3717600 h 4335275"/>
                <a:gd name="connsiteX4" fmla="*/ 0 w 2737757"/>
                <a:gd name="connsiteY4" fmla="*/ 236721 h 4335275"/>
                <a:gd name="connsiteX0" fmla="*/ 0 w 2729346"/>
                <a:gd name="connsiteY0" fmla="*/ 0 h 4098554"/>
                <a:gd name="connsiteX1" fmla="*/ 2729346 w 2729346"/>
                <a:gd name="connsiteY1" fmla="*/ 126250 h 4098554"/>
                <a:gd name="connsiteX2" fmla="*/ 2670462 w 2729346"/>
                <a:gd name="connsiteY2" fmla="*/ 4098554 h 4098554"/>
                <a:gd name="connsiteX3" fmla="*/ 2281054 w 2729346"/>
                <a:gd name="connsiteY3" fmla="*/ 3480879 h 4098554"/>
                <a:gd name="connsiteX4" fmla="*/ 0 w 2729346"/>
                <a:gd name="connsiteY4" fmla="*/ 0 h 4098554"/>
                <a:gd name="connsiteX0" fmla="*/ 0 w 2720934"/>
                <a:gd name="connsiteY0" fmla="*/ 0 h 4098554"/>
                <a:gd name="connsiteX1" fmla="*/ 2720934 w 2720934"/>
                <a:gd name="connsiteY1" fmla="*/ 31562 h 4098554"/>
                <a:gd name="connsiteX2" fmla="*/ 2670462 w 2720934"/>
                <a:gd name="connsiteY2" fmla="*/ 4098554 h 4098554"/>
                <a:gd name="connsiteX3" fmla="*/ 2281054 w 2720934"/>
                <a:gd name="connsiteY3" fmla="*/ 3480879 h 4098554"/>
                <a:gd name="connsiteX4" fmla="*/ 0 w 2720934"/>
                <a:gd name="connsiteY4" fmla="*/ 0 h 4098554"/>
                <a:gd name="connsiteX0" fmla="*/ 0 w 2720934"/>
                <a:gd name="connsiteY0" fmla="*/ 15782 h 4114336"/>
                <a:gd name="connsiteX1" fmla="*/ 2720934 w 2720934"/>
                <a:gd name="connsiteY1" fmla="*/ 0 h 4114336"/>
                <a:gd name="connsiteX2" fmla="*/ 2670462 w 2720934"/>
                <a:gd name="connsiteY2" fmla="*/ 4114336 h 4114336"/>
                <a:gd name="connsiteX3" fmla="*/ 2281054 w 2720934"/>
                <a:gd name="connsiteY3" fmla="*/ 3496661 h 4114336"/>
                <a:gd name="connsiteX4" fmla="*/ 0 w 2720934"/>
                <a:gd name="connsiteY4" fmla="*/ 15782 h 4114336"/>
                <a:gd name="connsiteX0" fmla="*/ 0 w 2820289"/>
                <a:gd name="connsiteY0" fmla="*/ 15782 h 4114336"/>
                <a:gd name="connsiteX1" fmla="*/ 2820289 w 2820289"/>
                <a:gd name="connsiteY1" fmla="*/ 0 h 4114336"/>
                <a:gd name="connsiteX2" fmla="*/ 2769817 w 2820289"/>
                <a:gd name="connsiteY2" fmla="*/ 4114336 h 4114336"/>
                <a:gd name="connsiteX3" fmla="*/ 2380409 w 2820289"/>
                <a:gd name="connsiteY3" fmla="*/ 3496661 h 4114336"/>
                <a:gd name="connsiteX4" fmla="*/ 0 w 2820289"/>
                <a:gd name="connsiteY4" fmla="*/ 15782 h 4114336"/>
                <a:gd name="connsiteX0" fmla="*/ 0 w 2820289"/>
                <a:gd name="connsiteY0" fmla="*/ 15782 h 4114336"/>
                <a:gd name="connsiteX1" fmla="*/ 2820289 w 2820289"/>
                <a:gd name="connsiteY1" fmla="*/ 0 h 4114336"/>
                <a:gd name="connsiteX2" fmla="*/ 2769817 w 2820289"/>
                <a:gd name="connsiteY2" fmla="*/ 4114336 h 4114336"/>
                <a:gd name="connsiteX3" fmla="*/ 2362876 w 2820289"/>
                <a:gd name="connsiteY3" fmla="*/ 3517980 h 4114336"/>
                <a:gd name="connsiteX4" fmla="*/ 0 w 2820289"/>
                <a:gd name="connsiteY4" fmla="*/ 15782 h 4114336"/>
                <a:gd name="connsiteX0" fmla="*/ 0 w 2820289"/>
                <a:gd name="connsiteY0" fmla="*/ 15782 h 4114336"/>
                <a:gd name="connsiteX1" fmla="*/ 2820289 w 2820289"/>
                <a:gd name="connsiteY1" fmla="*/ 0 h 4114336"/>
                <a:gd name="connsiteX2" fmla="*/ 2763972 w 2820289"/>
                <a:gd name="connsiteY2" fmla="*/ 4114336 h 4114336"/>
                <a:gd name="connsiteX3" fmla="*/ 2362876 w 2820289"/>
                <a:gd name="connsiteY3" fmla="*/ 3517980 h 4114336"/>
                <a:gd name="connsiteX4" fmla="*/ 0 w 2820289"/>
                <a:gd name="connsiteY4" fmla="*/ 15782 h 4114336"/>
                <a:gd name="connsiteX0" fmla="*/ 0 w 3721149"/>
                <a:gd name="connsiteY0" fmla="*/ 0 h 4269703"/>
                <a:gd name="connsiteX1" fmla="*/ 3721149 w 3721149"/>
                <a:gd name="connsiteY1" fmla="*/ 155367 h 4269703"/>
                <a:gd name="connsiteX2" fmla="*/ 3664832 w 3721149"/>
                <a:gd name="connsiteY2" fmla="*/ 4269703 h 4269703"/>
                <a:gd name="connsiteX3" fmla="*/ 3263736 w 3721149"/>
                <a:gd name="connsiteY3" fmla="*/ 3673347 h 4269703"/>
                <a:gd name="connsiteX4" fmla="*/ 0 w 3721149"/>
                <a:gd name="connsiteY4" fmla="*/ 0 h 4269703"/>
                <a:gd name="connsiteX0" fmla="*/ 0 w 3721149"/>
                <a:gd name="connsiteY0" fmla="*/ 0 h 4289488"/>
                <a:gd name="connsiteX1" fmla="*/ 3721149 w 3721149"/>
                <a:gd name="connsiteY1" fmla="*/ 155367 h 4289488"/>
                <a:gd name="connsiteX2" fmla="*/ 3664832 w 3721149"/>
                <a:gd name="connsiteY2" fmla="*/ 4269703 h 4289488"/>
                <a:gd name="connsiteX3" fmla="*/ 1705997 w 3721149"/>
                <a:gd name="connsiteY3" fmla="*/ 4289488 h 4289488"/>
                <a:gd name="connsiteX4" fmla="*/ 0 w 3721149"/>
                <a:gd name="connsiteY4" fmla="*/ 0 h 4289488"/>
                <a:gd name="connsiteX0" fmla="*/ 0 w 3664846"/>
                <a:gd name="connsiteY0" fmla="*/ 15785 h 4305273"/>
                <a:gd name="connsiteX1" fmla="*/ 3664846 w 3664846"/>
                <a:gd name="connsiteY1" fmla="*/ 0 h 4305273"/>
                <a:gd name="connsiteX2" fmla="*/ 3664832 w 3664846"/>
                <a:gd name="connsiteY2" fmla="*/ 4285488 h 4305273"/>
                <a:gd name="connsiteX3" fmla="*/ 1705997 w 3664846"/>
                <a:gd name="connsiteY3" fmla="*/ 4305273 h 4305273"/>
                <a:gd name="connsiteX4" fmla="*/ 0 w 3664846"/>
                <a:gd name="connsiteY4" fmla="*/ 15785 h 4305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64846" h="4305273">
                  <a:moveTo>
                    <a:pt x="0" y="15785"/>
                  </a:moveTo>
                  <a:lnTo>
                    <a:pt x="3664846" y="0"/>
                  </a:lnTo>
                  <a:cubicBezTo>
                    <a:pt x="3664841" y="1428496"/>
                    <a:pt x="3664837" y="2856992"/>
                    <a:pt x="3664832" y="4285488"/>
                  </a:cubicBezTo>
                  <a:lnTo>
                    <a:pt x="1705997" y="4305273"/>
                  </a:lnTo>
                  <a:lnTo>
                    <a:pt x="0" y="15785"/>
                  </a:lnTo>
                  <a:close/>
                </a:path>
              </a:pathLst>
            </a:custGeom>
            <a:blipFill rotWithShape="0">
              <a:blip r:embed="rId3">
                <a:duotone>
                  <a:schemeClr val="bg2">
                    <a:shade val="76000"/>
                    <a:satMod val="180000"/>
                  </a:schemeClr>
                  <a:schemeClr val="bg2">
                    <a:tint val="80000"/>
                    <a:satMod val="120000"/>
                    <a:lumMod val="180000"/>
                  </a:schemeClr>
                </a:duotone>
              </a:blip>
              <a:stretch>
                <a:fillRect l="-163116" t="-323529" r="-398251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8326E10-C8CB-487F-A110-F861268DE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360612" y="0"/>
            <a:ext cx="2436813" cy="6858001"/>
            <a:chOff x="1320800" y="0"/>
            <a:chExt cx="2436813" cy="6858001"/>
          </a:xfrm>
        </p:grpSpPr>
        <p:sp>
          <p:nvSpPr>
            <p:cNvPr id="24" name="Freeform 6">
              <a:extLst>
                <a:ext uri="{FF2B5EF4-FFF2-40B4-BE49-F238E27FC236}">
                  <a16:creationId xmlns:a16="http://schemas.microsoft.com/office/drawing/2014/main" id="{3279962B-46D2-4E19-B632-39B80D1E80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25" name="Freeform 7">
              <a:extLst>
                <a:ext uri="{FF2B5EF4-FFF2-40B4-BE49-F238E27FC236}">
                  <a16:creationId xmlns:a16="http://schemas.microsoft.com/office/drawing/2014/main" id="{321A335A-53CB-4C17-AB51-5D9C2DCB45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26" name="Freeform 8">
              <a:extLst>
                <a:ext uri="{FF2B5EF4-FFF2-40B4-BE49-F238E27FC236}">
                  <a16:creationId xmlns:a16="http://schemas.microsoft.com/office/drawing/2014/main" id="{A0E0D557-405B-469F-AEDE-4E3404AA41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27" name="Freeform 9">
              <a:extLst>
                <a:ext uri="{FF2B5EF4-FFF2-40B4-BE49-F238E27FC236}">
                  <a16:creationId xmlns:a16="http://schemas.microsoft.com/office/drawing/2014/main" id="{D8D4E62F-9393-40A6-9E85-9F3B59C462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28" name="Freeform 10">
              <a:extLst>
                <a:ext uri="{FF2B5EF4-FFF2-40B4-BE49-F238E27FC236}">
                  <a16:creationId xmlns:a16="http://schemas.microsoft.com/office/drawing/2014/main" id="{FABD11B1-DE89-45BC-8204-968C88AADC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29" name="Freeform 11">
              <a:extLst>
                <a:ext uri="{FF2B5EF4-FFF2-40B4-BE49-F238E27FC236}">
                  <a16:creationId xmlns:a16="http://schemas.microsoft.com/office/drawing/2014/main" id="{AFA4965A-1FBC-44B8-B96A-3F5275C3AE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en-AU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87524CD-DACD-7E8B-8613-F1B4DD726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0439" y="685800"/>
            <a:ext cx="4038601" cy="1413933"/>
          </a:xfrm>
        </p:spPr>
        <p:txBody>
          <a:bodyPr>
            <a:normAutofit/>
          </a:bodyPr>
          <a:lstStyle/>
          <a:p>
            <a:r>
              <a:rPr lang="en-US" sz="4400" kern="0">
                <a:latin typeface="Calibri" panose="020F0502020204030204" pitchFamily="34" charset="0"/>
                <a:cs typeface="Calibri" panose="020F0502020204030204" pitchFamily="34" charset="0"/>
              </a:rPr>
              <a:t>Session</a:t>
            </a:r>
            <a:r>
              <a:rPr lang="en-AU" sz="4400" kern="0">
                <a:latin typeface="Calibri" panose="020F0502020204030204" pitchFamily="34" charset="0"/>
                <a:cs typeface="Calibri" panose="020F0502020204030204" pitchFamily="34" charset="0"/>
              </a:rPr>
              <a:t> outline</a:t>
            </a:r>
            <a:endParaRPr lang="en-AU" sz="4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DC69F1F-BB28-2BDF-DD17-D18243E3EE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3867" y="2048933"/>
            <a:ext cx="7659156" cy="2218267"/>
          </a:xfrm>
        </p:spPr>
        <p:txBody>
          <a:bodyPr anchorCtr="0">
            <a:normAutofit/>
          </a:bodyPr>
          <a:lstStyle/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AU" sz="3200" kern="100">
                <a:solidFill>
                  <a:schemeClr val="bg2">
                    <a:lumMod val="90000"/>
                  </a:schemeClr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Reviewable decisions 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AU" sz="3200" kern="100"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Judicial function decisions </a:t>
            </a:r>
            <a:endParaRPr lang="en-AU" sz="3200" kern="100"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Symbol" panose="05050102010706020507" pitchFamily="18" charset="2"/>
              <a:buChar char=""/>
            </a:pPr>
            <a:r>
              <a:rPr lang="en-AU" sz="3200" kern="100">
                <a:solidFill>
                  <a:schemeClr val="bg2">
                    <a:lumMod val="9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External review - decisions and appeals</a:t>
            </a:r>
          </a:p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90451C4-8377-92D2-2E34-FF0DA5A20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90260" y="6236655"/>
            <a:ext cx="340984" cy="449002"/>
          </a:xfrm>
        </p:spPr>
        <p:txBody>
          <a:bodyPr/>
          <a:lstStyle/>
          <a:p>
            <a:fld id="{EFEFB83B-929B-4890-9662-1BECF96BE500}" type="slidenum">
              <a:rPr lang="en-AU" sz="1600" smtClean="0">
                <a:latin typeface="Calibri" panose="020F0502020204030204" pitchFamily="34" charset="0"/>
                <a:cs typeface="Calibri" panose="020F0502020204030204" pitchFamily="34" charset="0"/>
              </a:rPr>
              <a:t>11</a:t>
            </a:fld>
            <a:endParaRPr lang="en-AU" sz="1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54662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524CD-DACD-7E8B-8613-F1B4DD726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682171"/>
            <a:ext cx="10018713" cy="918030"/>
          </a:xfrm>
        </p:spPr>
        <p:txBody>
          <a:bodyPr>
            <a:normAutofit/>
          </a:bodyPr>
          <a:lstStyle/>
          <a:p>
            <a:pPr algn="l"/>
            <a:r>
              <a:rPr lang="en-AU" kern="0">
                <a:solidFill>
                  <a:schemeClr val="accent1">
                    <a:lumMod val="50000"/>
                  </a:schemeClr>
                </a:solidFill>
              </a:rPr>
              <a:t>Judicial function decisions</a:t>
            </a:r>
            <a:endParaRPr lang="en-AU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DC69F1F-BB28-2BDF-DD17-D18243E3EE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1" y="1527774"/>
            <a:ext cx="10707689" cy="5257800"/>
          </a:xfrm>
        </p:spPr>
        <p:txBody>
          <a:bodyPr anchor="t" anchorCtr="0">
            <a:normAutofit fontScale="92500" lnSpcReduction="10000"/>
          </a:bodyPr>
          <a:lstStyle/>
          <a:p>
            <a:pPr marL="0" indent="0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AU" sz="3000" kern="10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is a judicial function decision?</a:t>
            </a: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buSzPct val="100000"/>
              <a:buFont typeface="Symbol" panose="05050102010706020507" pitchFamily="18" charset="2"/>
              <a:buChar char=""/>
            </a:pPr>
            <a:r>
              <a:rPr lang="en-AU" kern="100">
                <a:latin typeface="Calibri" panose="020F0502020204030204" pitchFamily="34" charset="0"/>
                <a:cs typeface="Calibri" panose="020F0502020204030204" pitchFamily="34" charset="0"/>
              </a:rPr>
              <a:t>Section 32 – application or part of an application falls outside the scope of the RTI Act – the entity is an entity to which the RTI Act does not apply. </a:t>
            </a:r>
          </a:p>
          <a:p>
            <a:pPr marL="0" indent="0">
              <a:lnSpc>
                <a:spcPct val="97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AU" sz="3000" kern="10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Schedule 2, Part 2</a:t>
            </a:r>
          </a:p>
          <a:p>
            <a:pPr marL="808038" lvl="0" indent="-3429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80000"/>
              <a:buFont typeface="+mj-lt"/>
              <a:buAutoNum type="arabicPeriod"/>
            </a:pPr>
            <a:r>
              <a:rPr lang="en-AU" kern="10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a court, or the holder of a judicial or other office connected with a court, </a:t>
            </a:r>
          </a:p>
          <a:p>
            <a:pPr marL="808038" lvl="0" indent="-3429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80000"/>
              <a:buFont typeface="+mj-lt"/>
              <a:buAutoNum type="arabicPeriod"/>
            </a:pPr>
            <a:r>
              <a:rPr lang="en-AU" kern="10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a registry or other office of a court, and their staff acting in their official capacity, </a:t>
            </a:r>
          </a:p>
          <a:p>
            <a:pPr marL="808038" lvl="0" indent="-3429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80000"/>
              <a:buFont typeface="+mj-lt"/>
              <a:buAutoNum type="arabicPeriod"/>
            </a:pPr>
            <a:r>
              <a:rPr lang="en-AU" kern="10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a tribunal performing it judicial or quasi-judicial functions </a:t>
            </a:r>
          </a:p>
          <a:p>
            <a:pPr marL="808038" lvl="0" indent="-3429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80000"/>
              <a:buFont typeface="+mj-lt"/>
              <a:buAutoNum type="arabicPeriod"/>
            </a:pPr>
            <a:r>
              <a:rPr lang="en-AU" kern="10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a tribunal member or office-holder when performing its judicial or quasi-judicial functions </a:t>
            </a:r>
          </a:p>
          <a:p>
            <a:pPr marL="808038" lvl="0" indent="-3429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80000"/>
              <a:buFont typeface="+mj-lt"/>
              <a:buAutoNum type="arabicPeriod"/>
            </a:pPr>
            <a:r>
              <a:rPr lang="en-AU" kern="10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a tribunal registry and staff when performing the tribunal’s judicial or quasi-judicial functions </a:t>
            </a:r>
          </a:p>
          <a:p>
            <a:pPr marL="808038" lvl="0" indent="-3429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80000"/>
              <a:buFont typeface="+mj-lt"/>
              <a:buAutoNum type="arabicPeriod"/>
            </a:pPr>
            <a:r>
              <a:rPr lang="en-AU" kern="10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a quasi-judicial entity in relation to its quasi-judicial functions </a:t>
            </a:r>
          </a:p>
          <a:p>
            <a:pPr marL="808038" lvl="0" indent="-3429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80000"/>
              <a:buFont typeface="+mj-lt"/>
              <a:buAutoNum type="arabicPeriod"/>
            </a:pPr>
            <a:r>
              <a:rPr lang="en-AU" kern="10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a member of, or the holder of an office connected with, a quasi-judicial entity when performing its quasi-judicial functions </a:t>
            </a:r>
          </a:p>
          <a:p>
            <a:pPr marL="808038" lvl="0" indent="-3429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80000"/>
              <a:buFont typeface="+mj-lt"/>
              <a:buAutoNum type="arabicPeriod"/>
            </a:pPr>
            <a:r>
              <a:rPr lang="en-AU" kern="10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the staff of a quasi-judicial entity when performing the entity’s quasi-judicial functions.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320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B55138-E435-93C7-7EA3-29FA0F055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3024" y="5989637"/>
            <a:ext cx="551167" cy="365125"/>
          </a:xfrm>
        </p:spPr>
        <p:txBody>
          <a:bodyPr/>
          <a:lstStyle/>
          <a:p>
            <a:fld id="{EFEFB83B-929B-4890-9662-1BECF96BE500}" type="slidenum">
              <a:rPr lang="en-AU" sz="1600" smtClean="0">
                <a:latin typeface="Calibri" panose="020F0502020204030204" pitchFamily="34" charset="0"/>
                <a:cs typeface="Calibri" panose="020F0502020204030204" pitchFamily="34" charset="0"/>
              </a:rPr>
              <a:t>12</a:t>
            </a:fld>
            <a:endParaRPr lang="en-AU" sz="1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41819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524CD-DACD-7E8B-8613-F1B4DD726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185333"/>
          </a:xfrm>
        </p:spPr>
        <p:txBody>
          <a:bodyPr>
            <a:normAutofit/>
          </a:bodyPr>
          <a:lstStyle/>
          <a:p>
            <a:pPr algn="l"/>
            <a:r>
              <a:rPr lang="en-AU" kern="0">
                <a:solidFill>
                  <a:schemeClr val="accent1">
                    <a:lumMod val="50000"/>
                  </a:schemeClr>
                </a:solidFill>
              </a:rPr>
              <a:t>Judicial function decisions</a:t>
            </a:r>
            <a:endParaRPr lang="en-AU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DC69F1F-BB28-2BDF-DD17-D18243E3EE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1" y="1985743"/>
            <a:ext cx="10569880" cy="4003894"/>
          </a:xfrm>
        </p:spPr>
        <p:txBody>
          <a:bodyPr anchor="t" anchorCtr="0">
            <a:normAutofit/>
          </a:bodyPr>
          <a:lstStyle/>
          <a:p>
            <a:pPr marL="0" indent="0">
              <a:lnSpc>
                <a:spcPct val="117000"/>
              </a:lnSpc>
              <a:spcAft>
                <a:spcPts val="800"/>
              </a:spcAft>
              <a:buNone/>
            </a:pPr>
            <a:r>
              <a:rPr lang="en-AU" sz="3200" kern="10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are the implications for agencies?</a:t>
            </a: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Symbol" panose="05050102010706020507" pitchFamily="18" charset="2"/>
              <a:buChar char=""/>
            </a:pPr>
            <a:r>
              <a:rPr lang="en-AU" sz="2600" kern="100">
                <a:latin typeface="Calibri" panose="020F0502020204030204" pitchFamily="34" charset="0"/>
                <a:cs typeface="Calibri" panose="020F0502020204030204" pitchFamily="34" charset="0"/>
              </a:rPr>
              <a:t>These types of decision are </a:t>
            </a:r>
            <a:r>
              <a:rPr lang="en-AU" sz="2600" b="1" kern="100">
                <a:latin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en-AU" sz="2600" kern="100">
                <a:latin typeface="Calibri" panose="020F0502020204030204" pitchFamily="34" charset="0"/>
                <a:cs typeface="Calibri" panose="020F0502020204030204" pitchFamily="34" charset="0"/>
              </a:rPr>
              <a:t> a ‘</a:t>
            </a:r>
            <a:r>
              <a:rPr lang="en-AU" sz="2600" i="1" kern="100">
                <a:latin typeface="Calibri" panose="020F0502020204030204" pitchFamily="34" charset="0"/>
                <a:cs typeface="Calibri" panose="020F0502020204030204" pitchFamily="34" charset="0"/>
              </a:rPr>
              <a:t>reviewable decision</a:t>
            </a:r>
            <a:r>
              <a:rPr lang="en-AU" sz="2600" kern="100">
                <a:latin typeface="Calibri" panose="020F0502020204030204" pitchFamily="34" charset="0"/>
                <a:cs typeface="Calibri" panose="020F0502020204030204" pitchFamily="34" charset="0"/>
              </a:rPr>
              <a:t>’ and so cannot be the subject of an internal or external review.  </a:t>
            </a: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Symbol" panose="05050102010706020507" pitchFamily="18" charset="2"/>
              <a:buChar char=""/>
            </a:pPr>
            <a:r>
              <a:rPr lang="en-AU" sz="2600" kern="100">
                <a:latin typeface="Calibri" panose="020F0502020204030204" pitchFamily="34" charset="0"/>
                <a:cs typeface="Calibri" panose="020F0502020204030204" pitchFamily="34" charset="0"/>
              </a:rPr>
              <a:t>These decisions are only reviewable by QCAT, under s119 of the RTI Act.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320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B55138-E435-93C7-7EA3-29FA0F055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3024" y="5989637"/>
            <a:ext cx="551167" cy="365125"/>
          </a:xfrm>
        </p:spPr>
        <p:txBody>
          <a:bodyPr/>
          <a:lstStyle/>
          <a:p>
            <a:fld id="{EFEFB83B-929B-4890-9662-1BECF96BE500}" type="slidenum">
              <a:rPr lang="en-AU" sz="1600" smtClean="0">
                <a:latin typeface="Calibri" panose="020F0502020204030204" pitchFamily="34" charset="0"/>
                <a:cs typeface="Calibri" panose="020F0502020204030204" pitchFamily="34" charset="0"/>
              </a:rPr>
              <a:t>13</a:t>
            </a:fld>
            <a:endParaRPr lang="en-AU" sz="1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52506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524CD-DACD-7E8B-8613-F1B4DD726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185333"/>
          </a:xfrm>
        </p:spPr>
        <p:txBody>
          <a:bodyPr>
            <a:normAutofit/>
          </a:bodyPr>
          <a:lstStyle/>
          <a:p>
            <a:pPr algn="l"/>
            <a:r>
              <a:rPr lang="en-AU" kern="0">
                <a:solidFill>
                  <a:schemeClr val="accent1">
                    <a:lumMod val="50000"/>
                  </a:schemeClr>
                </a:solidFill>
              </a:rPr>
              <a:t>Deemed decisions</a:t>
            </a:r>
            <a:endParaRPr lang="en-AU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DC69F1F-BB28-2BDF-DD17-D18243E3EE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1" y="1772789"/>
            <a:ext cx="9732933" cy="5085211"/>
          </a:xfrm>
        </p:spPr>
        <p:txBody>
          <a:bodyPr anchor="t" anchorCtr="0">
            <a:norm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AU" sz="3200">
                <a:solidFill>
                  <a:srgbClr val="00B05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 deemed decision has not changed, however, the circumstances in which a deemed decision occurs has changed. </a:t>
            </a:r>
            <a:endParaRPr lang="en-US" sz="320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B55138-E435-93C7-7EA3-29FA0F055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3024" y="5989637"/>
            <a:ext cx="551167" cy="365125"/>
          </a:xfrm>
        </p:spPr>
        <p:txBody>
          <a:bodyPr/>
          <a:lstStyle/>
          <a:p>
            <a:fld id="{EFEFB83B-929B-4890-9662-1BECF96BE500}" type="slidenum">
              <a:rPr lang="en-AU" sz="1600" smtClean="0">
                <a:latin typeface="Calibri" panose="020F0502020204030204" pitchFamily="34" charset="0"/>
                <a:cs typeface="Calibri" panose="020F0502020204030204" pitchFamily="34" charset="0"/>
              </a:rPr>
              <a:t>14</a:t>
            </a:fld>
            <a:endParaRPr lang="en-AU" sz="1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07797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524CD-DACD-7E8B-8613-F1B4DD726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6839" y="899160"/>
            <a:ext cx="10667351" cy="1706879"/>
          </a:xfrm>
        </p:spPr>
        <p:txBody>
          <a:bodyPr>
            <a:noAutofit/>
          </a:bodyPr>
          <a:lstStyle/>
          <a:p>
            <a:pPr marL="0" indent="0" algn="l">
              <a:lnSpc>
                <a:spcPct val="90000"/>
              </a:lnSpc>
              <a:spcAft>
                <a:spcPts val="600"/>
              </a:spcAft>
              <a:buNone/>
            </a:pPr>
            <a:r>
              <a:rPr lang="en-AU" sz="2800" kern="100">
                <a:solidFill>
                  <a:srgbClr val="00B05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New s.86A external review during extension to processing period. </a:t>
            </a:r>
            <a:br>
              <a:rPr lang="en-AU" sz="2800" kern="100">
                <a:solidFill>
                  <a:srgbClr val="00B05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</a:br>
            <a:r>
              <a:rPr lang="en-AU" sz="2800" kern="100">
                <a:solidFill>
                  <a:srgbClr val="00B05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New s.86B external review during extension to internal review processing period – deemed decision.</a:t>
            </a:r>
            <a:endParaRPr lang="en-AU" sz="2800" kern="100"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DC69F1F-BB28-2BDF-DD17-D18243E3EE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6839" y="2423160"/>
            <a:ext cx="10805162" cy="4434840"/>
          </a:xfrm>
        </p:spPr>
        <p:txBody>
          <a:bodyPr anchor="t" anchorCtr="0">
            <a:normAutofit fontScale="92500" lnSpcReduction="200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AU" sz="2600" b="1" kern="10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The actions of the applicant seeking an external review causes the application to become a deemed decision</a:t>
            </a:r>
            <a:r>
              <a:rPr lang="en-AU" sz="2600" kern="10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.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AU" sz="2600" b="1" kern="10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Explained:</a:t>
            </a:r>
            <a:r>
              <a:rPr lang="en-AU" sz="2600" kern="10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The application of </a:t>
            </a:r>
            <a:r>
              <a:rPr lang="en-AU" sz="2600" kern="100">
                <a:solidFill>
                  <a:srgbClr val="00B05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s.86B</a:t>
            </a:r>
            <a:r>
              <a:rPr lang="en-AU" sz="2600" kern="10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(after 1 July 2025):</a:t>
            </a:r>
          </a:p>
          <a:p>
            <a:pPr marL="1082675" lvl="0" indent="-274638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ct val="80000"/>
              <a:buFont typeface="Symbol" panose="05050102010706020507" pitchFamily="18" charset="2"/>
              <a:buChar char=""/>
            </a:pPr>
            <a:r>
              <a:rPr lang="en-AU" sz="2600" kern="100">
                <a:latin typeface="Calibri" panose="020F0502020204030204" pitchFamily="34" charset="0"/>
                <a:cs typeface="Calibri" panose="020F0502020204030204" pitchFamily="34" charset="0"/>
              </a:rPr>
              <a:t>if the agency is operating on an internal review (</a:t>
            </a:r>
            <a:r>
              <a:rPr lang="en-AU" sz="2600" kern="10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s.82A(1)</a:t>
            </a:r>
            <a:r>
              <a:rPr lang="en-AU" sz="2600" kern="100">
                <a:latin typeface="Calibri" panose="020F0502020204030204" pitchFamily="34" charset="0"/>
                <a:cs typeface="Calibri" panose="020F0502020204030204" pitchFamily="34" charset="0"/>
              </a:rPr>
              <a:t>),</a:t>
            </a:r>
            <a:r>
              <a:rPr lang="en-AU" sz="2600" kern="10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600" kern="100"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</a:p>
          <a:p>
            <a:pPr marL="1082675" lvl="0" indent="-274638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ct val="80000"/>
              <a:buFont typeface="Symbol" panose="05050102010706020507" pitchFamily="18" charset="2"/>
              <a:buChar char=""/>
            </a:pPr>
            <a:r>
              <a:rPr lang="en-AU" sz="2600" kern="100">
                <a:latin typeface="Calibri" panose="020F0502020204030204" pitchFamily="34" charset="0"/>
                <a:cs typeface="Calibri" panose="020F0502020204030204" pitchFamily="34" charset="0"/>
              </a:rPr>
              <a:t>has requested a further specified processing period (</a:t>
            </a:r>
            <a:r>
              <a:rPr lang="en-AU" sz="2600" kern="10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s.82A(2)</a:t>
            </a:r>
            <a:r>
              <a:rPr lang="en-AU" sz="2600" kern="100">
                <a:latin typeface="Calibri" panose="020F0502020204030204" pitchFamily="34" charset="0"/>
                <a:cs typeface="Calibri" panose="020F0502020204030204" pitchFamily="34" charset="0"/>
              </a:rPr>
              <a:t>),</a:t>
            </a:r>
            <a:r>
              <a:rPr lang="en-AU" sz="2600" kern="10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600" kern="100"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</a:p>
          <a:p>
            <a:pPr marL="1082675" lvl="0" indent="-274638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ct val="80000"/>
              <a:buFont typeface="Symbol" panose="05050102010706020507" pitchFamily="18" charset="2"/>
              <a:buChar char=""/>
            </a:pPr>
            <a:r>
              <a:rPr lang="en-AU" sz="2600" kern="100">
                <a:latin typeface="Calibri" panose="020F0502020204030204" pitchFamily="34" charset="0"/>
                <a:cs typeface="Calibri" panose="020F0502020204030204" pitchFamily="34" charset="0"/>
              </a:rPr>
              <a:t>the internal review processing period has ended, and</a:t>
            </a:r>
          </a:p>
          <a:p>
            <a:pPr marL="1082675" lvl="0" indent="-274638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ct val="80000"/>
              <a:buFont typeface="Symbol" panose="05050102010706020507" pitchFamily="18" charset="2"/>
              <a:buChar char=""/>
            </a:pPr>
            <a:r>
              <a:rPr lang="en-AU" sz="2600" kern="100">
                <a:latin typeface="Calibri" panose="020F0502020204030204" pitchFamily="34" charset="0"/>
                <a:cs typeface="Calibri" panose="020F0502020204030204" pitchFamily="34" charset="0"/>
              </a:rPr>
              <a:t>the further specified period has not ended, and</a:t>
            </a:r>
          </a:p>
          <a:p>
            <a:pPr marL="1082675" lvl="0" indent="-274638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ct val="80000"/>
              <a:buFont typeface="Symbol" panose="05050102010706020507" pitchFamily="18" charset="2"/>
              <a:buChar char=""/>
            </a:pPr>
            <a:r>
              <a:rPr lang="en-AU" sz="2600" kern="100">
                <a:latin typeface="Calibri" panose="020F0502020204030204" pitchFamily="34" charset="0"/>
                <a:cs typeface="Calibri" panose="020F0502020204030204" pitchFamily="34" charset="0"/>
              </a:rPr>
              <a:t>the agency has not given the applicant a written decision, then</a:t>
            </a:r>
          </a:p>
          <a:p>
            <a:pPr marL="1082675" lvl="0" indent="-274638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ct val="80000"/>
              <a:buFont typeface="Symbol" panose="05050102010706020507" pitchFamily="18" charset="2"/>
              <a:buChar char=""/>
            </a:pPr>
            <a:r>
              <a:rPr lang="en-AU" sz="2600" kern="100">
                <a:latin typeface="Calibri" panose="020F0502020204030204" pitchFamily="34" charset="0"/>
                <a:cs typeface="Calibri" panose="020F0502020204030204" pitchFamily="34" charset="0"/>
              </a:rPr>
              <a:t>the applicant can apply for an external review, and</a:t>
            </a:r>
          </a:p>
          <a:p>
            <a:pPr marL="1082675" lvl="0" indent="-274638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ct val="80000"/>
              <a:buFont typeface="Symbol" panose="05050102010706020507" pitchFamily="18" charset="2"/>
              <a:buChar char=""/>
            </a:pPr>
            <a:r>
              <a:rPr lang="en-AU" sz="2600" kern="100">
                <a:latin typeface="Calibri" panose="020F0502020204030204" pitchFamily="34" charset="0"/>
                <a:cs typeface="Calibri" panose="020F0502020204030204" pitchFamily="34" charset="0"/>
              </a:rPr>
              <a:t>the agency is taken to have made a decision affirming the original decision  (a deemed decision), and</a:t>
            </a:r>
          </a:p>
          <a:p>
            <a:pPr marL="1082675" lvl="0" indent="-274638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ct val="80000"/>
              <a:buFont typeface="Symbol" panose="05050102010706020507" pitchFamily="18" charset="2"/>
              <a:buChar char=""/>
            </a:pPr>
            <a:r>
              <a:rPr lang="en-AU" sz="2600" kern="100">
                <a:latin typeface="Calibri" panose="020F0502020204030204" pitchFamily="34" charset="0"/>
                <a:cs typeface="Calibri" panose="020F0502020204030204" pitchFamily="34" charset="0"/>
              </a:rPr>
              <a:t>the agency does not need to notify the applicant of the deemed decision. </a:t>
            </a:r>
          </a:p>
          <a:p>
            <a:pPr lvl="1"/>
            <a:endParaRPr lang="en-US" sz="2400"/>
          </a:p>
          <a:p>
            <a:endParaRPr lang="en-US" sz="3200"/>
          </a:p>
          <a:p>
            <a:endParaRPr lang="en-US" sz="320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497756D-10FE-7A9C-2673-1B8526150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3024" y="6172199"/>
            <a:ext cx="551167" cy="365125"/>
          </a:xfrm>
        </p:spPr>
        <p:txBody>
          <a:bodyPr/>
          <a:lstStyle/>
          <a:p>
            <a:fld id="{EFEFB83B-929B-4890-9662-1BECF96BE500}" type="slidenum">
              <a:rPr lang="en-AU" sz="1600" smtClean="0">
                <a:latin typeface="Calibri" panose="020F0502020204030204" pitchFamily="34" charset="0"/>
                <a:cs typeface="Calibri" panose="020F0502020204030204" pitchFamily="34" charset="0"/>
              </a:rPr>
              <a:t>15</a:t>
            </a:fld>
            <a:endParaRPr lang="en-AU" sz="1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44936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0EE61-4425-32EB-C873-8760D3143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685801"/>
            <a:ext cx="10018713" cy="1158240"/>
          </a:xfrm>
        </p:spPr>
        <p:txBody>
          <a:bodyPr/>
          <a:lstStyle/>
          <a:p>
            <a:pPr algn="l"/>
            <a:endParaRPr lang="en-AU" ker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6C07DB-BA94-8D2B-A008-EC6E3E8B3F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0950" y="2026919"/>
            <a:ext cx="10018713" cy="3124201"/>
          </a:xfrm>
        </p:spPr>
        <p:txBody>
          <a:bodyPr/>
          <a:lstStyle/>
          <a:p>
            <a:pPr marL="0" indent="0" algn="ctr">
              <a:buNone/>
            </a:pPr>
            <a:r>
              <a:rPr lang="en-AU" sz="4400" kern="0">
                <a:solidFill>
                  <a:schemeClr val="accent1">
                    <a:lumMod val="50000"/>
                  </a:schemeClr>
                </a:solidFill>
              </a:rPr>
              <a:t>Questions?</a:t>
            </a:r>
          </a:p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E9C6F4-7F86-5B7D-3823-2F0CD8FE6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3023" y="5989636"/>
            <a:ext cx="551167" cy="365125"/>
          </a:xfrm>
        </p:spPr>
        <p:txBody>
          <a:bodyPr/>
          <a:lstStyle/>
          <a:p>
            <a:fld id="{EFEFB83B-929B-4890-9662-1BECF96BE500}" type="slidenum">
              <a:rPr lang="en-AU" sz="1600" smtClean="0">
                <a:latin typeface="Calibri" panose="020F0502020204030204" pitchFamily="34" charset="0"/>
                <a:cs typeface="Calibri" panose="020F0502020204030204" pitchFamily="34" charset="0"/>
              </a:rPr>
              <a:t>16</a:t>
            </a:fld>
            <a:endParaRPr lang="en-AU" sz="1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97240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85428F22-76B3-4107-AADE-3F9EC95FD3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782D25A-1AEE-38A6-14D6-3010AAC614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0359" y="12875"/>
            <a:ext cx="3909701" cy="6858000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5346FBCF-5353-4172-96F5-4B7EB07777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290265" y="-12875"/>
            <a:ext cx="2604396" cy="6890194"/>
            <a:chOff x="2199787" y="-12875"/>
            <a:chExt cx="2679011" cy="6890194"/>
          </a:xfrm>
        </p:grpSpPr>
        <p:sp useBgFill="1">
          <p:nvSpPr>
            <p:cNvPr id="20" name="Rectangle 19">
              <a:extLst>
                <a:ext uri="{FF2B5EF4-FFF2-40B4-BE49-F238E27FC236}">
                  <a16:creationId xmlns:a16="http://schemas.microsoft.com/office/drawing/2014/main" id="{343F3E6D-808D-43AD-9485-AD0014BEAE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white">
            <a:xfrm>
              <a:off x="2199787" y="-12875"/>
              <a:ext cx="2679011" cy="5301468"/>
            </a:xfrm>
            <a:custGeom>
              <a:avLst/>
              <a:gdLst>
                <a:gd name="connsiteX0" fmla="*/ 0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0 w 2570017"/>
                <a:gd name="connsiteY4" fmla="*/ 0 h 2554287"/>
                <a:gd name="connsiteX0" fmla="*/ 904009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904009 w 2570017"/>
                <a:gd name="connsiteY4" fmla="*/ 0 h 2554287"/>
                <a:gd name="connsiteX0" fmla="*/ 644236 w 2570017"/>
                <a:gd name="connsiteY0" fmla="*/ 10391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644236 w 2570017"/>
                <a:gd name="connsiteY4" fmla="*/ 10391 h 2554287"/>
                <a:gd name="connsiteX0" fmla="*/ 633845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633845 w 2570017"/>
                <a:gd name="connsiteY4" fmla="*/ 0 h 2554287"/>
                <a:gd name="connsiteX0" fmla="*/ 675409 w 2611581"/>
                <a:gd name="connsiteY0" fmla="*/ 0 h 2554287"/>
                <a:gd name="connsiteX1" fmla="*/ 2611581 w 2611581"/>
                <a:gd name="connsiteY1" fmla="*/ 0 h 2554287"/>
                <a:gd name="connsiteX2" fmla="*/ 2611581 w 2611581"/>
                <a:gd name="connsiteY2" fmla="*/ 2554287 h 2554287"/>
                <a:gd name="connsiteX3" fmla="*/ 0 w 2611581"/>
                <a:gd name="connsiteY3" fmla="*/ 2554287 h 2554287"/>
                <a:gd name="connsiteX4" fmla="*/ 675409 w 2611581"/>
                <a:gd name="connsiteY4" fmla="*/ 0 h 2554287"/>
                <a:gd name="connsiteX0" fmla="*/ 650979 w 2587151"/>
                <a:gd name="connsiteY0" fmla="*/ 0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650979 w 2587151"/>
                <a:gd name="connsiteY4" fmla="*/ 0 h 2554287"/>
                <a:gd name="connsiteX0" fmla="*/ 730379 w 2587151"/>
                <a:gd name="connsiteY0" fmla="*/ 5692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730379 w 2587151"/>
                <a:gd name="connsiteY4" fmla="*/ 5692 h 2554287"/>
                <a:gd name="connsiteX0" fmla="*/ 864750 w 2587151"/>
                <a:gd name="connsiteY0" fmla="*/ 2847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864750 w 2587151"/>
                <a:gd name="connsiteY4" fmla="*/ 2847 h 2554287"/>
                <a:gd name="connsiteX0" fmla="*/ 883073 w 2587151"/>
                <a:gd name="connsiteY0" fmla="*/ 1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883073 w 2587151"/>
                <a:gd name="connsiteY4" fmla="*/ 1 h 2554287"/>
                <a:gd name="connsiteX0" fmla="*/ 895288 w 2599366"/>
                <a:gd name="connsiteY0" fmla="*/ 1 h 2554287"/>
                <a:gd name="connsiteX1" fmla="*/ 2599366 w 2599366"/>
                <a:gd name="connsiteY1" fmla="*/ 0 h 2554287"/>
                <a:gd name="connsiteX2" fmla="*/ 2599366 w 2599366"/>
                <a:gd name="connsiteY2" fmla="*/ 2554287 h 2554287"/>
                <a:gd name="connsiteX3" fmla="*/ 0 w 2599366"/>
                <a:gd name="connsiteY3" fmla="*/ 2542904 h 2554287"/>
                <a:gd name="connsiteX4" fmla="*/ 895288 w 2599366"/>
                <a:gd name="connsiteY4" fmla="*/ 1 h 2554287"/>
                <a:gd name="connsiteX0" fmla="*/ 895288 w 2599366"/>
                <a:gd name="connsiteY0" fmla="*/ 1 h 2554287"/>
                <a:gd name="connsiteX1" fmla="*/ 2599366 w 2599366"/>
                <a:gd name="connsiteY1" fmla="*/ 0 h 2554287"/>
                <a:gd name="connsiteX2" fmla="*/ 2599366 w 2599366"/>
                <a:gd name="connsiteY2" fmla="*/ 2554287 h 2554287"/>
                <a:gd name="connsiteX3" fmla="*/ 0 w 2599366"/>
                <a:gd name="connsiteY3" fmla="*/ 2542904 h 2554287"/>
                <a:gd name="connsiteX4" fmla="*/ 895288 w 2599366"/>
                <a:gd name="connsiteY4" fmla="*/ 1 h 2554287"/>
                <a:gd name="connsiteX0" fmla="*/ 895288 w 2611581"/>
                <a:gd name="connsiteY0" fmla="*/ 1 h 2565670"/>
                <a:gd name="connsiteX1" fmla="*/ 2599366 w 2611581"/>
                <a:gd name="connsiteY1" fmla="*/ 0 h 2565670"/>
                <a:gd name="connsiteX2" fmla="*/ 2611581 w 2611581"/>
                <a:gd name="connsiteY2" fmla="*/ 2565670 h 2565670"/>
                <a:gd name="connsiteX3" fmla="*/ 0 w 2611581"/>
                <a:gd name="connsiteY3" fmla="*/ 2542904 h 2565670"/>
                <a:gd name="connsiteX4" fmla="*/ 895288 w 2611581"/>
                <a:gd name="connsiteY4" fmla="*/ 1 h 2565670"/>
                <a:gd name="connsiteX0" fmla="*/ 895288 w 2611581"/>
                <a:gd name="connsiteY0" fmla="*/ 1 h 2565670"/>
                <a:gd name="connsiteX1" fmla="*/ 2599366 w 2611581"/>
                <a:gd name="connsiteY1" fmla="*/ 0 h 2565670"/>
                <a:gd name="connsiteX2" fmla="*/ 2611581 w 2611581"/>
                <a:gd name="connsiteY2" fmla="*/ 2565670 h 2565670"/>
                <a:gd name="connsiteX3" fmla="*/ 0 w 2611581"/>
                <a:gd name="connsiteY3" fmla="*/ 2542904 h 2565670"/>
                <a:gd name="connsiteX4" fmla="*/ 895288 w 2611581"/>
                <a:gd name="connsiteY4" fmla="*/ 1 h 2565670"/>
                <a:gd name="connsiteX0" fmla="*/ 895288 w 2611581"/>
                <a:gd name="connsiteY0" fmla="*/ 1 h 2565670"/>
                <a:gd name="connsiteX1" fmla="*/ 2599366 w 2611581"/>
                <a:gd name="connsiteY1" fmla="*/ 0 h 2565670"/>
                <a:gd name="connsiteX2" fmla="*/ 2611581 w 2611581"/>
                <a:gd name="connsiteY2" fmla="*/ 2565670 h 2565670"/>
                <a:gd name="connsiteX3" fmla="*/ 0 w 2611581"/>
                <a:gd name="connsiteY3" fmla="*/ 2545750 h 2565670"/>
                <a:gd name="connsiteX4" fmla="*/ 895288 w 2611581"/>
                <a:gd name="connsiteY4" fmla="*/ 1 h 2565670"/>
                <a:gd name="connsiteX0" fmla="*/ 1544433 w 3260726"/>
                <a:gd name="connsiteY0" fmla="*/ 1 h 2565670"/>
                <a:gd name="connsiteX1" fmla="*/ 3248511 w 3260726"/>
                <a:gd name="connsiteY1" fmla="*/ 0 h 2565670"/>
                <a:gd name="connsiteX2" fmla="*/ 3260726 w 3260726"/>
                <a:gd name="connsiteY2" fmla="*/ 2565670 h 2565670"/>
                <a:gd name="connsiteX3" fmla="*/ 0 w 3260726"/>
                <a:gd name="connsiteY3" fmla="*/ 2521058 h 2565670"/>
                <a:gd name="connsiteX4" fmla="*/ 1544433 w 3260726"/>
                <a:gd name="connsiteY4" fmla="*/ 1 h 2565670"/>
                <a:gd name="connsiteX0" fmla="*/ 921784 w 3260726"/>
                <a:gd name="connsiteY0" fmla="*/ 12347 h 2565670"/>
                <a:gd name="connsiteX1" fmla="*/ 3248511 w 3260726"/>
                <a:gd name="connsiteY1" fmla="*/ 0 h 2565670"/>
                <a:gd name="connsiteX2" fmla="*/ 3260726 w 3260726"/>
                <a:gd name="connsiteY2" fmla="*/ 2565670 h 2565670"/>
                <a:gd name="connsiteX3" fmla="*/ 0 w 3260726"/>
                <a:gd name="connsiteY3" fmla="*/ 2521058 h 2565670"/>
                <a:gd name="connsiteX4" fmla="*/ 921784 w 3260726"/>
                <a:gd name="connsiteY4" fmla="*/ 12347 h 2565670"/>
                <a:gd name="connsiteX0" fmla="*/ 921784 w 3260726"/>
                <a:gd name="connsiteY0" fmla="*/ 12347 h 2565670"/>
                <a:gd name="connsiteX1" fmla="*/ 2321160 w 3260726"/>
                <a:gd name="connsiteY1" fmla="*/ 0 h 2565670"/>
                <a:gd name="connsiteX2" fmla="*/ 3260726 w 3260726"/>
                <a:gd name="connsiteY2" fmla="*/ 2565670 h 2565670"/>
                <a:gd name="connsiteX3" fmla="*/ 0 w 3260726"/>
                <a:gd name="connsiteY3" fmla="*/ 2521058 h 2565670"/>
                <a:gd name="connsiteX4" fmla="*/ 921784 w 3260726"/>
                <a:gd name="connsiteY4" fmla="*/ 12347 h 2565670"/>
                <a:gd name="connsiteX0" fmla="*/ 921784 w 2322228"/>
                <a:gd name="connsiteY0" fmla="*/ 12347 h 2565670"/>
                <a:gd name="connsiteX1" fmla="*/ 2321160 w 2322228"/>
                <a:gd name="connsiteY1" fmla="*/ 0 h 2565670"/>
                <a:gd name="connsiteX2" fmla="*/ 2320129 w 2322228"/>
                <a:gd name="connsiteY2" fmla="*/ 2565670 h 2565670"/>
                <a:gd name="connsiteX3" fmla="*/ 0 w 2322228"/>
                <a:gd name="connsiteY3" fmla="*/ 2521058 h 2565670"/>
                <a:gd name="connsiteX4" fmla="*/ 921784 w 2322228"/>
                <a:gd name="connsiteY4" fmla="*/ 12347 h 2565670"/>
                <a:gd name="connsiteX0" fmla="*/ 921784 w 2322228"/>
                <a:gd name="connsiteY0" fmla="*/ 0 h 2571841"/>
                <a:gd name="connsiteX1" fmla="*/ 2321160 w 2322228"/>
                <a:gd name="connsiteY1" fmla="*/ 6171 h 2571841"/>
                <a:gd name="connsiteX2" fmla="*/ 2320129 w 2322228"/>
                <a:gd name="connsiteY2" fmla="*/ 2571841 h 2571841"/>
                <a:gd name="connsiteX3" fmla="*/ 0 w 2322228"/>
                <a:gd name="connsiteY3" fmla="*/ 2527229 h 2571841"/>
                <a:gd name="connsiteX4" fmla="*/ 921784 w 2322228"/>
                <a:gd name="connsiteY4" fmla="*/ 0 h 2571841"/>
                <a:gd name="connsiteX0" fmla="*/ 921784 w 2611583"/>
                <a:gd name="connsiteY0" fmla="*/ 0 h 2540977"/>
                <a:gd name="connsiteX1" fmla="*/ 2321160 w 2611583"/>
                <a:gd name="connsiteY1" fmla="*/ 6171 h 2540977"/>
                <a:gd name="connsiteX2" fmla="*/ 2611583 w 2611583"/>
                <a:gd name="connsiteY2" fmla="*/ 2540977 h 2540977"/>
                <a:gd name="connsiteX3" fmla="*/ 0 w 2611583"/>
                <a:gd name="connsiteY3" fmla="*/ 2527229 h 2540977"/>
                <a:gd name="connsiteX4" fmla="*/ 921784 w 2611583"/>
                <a:gd name="connsiteY4" fmla="*/ 0 h 2540977"/>
                <a:gd name="connsiteX0" fmla="*/ 921784 w 2611583"/>
                <a:gd name="connsiteY0" fmla="*/ 2 h 2540979"/>
                <a:gd name="connsiteX1" fmla="*/ 2572870 w 2611583"/>
                <a:gd name="connsiteY1" fmla="*/ 0 h 2540979"/>
                <a:gd name="connsiteX2" fmla="*/ 2611583 w 2611583"/>
                <a:gd name="connsiteY2" fmla="*/ 2540979 h 2540979"/>
                <a:gd name="connsiteX3" fmla="*/ 0 w 2611583"/>
                <a:gd name="connsiteY3" fmla="*/ 2527231 h 2540979"/>
                <a:gd name="connsiteX4" fmla="*/ 921784 w 2611583"/>
                <a:gd name="connsiteY4" fmla="*/ 2 h 2540979"/>
                <a:gd name="connsiteX0" fmla="*/ 921784 w 2705467"/>
                <a:gd name="connsiteY0" fmla="*/ 0 h 2540977"/>
                <a:gd name="connsiteX1" fmla="*/ 2705349 w 2705467"/>
                <a:gd name="connsiteY1" fmla="*/ 6171 h 2540977"/>
                <a:gd name="connsiteX2" fmla="*/ 2611583 w 2705467"/>
                <a:gd name="connsiteY2" fmla="*/ 2540977 h 2540977"/>
                <a:gd name="connsiteX3" fmla="*/ 0 w 2705467"/>
                <a:gd name="connsiteY3" fmla="*/ 2527229 h 2540977"/>
                <a:gd name="connsiteX4" fmla="*/ 921784 w 2705467"/>
                <a:gd name="connsiteY4" fmla="*/ 0 h 2540977"/>
                <a:gd name="connsiteX0" fmla="*/ 921784 w 2718702"/>
                <a:gd name="connsiteY0" fmla="*/ 2 h 2540979"/>
                <a:gd name="connsiteX1" fmla="*/ 2718597 w 2718702"/>
                <a:gd name="connsiteY1" fmla="*/ 0 h 2540979"/>
                <a:gd name="connsiteX2" fmla="*/ 2611583 w 2718702"/>
                <a:gd name="connsiteY2" fmla="*/ 2540979 h 2540979"/>
                <a:gd name="connsiteX3" fmla="*/ 0 w 2718702"/>
                <a:gd name="connsiteY3" fmla="*/ 2527231 h 2540979"/>
                <a:gd name="connsiteX4" fmla="*/ 921784 w 2718702"/>
                <a:gd name="connsiteY4" fmla="*/ 2 h 2540979"/>
                <a:gd name="connsiteX0" fmla="*/ 921784 w 2679012"/>
                <a:gd name="connsiteY0" fmla="*/ 0 h 2540977"/>
                <a:gd name="connsiteX1" fmla="*/ 2678853 w 2679012"/>
                <a:gd name="connsiteY1" fmla="*/ 6171 h 2540977"/>
                <a:gd name="connsiteX2" fmla="*/ 2611583 w 2679012"/>
                <a:gd name="connsiteY2" fmla="*/ 2540977 h 2540977"/>
                <a:gd name="connsiteX3" fmla="*/ 0 w 2679012"/>
                <a:gd name="connsiteY3" fmla="*/ 2527229 h 2540977"/>
                <a:gd name="connsiteX4" fmla="*/ 921784 w 2679012"/>
                <a:gd name="connsiteY4" fmla="*/ 0 h 2540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79012" h="2540977">
                  <a:moveTo>
                    <a:pt x="921784" y="0"/>
                  </a:moveTo>
                  <a:lnTo>
                    <a:pt x="2678853" y="6171"/>
                  </a:lnTo>
                  <a:cubicBezTo>
                    <a:pt x="2682925" y="861394"/>
                    <a:pt x="2607511" y="1685754"/>
                    <a:pt x="2611583" y="2540977"/>
                  </a:cubicBezTo>
                  <a:lnTo>
                    <a:pt x="0" y="2527229"/>
                  </a:lnTo>
                  <a:lnTo>
                    <a:pt x="921784" y="0"/>
                  </a:lnTo>
                  <a:close/>
                </a:path>
              </a:pathLst>
            </a:custGeom>
            <a:blipFill rotWithShape="0">
              <a:blip r:embed="rId3">
                <a:duotone>
                  <a:schemeClr val="bg2">
                    <a:shade val="76000"/>
                    <a:satMod val="180000"/>
                  </a:schemeClr>
                  <a:schemeClr val="bg2">
                    <a:tint val="80000"/>
                    <a:satMod val="120000"/>
                    <a:lumMod val="180000"/>
                  </a:schemeClr>
                </a:duotone>
              </a:blip>
              <a:stretch>
                <a:fillRect l="-114598" r="-265621" b="-28686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 useBgFill="1">
          <p:nvSpPr>
            <p:cNvPr id="21" name="Rectangle 20">
              <a:extLst>
                <a:ext uri="{FF2B5EF4-FFF2-40B4-BE49-F238E27FC236}">
                  <a16:creationId xmlns:a16="http://schemas.microsoft.com/office/drawing/2014/main" id="{03DB1AC6-5430-4CD3-BD83-86E675A11A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white">
            <a:xfrm>
              <a:off x="2211875" y="5257482"/>
              <a:ext cx="2586931" cy="1619837"/>
            </a:xfrm>
            <a:custGeom>
              <a:avLst/>
              <a:gdLst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0 w 2611581"/>
                <a:gd name="connsiteY3" fmla="*/ 4303713 h 4303713"/>
                <a:gd name="connsiteX4" fmla="*/ 0 w 2611581"/>
                <a:gd name="connsiteY4" fmla="*/ 0 h 4303713"/>
                <a:gd name="connsiteX0" fmla="*/ 0 w 2611581"/>
                <a:gd name="connsiteY0" fmla="*/ 0 h 4314104"/>
                <a:gd name="connsiteX1" fmla="*/ 2611581 w 2611581"/>
                <a:gd name="connsiteY1" fmla="*/ 0 h 4314104"/>
                <a:gd name="connsiteX2" fmla="*/ 2611581 w 2611581"/>
                <a:gd name="connsiteY2" fmla="*/ 4303713 h 4314104"/>
                <a:gd name="connsiteX3" fmla="*/ 1693718 w 2611581"/>
                <a:gd name="connsiteY3" fmla="*/ 4314104 h 4314104"/>
                <a:gd name="connsiteX4" fmla="*/ 0 w 2611581"/>
                <a:gd name="connsiteY4" fmla="*/ 0 h 4314104"/>
                <a:gd name="connsiteX0" fmla="*/ 0 w 2611581"/>
                <a:gd name="connsiteY0" fmla="*/ 0 h 4314104"/>
                <a:gd name="connsiteX1" fmla="*/ 2611581 w 2611581"/>
                <a:gd name="connsiteY1" fmla="*/ 0 h 4314104"/>
                <a:gd name="connsiteX2" fmla="*/ 2611581 w 2611581"/>
                <a:gd name="connsiteY2" fmla="*/ 4303713 h 4314104"/>
                <a:gd name="connsiteX3" fmla="*/ 1963882 w 2611581"/>
                <a:gd name="connsiteY3" fmla="*/ 4314104 h 4314104"/>
                <a:gd name="connsiteX4" fmla="*/ 0 w 2611581"/>
                <a:gd name="connsiteY4" fmla="*/ 0 h 4314104"/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2213264 w 2611581"/>
                <a:gd name="connsiteY3" fmla="*/ 4293322 h 4303713"/>
                <a:gd name="connsiteX4" fmla="*/ 0 w 2611581"/>
                <a:gd name="connsiteY4" fmla="*/ 0 h 4303713"/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2171701 w 2611581"/>
                <a:gd name="connsiteY3" fmla="*/ 3638695 h 4303713"/>
                <a:gd name="connsiteX4" fmla="*/ 0 w 2611581"/>
                <a:gd name="connsiteY4" fmla="*/ 0 h 4303713"/>
                <a:gd name="connsiteX0" fmla="*/ 0 w 2720934"/>
                <a:gd name="connsiteY0" fmla="*/ 268283 h 4303713"/>
                <a:gd name="connsiteX1" fmla="*/ 2720934 w 2720934"/>
                <a:gd name="connsiteY1" fmla="*/ 0 h 4303713"/>
                <a:gd name="connsiteX2" fmla="*/ 2720934 w 2720934"/>
                <a:gd name="connsiteY2" fmla="*/ 4303713 h 4303713"/>
                <a:gd name="connsiteX3" fmla="*/ 2281054 w 2720934"/>
                <a:gd name="connsiteY3" fmla="*/ 3638695 h 4303713"/>
                <a:gd name="connsiteX4" fmla="*/ 0 w 2720934"/>
                <a:gd name="connsiteY4" fmla="*/ 268283 h 4303713"/>
                <a:gd name="connsiteX0" fmla="*/ 0 w 2720934"/>
                <a:gd name="connsiteY0" fmla="*/ 268283 h 4303713"/>
                <a:gd name="connsiteX1" fmla="*/ 2720934 w 2720934"/>
                <a:gd name="connsiteY1" fmla="*/ 0 h 4303713"/>
                <a:gd name="connsiteX2" fmla="*/ 2720934 w 2720934"/>
                <a:gd name="connsiteY2" fmla="*/ 4303713 h 4303713"/>
                <a:gd name="connsiteX3" fmla="*/ 2264231 w 2720934"/>
                <a:gd name="connsiteY3" fmla="*/ 3717600 h 4303713"/>
                <a:gd name="connsiteX4" fmla="*/ 0 w 2720934"/>
                <a:gd name="connsiteY4" fmla="*/ 268283 h 4303713"/>
                <a:gd name="connsiteX0" fmla="*/ 0 w 2720934"/>
                <a:gd name="connsiteY0" fmla="*/ 268283 h 4335275"/>
                <a:gd name="connsiteX1" fmla="*/ 2720934 w 2720934"/>
                <a:gd name="connsiteY1" fmla="*/ 0 h 4335275"/>
                <a:gd name="connsiteX2" fmla="*/ 2653639 w 2720934"/>
                <a:gd name="connsiteY2" fmla="*/ 4335275 h 4335275"/>
                <a:gd name="connsiteX3" fmla="*/ 2264231 w 2720934"/>
                <a:gd name="connsiteY3" fmla="*/ 3717600 h 4335275"/>
                <a:gd name="connsiteX4" fmla="*/ 0 w 2720934"/>
                <a:gd name="connsiteY4" fmla="*/ 268283 h 4335275"/>
                <a:gd name="connsiteX0" fmla="*/ 0 w 2737757"/>
                <a:gd name="connsiteY0" fmla="*/ 236721 h 4335275"/>
                <a:gd name="connsiteX1" fmla="*/ 2737757 w 2737757"/>
                <a:gd name="connsiteY1" fmla="*/ 0 h 4335275"/>
                <a:gd name="connsiteX2" fmla="*/ 2670462 w 2737757"/>
                <a:gd name="connsiteY2" fmla="*/ 4335275 h 4335275"/>
                <a:gd name="connsiteX3" fmla="*/ 2281054 w 2737757"/>
                <a:gd name="connsiteY3" fmla="*/ 3717600 h 4335275"/>
                <a:gd name="connsiteX4" fmla="*/ 0 w 2737757"/>
                <a:gd name="connsiteY4" fmla="*/ 236721 h 4335275"/>
                <a:gd name="connsiteX0" fmla="*/ 0 w 2729346"/>
                <a:gd name="connsiteY0" fmla="*/ 0 h 4098554"/>
                <a:gd name="connsiteX1" fmla="*/ 2729346 w 2729346"/>
                <a:gd name="connsiteY1" fmla="*/ 126250 h 4098554"/>
                <a:gd name="connsiteX2" fmla="*/ 2670462 w 2729346"/>
                <a:gd name="connsiteY2" fmla="*/ 4098554 h 4098554"/>
                <a:gd name="connsiteX3" fmla="*/ 2281054 w 2729346"/>
                <a:gd name="connsiteY3" fmla="*/ 3480879 h 4098554"/>
                <a:gd name="connsiteX4" fmla="*/ 0 w 2729346"/>
                <a:gd name="connsiteY4" fmla="*/ 0 h 4098554"/>
                <a:gd name="connsiteX0" fmla="*/ 0 w 2720934"/>
                <a:gd name="connsiteY0" fmla="*/ 0 h 4098554"/>
                <a:gd name="connsiteX1" fmla="*/ 2720934 w 2720934"/>
                <a:gd name="connsiteY1" fmla="*/ 31562 h 4098554"/>
                <a:gd name="connsiteX2" fmla="*/ 2670462 w 2720934"/>
                <a:gd name="connsiteY2" fmla="*/ 4098554 h 4098554"/>
                <a:gd name="connsiteX3" fmla="*/ 2281054 w 2720934"/>
                <a:gd name="connsiteY3" fmla="*/ 3480879 h 4098554"/>
                <a:gd name="connsiteX4" fmla="*/ 0 w 2720934"/>
                <a:gd name="connsiteY4" fmla="*/ 0 h 4098554"/>
                <a:gd name="connsiteX0" fmla="*/ 0 w 2720934"/>
                <a:gd name="connsiteY0" fmla="*/ 15782 h 4114336"/>
                <a:gd name="connsiteX1" fmla="*/ 2720934 w 2720934"/>
                <a:gd name="connsiteY1" fmla="*/ 0 h 4114336"/>
                <a:gd name="connsiteX2" fmla="*/ 2670462 w 2720934"/>
                <a:gd name="connsiteY2" fmla="*/ 4114336 h 4114336"/>
                <a:gd name="connsiteX3" fmla="*/ 2281054 w 2720934"/>
                <a:gd name="connsiteY3" fmla="*/ 3496661 h 4114336"/>
                <a:gd name="connsiteX4" fmla="*/ 0 w 2720934"/>
                <a:gd name="connsiteY4" fmla="*/ 15782 h 4114336"/>
                <a:gd name="connsiteX0" fmla="*/ 0 w 2820289"/>
                <a:gd name="connsiteY0" fmla="*/ 15782 h 4114336"/>
                <a:gd name="connsiteX1" fmla="*/ 2820289 w 2820289"/>
                <a:gd name="connsiteY1" fmla="*/ 0 h 4114336"/>
                <a:gd name="connsiteX2" fmla="*/ 2769817 w 2820289"/>
                <a:gd name="connsiteY2" fmla="*/ 4114336 h 4114336"/>
                <a:gd name="connsiteX3" fmla="*/ 2380409 w 2820289"/>
                <a:gd name="connsiteY3" fmla="*/ 3496661 h 4114336"/>
                <a:gd name="connsiteX4" fmla="*/ 0 w 2820289"/>
                <a:gd name="connsiteY4" fmla="*/ 15782 h 4114336"/>
                <a:gd name="connsiteX0" fmla="*/ 0 w 2820289"/>
                <a:gd name="connsiteY0" fmla="*/ 15782 h 4114336"/>
                <a:gd name="connsiteX1" fmla="*/ 2820289 w 2820289"/>
                <a:gd name="connsiteY1" fmla="*/ 0 h 4114336"/>
                <a:gd name="connsiteX2" fmla="*/ 2769817 w 2820289"/>
                <a:gd name="connsiteY2" fmla="*/ 4114336 h 4114336"/>
                <a:gd name="connsiteX3" fmla="*/ 2362876 w 2820289"/>
                <a:gd name="connsiteY3" fmla="*/ 3517980 h 4114336"/>
                <a:gd name="connsiteX4" fmla="*/ 0 w 2820289"/>
                <a:gd name="connsiteY4" fmla="*/ 15782 h 4114336"/>
                <a:gd name="connsiteX0" fmla="*/ 0 w 2820289"/>
                <a:gd name="connsiteY0" fmla="*/ 15782 h 4114336"/>
                <a:gd name="connsiteX1" fmla="*/ 2820289 w 2820289"/>
                <a:gd name="connsiteY1" fmla="*/ 0 h 4114336"/>
                <a:gd name="connsiteX2" fmla="*/ 2763972 w 2820289"/>
                <a:gd name="connsiteY2" fmla="*/ 4114336 h 4114336"/>
                <a:gd name="connsiteX3" fmla="*/ 2362876 w 2820289"/>
                <a:gd name="connsiteY3" fmla="*/ 3517980 h 4114336"/>
                <a:gd name="connsiteX4" fmla="*/ 0 w 2820289"/>
                <a:gd name="connsiteY4" fmla="*/ 15782 h 4114336"/>
                <a:gd name="connsiteX0" fmla="*/ 0 w 3721149"/>
                <a:gd name="connsiteY0" fmla="*/ 0 h 4269703"/>
                <a:gd name="connsiteX1" fmla="*/ 3721149 w 3721149"/>
                <a:gd name="connsiteY1" fmla="*/ 155367 h 4269703"/>
                <a:gd name="connsiteX2" fmla="*/ 3664832 w 3721149"/>
                <a:gd name="connsiteY2" fmla="*/ 4269703 h 4269703"/>
                <a:gd name="connsiteX3" fmla="*/ 3263736 w 3721149"/>
                <a:gd name="connsiteY3" fmla="*/ 3673347 h 4269703"/>
                <a:gd name="connsiteX4" fmla="*/ 0 w 3721149"/>
                <a:gd name="connsiteY4" fmla="*/ 0 h 4269703"/>
                <a:gd name="connsiteX0" fmla="*/ 0 w 3721149"/>
                <a:gd name="connsiteY0" fmla="*/ 0 h 4289488"/>
                <a:gd name="connsiteX1" fmla="*/ 3721149 w 3721149"/>
                <a:gd name="connsiteY1" fmla="*/ 155367 h 4289488"/>
                <a:gd name="connsiteX2" fmla="*/ 3664832 w 3721149"/>
                <a:gd name="connsiteY2" fmla="*/ 4269703 h 4289488"/>
                <a:gd name="connsiteX3" fmla="*/ 1705997 w 3721149"/>
                <a:gd name="connsiteY3" fmla="*/ 4289488 h 4289488"/>
                <a:gd name="connsiteX4" fmla="*/ 0 w 3721149"/>
                <a:gd name="connsiteY4" fmla="*/ 0 h 4289488"/>
                <a:gd name="connsiteX0" fmla="*/ 0 w 3664846"/>
                <a:gd name="connsiteY0" fmla="*/ 15785 h 4305273"/>
                <a:gd name="connsiteX1" fmla="*/ 3664846 w 3664846"/>
                <a:gd name="connsiteY1" fmla="*/ 0 h 4305273"/>
                <a:gd name="connsiteX2" fmla="*/ 3664832 w 3664846"/>
                <a:gd name="connsiteY2" fmla="*/ 4285488 h 4305273"/>
                <a:gd name="connsiteX3" fmla="*/ 1705997 w 3664846"/>
                <a:gd name="connsiteY3" fmla="*/ 4305273 h 4305273"/>
                <a:gd name="connsiteX4" fmla="*/ 0 w 3664846"/>
                <a:gd name="connsiteY4" fmla="*/ 15785 h 4305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64846" h="4305273">
                  <a:moveTo>
                    <a:pt x="0" y="15785"/>
                  </a:moveTo>
                  <a:lnTo>
                    <a:pt x="3664846" y="0"/>
                  </a:lnTo>
                  <a:cubicBezTo>
                    <a:pt x="3664841" y="1428496"/>
                    <a:pt x="3664837" y="2856992"/>
                    <a:pt x="3664832" y="4285488"/>
                  </a:cubicBezTo>
                  <a:lnTo>
                    <a:pt x="1705997" y="4305273"/>
                  </a:lnTo>
                  <a:lnTo>
                    <a:pt x="0" y="15785"/>
                  </a:lnTo>
                  <a:close/>
                </a:path>
              </a:pathLst>
            </a:custGeom>
            <a:blipFill rotWithShape="0">
              <a:blip r:embed="rId3">
                <a:duotone>
                  <a:schemeClr val="bg2">
                    <a:shade val="76000"/>
                    <a:satMod val="180000"/>
                  </a:schemeClr>
                  <a:schemeClr val="bg2">
                    <a:tint val="80000"/>
                    <a:satMod val="120000"/>
                    <a:lumMod val="180000"/>
                  </a:schemeClr>
                </a:duotone>
              </a:blip>
              <a:stretch>
                <a:fillRect l="-163116" t="-323529" r="-398251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8326E10-C8CB-487F-A110-F861268DE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360612" y="0"/>
            <a:ext cx="2436813" cy="6858001"/>
            <a:chOff x="1320800" y="0"/>
            <a:chExt cx="2436813" cy="6858001"/>
          </a:xfrm>
        </p:grpSpPr>
        <p:sp>
          <p:nvSpPr>
            <p:cNvPr id="24" name="Freeform 6">
              <a:extLst>
                <a:ext uri="{FF2B5EF4-FFF2-40B4-BE49-F238E27FC236}">
                  <a16:creationId xmlns:a16="http://schemas.microsoft.com/office/drawing/2014/main" id="{3279962B-46D2-4E19-B632-39B80D1E80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25" name="Freeform 7">
              <a:extLst>
                <a:ext uri="{FF2B5EF4-FFF2-40B4-BE49-F238E27FC236}">
                  <a16:creationId xmlns:a16="http://schemas.microsoft.com/office/drawing/2014/main" id="{321A335A-53CB-4C17-AB51-5D9C2DCB45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26" name="Freeform 8">
              <a:extLst>
                <a:ext uri="{FF2B5EF4-FFF2-40B4-BE49-F238E27FC236}">
                  <a16:creationId xmlns:a16="http://schemas.microsoft.com/office/drawing/2014/main" id="{A0E0D557-405B-469F-AEDE-4E3404AA41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27" name="Freeform 9">
              <a:extLst>
                <a:ext uri="{FF2B5EF4-FFF2-40B4-BE49-F238E27FC236}">
                  <a16:creationId xmlns:a16="http://schemas.microsoft.com/office/drawing/2014/main" id="{D8D4E62F-9393-40A6-9E85-9F3B59C462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28" name="Freeform 10">
              <a:extLst>
                <a:ext uri="{FF2B5EF4-FFF2-40B4-BE49-F238E27FC236}">
                  <a16:creationId xmlns:a16="http://schemas.microsoft.com/office/drawing/2014/main" id="{FABD11B1-DE89-45BC-8204-968C88AADC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29" name="Freeform 11">
              <a:extLst>
                <a:ext uri="{FF2B5EF4-FFF2-40B4-BE49-F238E27FC236}">
                  <a16:creationId xmlns:a16="http://schemas.microsoft.com/office/drawing/2014/main" id="{AFA4965A-1FBC-44B8-B96A-3F5275C3AE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en-AU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87524CD-DACD-7E8B-8613-F1B4DD726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0439" y="685800"/>
            <a:ext cx="4038601" cy="1413933"/>
          </a:xfrm>
        </p:spPr>
        <p:txBody>
          <a:bodyPr>
            <a:normAutofit/>
          </a:bodyPr>
          <a:lstStyle/>
          <a:p>
            <a:r>
              <a:rPr lang="en-US" sz="4400" kern="0">
                <a:latin typeface="Calibri" panose="020F0502020204030204" pitchFamily="34" charset="0"/>
                <a:cs typeface="Calibri" panose="020F0502020204030204" pitchFamily="34" charset="0"/>
              </a:rPr>
              <a:t>Session</a:t>
            </a:r>
            <a:r>
              <a:rPr lang="en-AU" sz="4400" kern="0">
                <a:latin typeface="Calibri" panose="020F0502020204030204" pitchFamily="34" charset="0"/>
                <a:cs typeface="Calibri" panose="020F0502020204030204" pitchFamily="34" charset="0"/>
              </a:rPr>
              <a:t> outline</a:t>
            </a:r>
            <a:endParaRPr lang="en-AU" sz="4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DC69F1F-BB28-2BDF-DD17-D18243E3EE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3867" y="2048933"/>
            <a:ext cx="7659156" cy="2218267"/>
          </a:xfrm>
        </p:spPr>
        <p:txBody>
          <a:bodyPr anchorCtr="0">
            <a:normAutofit/>
          </a:bodyPr>
          <a:lstStyle/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AU" sz="3200" kern="100">
                <a:solidFill>
                  <a:schemeClr val="bg2">
                    <a:lumMod val="90000"/>
                  </a:schemeClr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Reviewable decisions </a:t>
            </a:r>
          </a:p>
          <a:p>
            <a:pPr marL="342900" indent="-342900">
              <a:buFont typeface="Symbol" panose="05050102010706020507" pitchFamily="18" charset="2"/>
              <a:buChar char=""/>
            </a:pPr>
            <a:r>
              <a:rPr lang="en-AU" sz="3200" kern="100">
                <a:solidFill>
                  <a:schemeClr val="bg2">
                    <a:lumMod val="9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Judicial function decisions </a:t>
            </a:r>
          </a:p>
          <a:p>
            <a:pPr marL="342900" indent="-342900">
              <a:buFont typeface="Symbol" panose="05050102010706020507" pitchFamily="18" charset="2"/>
              <a:buChar char=""/>
            </a:pPr>
            <a:r>
              <a:rPr lang="en-AU" sz="3200" kern="100">
                <a:latin typeface="Calibri" panose="020F0502020204030204" pitchFamily="34" charset="0"/>
                <a:cs typeface="Calibri" panose="020F0502020204030204" pitchFamily="34" charset="0"/>
              </a:rPr>
              <a:t>External review - decisions and appeals</a:t>
            </a:r>
          </a:p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90451C4-8377-92D2-2E34-FF0DA5A20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90260" y="6236655"/>
            <a:ext cx="340984" cy="449002"/>
          </a:xfrm>
        </p:spPr>
        <p:txBody>
          <a:bodyPr/>
          <a:lstStyle/>
          <a:p>
            <a:fld id="{EFEFB83B-929B-4890-9662-1BECF96BE500}" type="slidenum">
              <a:rPr lang="en-AU" sz="1600" smtClean="0">
                <a:latin typeface="Calibri" panose="020F0502020204030204" pitchFamily="34" charset="0"/>
                <a:cs typeface="Calibri" panose="020F0502020204030204" pitchFamily="34" charset="0"/>
              </a:rPr>
              <a:t>17</a:t>
            </a:fld>
            <a:endParaRPr lang="en-AU" sz="1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34862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0EE61-4425-32EB-C873-8760D3143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1127759"/>
            <a:ext cx="10018713" cy="777241"/>
          </a:xfrm>
        </p:spPr>
        <p:txBody>
          <a:bodyPr/>
          <a:lstStyle/>
          <a:p>
            <a:pPr algn="l"/>
            <a:r>
              <a:rPr lang="en-AU" kern="0">
                <a:solidFill>
                  <a:schemeClr val="accent1">
                    <a:lumMod val="50000"/>
                  </a:schemeClr>
                </a:solidFill>
              </a:rPr>
              <a:t>External review – decisions and appeals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6C07DB-BA94-8D2B-A008-EC6E3E8B3F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2011680"/>
            <a:ext cx="10569880" cy="4648199"/>
          </a:xfrm>
        </p:spPr>
        <p:txBody>
          <a:bodyPr anchor="t" anchorCtr="0">
            <a:normAutofit/>
          </a:bodyPr>
          <a:lstStyle/>
          <a:p>
            <a:pPr marL="0" indent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000" kern="10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Section 110(1): </a:t>
            </a:r>
            <a:r>
              <a:rPr lang="en-AU" sz="3000" kern="100">
                <a:latin typeface="Calibri" panose="020F0502020204030204" pitchFamily="34" charset="0"/>
                <a:cs typeface="Calibri" panose="020F0502020204030204" pitchFamily="34" charset="0"/>
              </a:rPr>
              <a:t>After conducting an external review, requires the Information Commissioner to make a written decision, and provide reasons, that:</a:t>
            </a:r>
          </a:p>
          <a:p>
            <a:pPr marL="514350" lvl="0" indent="-514350">
              <a:lnSpc>
                <a:spcPct val="120000"/>
              </a:lnSpc>
              <a:spcBef>
                <a:spcPts val="0"/>
              </a:spcBef>
              <a:buSzPct val="100000"/>
              <a:buFont typeface="+mj-lt"/>
              <a:buAutoNum type="alphaLcParenR"/>
            </a:pPr>
            <a:r>
              <a:rPr lang="en-AU" sz="2600" kern="10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affirms the decision; or </a:t>
            </a:r>
          </a:p>
          <a:p>
            <a:pPr marL="514350" lvl="0" indent="-514350">
              <a:lnSpc>
                <a:spcPct val="120000"/>
              </a:lnSpc>
              <a:spcBef>
                <a:spcPts val="0"/>
              </a:spcBef>
              <a:buSzPct val="100000"/>
              <a:buFont typeface="+mj-lt"/>
              <a:buAutoNum type="alphaLcParenR"/>
            </a:pPr>
            <a:r>
              <a:rPr lang="en-AU" sz="2600" kern="10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varies the decision; or </a:t>
            </a:r>
          </a:p>
          <a:p>
            <a:pPr marL="514350" lvl="0" indent="-514350">
              <a:lnSpc>
                <a:spcPct val="120000"/>
              </a:lnSpc>
              <a:spcBef>
                <a:spcPts val="0"/>
              </a:spcBef>
              <a:buSzPct val="100000"/>
              <a:buFont typeface="+mj-lt"/>
              <a:buAutoNum type="alphaLcParenR"/>
            </a:pPr>
            <a:r>
              <a:rPr lang="en-AU" sz="2600" kern="10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sets aside the decision and makes a substitute decision; or </a:t>
            </a:r>
          </a:p>
          <a:p>
            <a:pPr marL="514350" lvl="0" indent="-514350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+mj-lt"/>
              <a:buAutoNum type="alphaLcParenR"/>
            </a:pPr>
            <a:r>
              <a:rPr lang="en-AU" sz="2600" kern="100">
                <a:solidFill>
                  <a:srgbClr val="00B05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sets aside the decision, and gives a direction under section 110A or 110B.</a:t>
            </a:r>
            <a:endParaRPr lang="en-AU" sz="2600" kern="100"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E9C6F4-7F86-5B7D-3823-2F0CD8FE6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3023" y="5989636"/>
            <a:ext cx="551167" cy="365125"/>
          </a:xfrm>
        </p:spPr>
        <p:txBody>
          <a:bodyPr/>
          <a:lstStyle/>
          <a:p>
            <a:fld id="{EFEFB83B-929B-4890-9662-1BECF96BE500}" type="slidenum">
              <a:rPr lang="en-AU" sz="1600" smtClean="0">
                <a:latin typeface="Calibri" panose="020F0502020204030204" pitchFamily="34" charset="0"/>
                <a:cs typeface="Calibri" panose="020F0502020204030204" pitchFamily="34" charset="0"/>
              </a:rPr>
              <a:t>18</a:t>
            </a:fld>
            <a:endParaRPr lang="en-AU" sz="1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0573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0EE61-4425-32EB-C873-8760D3143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1127759"/>
            <a:ext cx="10018713" cy="777241"/>
          </a:xfrm>
        </p:spPr>
        <p:txBody>
          <a:bodyPr/>
          <a:lstStyle/>
          <a:p>
            <a:pPr algn="l"/>
            <a:r>
              <a:rPr lang="en-AU" kern="0">
                <a:solidFill>
                  <a:schemeClr val="accent1">
                    <a:lumMod val="50000"/>
                  </a:schemeClr>
                </a:solidFill>
              </a:rPr>
              <a:t>Decisions that can be remitted: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6C07DB-BA94-8D2B-A008-EC6E3E8B3F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2011680"/>
            <a:ext cx="10707690" cy="4846319"/>
          </a:xfrm>
        </p:spPr>
        <p:txBody>
          <a:bodyPr anchor="t" anchorCtr="0">
            <a:normAutofit/>
          </a:bodyPr>
          <a:lstStyle/>
          <a:p>
            <a:pPr marL="0" indent="0">
              <a:lnSpc>
                <a:spcPct val="117000"/>
              </a:lnSpc>
              <a:spcAft>
                <a:spcPts val="800"/>
              </a:spcAft>
              <a:buNone/>
            </a:pPr>
            <a:r>
              <a:rPr lang="en-AU" sz="3200" kern="100">
                <a:latin typeface="Calibri" panose="020F0502020204030204" pitchFamily="34" charset="0"/>
                <a:cs typeface="Calibri" panose="020F0502020204030204" pitchFamily="34" charset="0"/>
              </a:rPr>
              <a:t>Section 110A(5) </a:t>
            </a:r>
          </a:p>
          <a:p>
            <a:pPr>
              <a:lnSpc>
                <a:spcPct val="97000"/>
              </a:lnSpc>
              <a:spcBef>
                <a:spcPts val="0"/>
              </a:spcBef>
              <a:spcAft>
                <a:spcPts val="300"/>
              </a:spcAft>
              <a:buSzPct val="100000"/>
            </a:pPr>
            <a:r>
              <a:rPr lang="en-AU" kern="10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that the application or a part of the application is outside the scope of this Act under section 32(1)(b); or </a:t>
            </a:r>
          </a:p>
          <a:p>
            <a:pPr>
              <a:lnSpc>
                <a:spcPct val="97000"/>
              </a:lnSpc>
              <a:spcBef>
                <a:spcPts val="0"/>
              </a:spcBef>
              <a:spcAft>
                <a:spcPts val="300"/>
              </a:spcAft>
              <a:buSzPct val="100000"/>
            </a:pPr>
            <a:r>
              <a:rPr lang="en-AU" kern="10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that the application does not comply with all relevant application requirements under section 33(6); or </a:t>
            </a:r>
          </a:p>
          <a:p>
            <a:pPr>
              <a:lnSpc>
                <a:spcPct val="97000"/>
              </a:lnSpc>
              <a:spcBef>
                <a:spcPts val="0"/>
              </a:spcBef>
              <a:spcAft>
                <a:spcPts val="300"/>
              </a:spcAft>
              <a:buSzPct val="100000"/>
            </a:pPr>
            <a:r>
              <a:rPr lang="en-AU" kern="10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to refuse to deal with the application under chapter 3, part 4; or </a:t>
            </a:r>
          </a:p>
          <a:p>
            <a:pPr>
              <a:lnSpc>
                <a:spcPct val="97000"/>
              </a:lnSpc>
              <a:spcBef>
                <a:spcPts val="0"/>
              </a:spcBef>
              <a:spcAft>
                <a:spcPts val="300"/>
              </a:spcAft>
              <a:buSzPct val="100000"/>
            </a:pPr>
            <a:r>
              <a:rPr lang="en-AU" kern="10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to refuse access to a document under section 47(3)(f) because other access to the document is available; or  </a:t>
            </a:r>
          </a:p>
          <a:p>
            <a:pPr>
              <a:lnSpc>
                <a:spcPct val="97000"/>
              </a:lnSpc>
              <a:spcBef>
                <a:spcPts val="0"/>
              </a:spcBef>
              <a:spcAft>
                <a:spcPts val="300"/>
              </a:spcAft>
              <a:buSzPct val="100000"/>
            </a:pPr>
            <a:r>
              <a:rPr lang="en-AU" kern="10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to refuse access to a document containing prescribed information by giving written notice under section 55(2).</a:t>
            </a:r>
          </a:p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E9C6F4-7F86-5B7D-3823-2F0CD8FE6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3023" y="5989636"/>
            <a:ext cx="551167" cy="365125"/>
          </a:xfrm>
        </p:spPr>
        <p:txBody>
          <a:bodyPr/>
          <a:lstStyle/>
          <a:p>
            <a:fld id="{EFEFB83B-929B-4890-9662-1BECF96BE500}" type="slidenum">
              <a:rPr lang="en-AU" sz="1600" smtClean="0">
                <a:latin typeface="Calibri" panose="020F0502020204030204" pitchFamily="34" charset="0"/>
                <a:cs typeface="Calibri" panose="020F0502020204030204" pitchFamily="34" charset="0"/>
              </a:rPr>
              <a:t>19</a:t>
            </a:fld>
            <a:endParaRPr lang="en-AU" sz="1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396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847E2BC6-872D-B4B3-75F5-F36378B98D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8292" y="289328"/>
            <a:ext cx="1122363" cy="377216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45B69B0C-7898-0346-208D-DDFA9527A71C}"/>
              </a:ext>
            </a:extLst>
          </p:cNvPr>
          <p:cNvSpPr>
            <a:spLocks noGrp="1"/>
          </p:cNvSpPr>
          <p:nvPr/>
        </p:nvSpPr>
        <p:spPr>
          <a:xfrm>
            <a:off x="1463040" y="2177533"/>
            <a:ext cx="10313367" cy="2964294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6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spcAft>
                <a:spcPts val="1800"/>
              </a:spcAft>
            </a:pPr>
            <a:r>
              <a:rPr lang="en-AU" sz="2800" i="1">
                <a:latin typeface="Arial"/>
                <a:cs typeface="Arial"/>
              </a:rPr>
              <a:t>The Office of the Information Commissioner acknowledges </a:t>
            </a:r>
            <a:r>
              <a:rPr lang="en-US" sz="2800" i="1">
                <a:latin typeface="Arial"/>
                <a:cs typeface="Arial"/>
              </a:rPr>
              <a:t>the Traditional Owners of the land on which we are meeting today, the </a:t>
            </a:r>
            <a:r>
              <a:rPr lang="en-US" sz="2800" i="1" err="1">
                <a:latin typeface="Arial"/>
                <a:cs typeface="Arial"/>
              </a:rPr>
              <a:t>Turrbul</a:t>
            </a:r>
            <a:r>
              <a:rPr lang="en-US" sz="2800" i="1">
                <a:latin typeface="Arial"/>
                <a:cs typeface="Arial"/>
              </a:rPr>
              <a:t> and </a:t>
            </a:r>
            <a:r>
              <a:rPr lang="en-US" sz="2800" i="1" err="1">
                <a:latin typeface="Arial"/>
                <a:cs typeface="Arial"/>
              </a:rPr>
              <a:t>Yuggera</a:t>
            </a:r>
            <a:r>
              <a:rPr lang="en-US" sz="2800" i="1">
                <a:latin typeface="Arial"/>
                <a:cs typeface="Arial"/>
              </a:rPr>
              <a:t> Peoples.</a:t>
            </a:r>
            <a:br>
              <a:rPr lang="en-US" sz="2800" i="1">
                <a:latin typeface="Arial"/>
              </a:rPr>
            </a:br>
            <a:br>
              <a:rPr lang="en-US" sz="2800" i="1">
                <a:latin typeface="Arial"/>
              </a:rPr>
            </a:br>
            <a:r>
              <a:rPr lang="en-US" sz="2800" i="1">
                <a:latin typeface="Arial"/>
                <a:cs typeface="Arial"/>
              </a:rPr>
              <a:t>We </a:t>
            </a:r>
            <a:r>
              <a:rPr lang="en-AU" sz="2800" i="1">
                <a:latin typeface="Arial"/>
                <a:cs typeface="Arial"/>
              </a:rPr>
              <a:t>extend respect to their Elders, past and present, and to First Nations people from across Queensland who join us today. </a:t>
            </a:r>
          </a:p>
        </p:txBody>
      </p:sp>
      <p:pic>
        <p:nvPicPr>
          <p:cNvPr id="13" name="Picture 2" descr="Image of a flag. The top half of the flag is black. The lower half is red. There is a circle of yellow in the centre of the flag.">
            <a:extLst>
              <a:ext uri="{FF2B5EF4-FFF2-40B4-BE49-F238E27FC236}">
                <a16:creationId xmlns:a16="http://schemas.microsoft.com/office/drawing/2014/main" id="{62072BC0-BE22-8F4C-67E5-65E7A4ECBE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373" y="5147106"/>
            <a:ext cx="1905000" cy="126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Image of a flag with green panels at the top and bottom and a central blue panel with black lines dividing the panels.  The centre of the flag shows a white traditional headdress and underneath is a white five-pointed star.">
            <a:extLst>
              <a:ext uri="{FF2B5EF4-FFF2-40B4-BE49-F238E27FC236}">
                <a16:creationId xmlns:a16="http://schemas.microsoft.com/office/drawing/2014/main" id="{AFEA5188-B213-D41F-60D8-97B8D3B6DD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6904" y="5147106"/>
            <a:ext cx="1905000" cy="126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1B17F97-B037-D831-E930-BA028575F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FB83B-929B-4890-9662-1BECF96BE500}" type="slidenum">
              <a:rPr lang="en-AU" smtClean="0"/>
              <a:t>2</a:t>
            </a:fld>
            <a:endParaRPr lang="en-AU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8B8FE11-263D-DB75-A381-313A4470B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4414" y="1231568"/>
            <a:ext cx="7483172" cy="844367"/>
          </a:xfrm>
        </p:spPr>
        <p:txBody>
          <a:bodyPr>
            <a:noAutofit/>
          </a:bodyPr>
          <a:lstStyle/>
          <a:p>
            <a:pPr marL="539750" algn="l"/>
            <a:r>
              <a:rPr lang="en-US" sz="2800">
                <a:solidFill>
                  <a:srgbClr val="00447C"/>
                </a:solidFill>
                <a:latin typeface="Arial"/>
                <a:cs typeface="Arial"/>
              </a:rPr>
              <a:t>Acknowledgement of Traditional Owners</a:t>
            </a:r>
            <a:endParaRPr lang="en-US" sz="28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308048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0EE61-4425-32EB-C873-8760D3143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1127759"/>
            <a:ext cx="10018713" cy="777241"/>
          </a:xfrm>
        </p:spPr>
        <p:txBody>
          <a:bodyPr/>
          <a:lstStyle/>
          <a:p>
            <a:pPr algn="l"/>
            <a:r>
              <a:rPr lang="en-AU" kern="0">
                <a:solidFill>
                  <a:schemeClr val="accent1">
                    <a:lumMod val="50000"/>
                  </a:schemeClr>
                </a:solidFill>
              </a:rPr>
              <a:t>Decisions that can be remitted: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6C07DB-BA94-8D2B-A008-EC6E3E8B3F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2011680"/>
            <a:ext cx="10707690" cy="4846319"/>
          </a:xfrm>
        </p:spPr>
        <p:txBody>
          <a:bodyPr anchor="t" anchorCtr="0">
            <a:normAutofit/>
          </a:bodyPr>
          <a:lstStyle/>
          <a:p>
            <a:pPr marL="0" indent="0">
              <a:lnSpc>
                <a:spcPct val="117000"/>
              </a:lnSpc>
              <a:spcAft>
                <a:spcPts val="800"/>
              </a:spcAft>
              <a:buNone/>
            </a:pPr>
            <a:r>
              <a:rPr lang="en-AU" sz="3200" kern="100">
                <a:latin typeface="Calibri" panose="020F0502020204030204" pitchFamily="34" charset="0"/>
                <a:cs typeface="Calibri" panose="020F0502020204030204" pitchFamily="34" charset="0"/>
              </a:rPr>
              <a:t>Section 110B(5) </a:t>
            </a:r>
          </a:p>
          <a:p>
            <a:pPr lvl="0">
              <a:lnSpc>
                <a:spcPct val="97000"/>
              </a:lnSpc>
              <a:spcBef>
                <a:spcPts val="0"/>
              </a:spcBef>
              <a:spcAft>
                <a:spcPts val="300"/>
              </a:spcAft>
              <a:buSzPct val="100000"/>
            </a:pPr>
            <a:r>
              <a:rPr lang="en-AU" kern="100">
                <a:latin typeface="Calibri" panose="020F0502020204030204" pitchFamily="34" charset="0"/>
                <a:cs typeface="Calibri" panose="020F0502020204030204" pitchFamily="34" charset="0"/>
              </a:rPr>
              <a:t>that the application or a part of the application is outside the scope of this Act under section 78J(1)(b); </a:t>
            </a:r>
          </a:p>
          <a:p>
            <a:pPr lvl="0">
              <a:lnSpc>
                <a:spcPct val="97000"/>
              </a:lnSpc>
              <a:spcBef>
                <a:spcPts val="0"/>
              </a:spcBef>
              <a:spcAft>
                <a:spcPts val="300"/>
              </a:spcAft>
              <a:buSzPct val="100000"/>
            </a:pPr>
            <a:r>
              <a:rPr lang="en-AU" kern="100">
                <a:latin typeface="Calibri" panose="020F0502020204030204" pitchFamily="34" charset="0"/>
                <a:cs typeface="Calibri" panose="020F0502020204030204" pitchFamily="34" charset="0"/>
              </a:rPr>
              <a:t>that the application does not comply with all relevant application requirements under section 78K(6); </a:t>
            </a:r>
          </a:p>
          <a:p>
            <a:pPr lvl="0">
              <a:lnSpc>
                <a:spcPct val="97000"/>
              </a:lnSpc>
              <a:spcBef>
                <a:spcPts val="0"/>
              </a:spcBef>
              <a:spcAft>
                <a:spcPts val="300"/>
              </a:spcAft>
              <a:buSzPct val="100000"/>
            </a:pPr>
            <a:r>
              <a:rPr lang="en-AU" kern="100">
                <a:latin typeface="Calibri" panose="020F0502020204030204" pitchFamily="34" charset="0"/>
                <a:cs typeface="Calibri" panose="020F0502020204030204" pitchFamily="34" charset="0"/>
              </a:rPr>
              <a:t>to refuse to deal with the application under chapter 3A, part 4. </a:t>
            </a:r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E9C6F4-7F86-5B7D-3823-2F0CD8FE6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3023" y="5989636"/>
            <a:ext cx="551167" cy="365125"/>
          </a:xfrm>
        </p:spPr>
        <p:txBody>
          <a:bodyPr/>
          <a:lstStyle/>
          <a:p>
            <a:fld id="{EFEFB83B-929B-4890-9662-1BECF96BE500}" type="slidenum">
              <a:rPr lang="en-AU" sz="1600" smtClean="0">
                <a:latin typeface="Calibri" panose="020F0502020204030204" pitchFamily="34" charset="0"/>
                <a:cs typeface="Calibri" panose="020F0502020204030204" pitchFamily="34" charset="0"/>
              </a:rPr>
              <a:t>20</a:t>
            </a:fld>
            <a:endParaRPr lang="en-AU" sz="1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32026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0EE61-4425-32EB-C873-8760D3143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1127759"/>
            <a:ext cx="10018713" cy="1905001"/>
          </a:xfrm>
        </p:spPr>
        <p:txBody>
          <a:bodyPr>
            <a:normAutofit fontScale="90000"/>
          </a:bodyPr>
          <a:lstStyle/>
          <a:p>
            <a:pPr algn="l"/>
            <a:r>
              <a:rPr lang="en-AU" kern="0">
                <a:solidFill>
                  <a:schemeClr val="accent1">
                    <a:lumMod val="50000"/>
                  </a:schemeClr>
                </a:solidFill>
              </a:rPr>
              <a:t>What are the relevant considerations when the Information Commissioner is considering remitting a matter to an agency?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6C07DB-BA94-8D2B-A008-EC6E3E8B3F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3032760"/>
            <a:ext cx="10707690" cy="3825239"/>
          </a:xfrm>
        </p:spPr>
        <p:txBody>
          <a:bodyPr anchor="t" anchorCtr="0">
            <a:norm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AU" sz="3000" kern="10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r>
              <a:rPr lang="en-AU" sz="3000" b="1" kern="100">
                <a:solidFill>
                  <a:srgbClr val="00B05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S.110A(1):</a:t>
            </a:r>
            <a:r>
              <a:rPr lang="en-AU" sz="3000" kern="10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The Information Commissioner</a:t>
            </a:r>
            <a:r>
              <a:rPr lang="en-AU" sz="1800" kern="10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</a:t>
            </a:r>
            <a:endParaRPr lang="en-AU" sz="1800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41325" lvl="0" indent="-349250">
              <a:lnSpc>
                <a:spcPct val="97000"/>
              </a:lnSpc>
              <a:spcBef>
                <a:spcPts val="0"/>
              </a:spcBef>
              <a:spcAft>
                <a:spcPts val="300"/>
              </a:spcAft>
              <a:buSzPct val="100000"/>
            </a:pPr>
            <a:r>
              <a:rPr lang="en-AU" kern="100">
                <a:latin typeface="Calibri" panose="020F0502020204030204" pitchFamily="34" charset="0"/>
                <a:cs typeface="Calibri" panose="020F0502020204030204" pitchFamily="34" charset="0"/>
              </a:rPr>
              <a:t>would have otherwise decided to set aside the relevant decision and make a substitute decision (s.110(1)(c)); and</a:t>
            </a:r>
          </a:p>
          <a:p>
            <a:pPr marL="441325" lvl="0" indent="-349250">
              <a:lnSpc>
                <a:spcPct val="97000"/>
              </a:lnSpc>
              <a:spcBef>
                <a:spcPts val="0"/>
              </a:spcBef>
              <a:spcAft>
                <a:spcPts val="300"/>
              </a:spcAft>
              <a:buSzPct val="100000"/>
            </a:pPr>
            <a:r>
              <a:rPr lang="en-AU" kern="100">
                <a:latin typeface="Calibri" panose="020F0502020204030204" pitchFamily="34" charset="0"/>
                <a:cs typeface="Calibri" panose="020F0502020204030204" pitchFamily="34" charset="0"/>
              </a:rPr>
              <a:t>believes it would be more efficient and effective to refer the access decision to the agency rather than the OIC making the decision (s.110(1)(c)); and</a:t>
            </a:r>
          </a:p>
          <a:p>
            <a:pPr marL="441325" lvl="0" indent="-349250">
              <a:lnSpc>
                <a:spcPct val="97000"/>
              </a:lnSpc>
              <a:spcBef>
                <a:spcPts val="0"/>
              </a:spcBef>
              <a:spcAft>
                <a:spcPts val="300"/>
              </a:spcAft>
              <a:buSzPct val="100000"/>
            </a:pPr>
            <a:r>
              <a:rPr lang="en-AU" kern="100">
                <a:latin typeface="Calibri" panose="020F0502020204030204" pitchFamily="34" charset="0"/>
                <a:cs typeface="Calibri" panose="020F0502020204030204" pitchFamily="34" charset="0"/>
              </a:rPr>
              <a:t>believes the agency is reasonably likely to be able to make a decision that is consistent with the primary object of the Act.  </a:t>
            </a:r>
          </a:p>
          <a:p>
            <a:pPr marL="92075" lvl="0" indent="0">
              <a:lnSpc>
                <a:spcPct val="97000"/>
              </a:lnSpc>
              <a:spcBef>
                <a:spcPts val="0"/>
              </a:spcBef>
              <a:spcAft>
                <a:spcPts val="300"/>
              </a:spcAft>
              <a:buSzPct val="100000"/>
              <a:buNone/>
            </a:pPr>
            <a:r>
              <a:rPr lang="en-AU" kern="100"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</a:p>
          <a:p>
            <a:pPr marL="92075" lvl="0" indent="0">
              <a:lnSpc>
                <a:spcPct val="97000"/>
              </a:lnSpc>
              <a:spcBef>
                <a:spcPts val="0"/>
              </a:spcBef>
              <a:spcAft>
                <a:spcPts val="300"/>
              </a:spcAft>
              <a:buSzPct val="100000"/>
              <a:buNone/>
            </a:pPr>
            <a:r>
              <a:rPr lang="en-AU" kern="100">
                <a:latin typeface="Calibri" panose="020F0502020204030204" pitchFamily="34" charset="0"/>
                <a:cs typeface="Calibri" panose="020F0502020204030204" pitchFamily="34" charset="0"/>
              </a:rPr>
              <a:t>		…This provision is replicated in </a:t>
            </a:r>
            <a:r>
              <a:rPr lang="en-AU" sz="3000" b="1" kern="100">
                <a:solidFill>
                  <a:srgbClr val="00B05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s110B(1)</a:t>
            </a:r>
            <a:r>
              <a:rPr lang="en-AU" kern="100">
                <a:latin typeface="Calibri" panose="020F0502020204030204" pitchFamily="34" charset="0"/>
                <a:cs typeface="Calibri" panose="020F0502020204030204" pitchFamily="34" charset="0"/>
              </a:rPr>
              <a:t> for amendment decisions </a:t>
            </a:r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E9C6F4-7F86-5B7D-3823-2F0CD8FE6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3023" y="5989636"/>
            <a:ext cx="551167" cy="365125"/>
          </a:xfrm>
        </p:spPr>
        <p:txBody>
          <a:bodyPr/>
          <a:lstStyle/>
          <a:p>
            <a:fld id="{EFEFB83B-929B-4890-9662-1BECF96BE500}" type="slidenum">
              <a:rPr lang="en-AU" sz="1600" smtClean="0">
                <a:latin typeface="Calibri" panose="020F0502020204030204" pitchFamily="34" charset="0"/>
                <a:cs typeface="Calibri" panose="020F0502020204030204" pitchFamily="34" charset="0"/>
              </a:rPr>
              <a:t>21</a:t>
            </a:fld>
            <a:endParaRPr lang="en-AU" sz="1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17001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0EE61-4425-32EB-C873-8760D3143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1127759"/>
            <a:ext cx="10018713" cy="1402081"/>
          </a:xfrm>
        </p:spPr>
        <p:txBody>
          <a:bodyPr>
            <a:normAutofit/>
          </a:bodyPr>
          <a:lstStyle/>
          <a:p>
            <a:pPr algn="l"/>
            <a:r>
              <a:rPr lang="en-AU" sz="3600" kern="0">
                <a:solidFill>
                  <a:schemeClr val="accent1">
                    <a:lumMod val="50000"/>
                  </a:schemeClr>
                </a:solidFill>
              </a:rPr>
              <a:t>What must the Information Commissioner do when remitting a matter?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6C07DB-BA94-8D2B-A008-EC6E3E8B3F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2529840"/>
            <a:ext cx="10707690" cy="4328159"/>
          </a:xfrm>
        </p:spPr>
        <p:txBody>
          <a:bodyPr anchor="t" anchorCtr="0">
            <a:norm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AU" sz="3000" kern="10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r>
              <a:rPr lang="en-AU" sz="3000" b="1" kern="100">
                <a:solidFill>
                  <a:srgbClr val="00B05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S.110A(2):</a:t>
            </a:r>
            <a:r>
              <a:rPr lang="en-AU" sz="3000" kern="10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AU" sz="320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After </a:t>
            </a:r>
            <a:r>
              <a:rPr lang="en-AU" sz="3200">
                <a:effectLst/>
                <a:highlight>
                  <a:srgbClr val="FFFF00"/>
                </a:highlight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consulting</a:t>
            </a:r>
            <a:r>
              <a:rPr lang="en-AU" sz="320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with the agency the Information Commissioner may set aside the relevant agency decision and </a:t>
            </a:r>
            <a:r>
              <a:rPr lang="en-AU" sz="3200">
                <a:effectLst/>
                <a:highlight>
                  <a:srgbClr val="FFFF00"/>
                </a:highlight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give notice</a:t>
            </a:r>
            <a:r>
              <a:rPr lang="en-AU" sz="320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to the agency:</a:t>
            </a:r>
            <a:endParaRPr lang="en-AU" sz="3200" kern="100"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marL="441325" indent="-349250">
              <a:lnSpc>
                <a:spcPct val="97000"/>
              </a:lnSpc>
              <a:spcBef>
                <a:spcPts val="0"/>
              </a:spcBef>
              <a:spcAft>
                <a:spcPts val="300"/>
              </a:spcAft>
              <a:buSzPct val="100000"/>
            </a:pPr>
            <a:r>
              <a:rPr lang="en-AU" kern="100">
                <a:latin typeface="Calibri" panose="020F0502020204030204" pitchFamily="34" charset="0"/>
                <a:cs typeface="Calibri" panose="020F0502020204030204" pitchFamily="34" charset="0"/>
              </a:rPr>
              <a:t>stating the relevant decision is set aside; and </a:t>
            </a:r>
          </a:p>
          <a:p>
            <a:pPr marL="441325" indent="-349250">
              <a:lnSpc>
                <a:spcPct val="97000"/>
              </a:lnSpc>
              <a:spcBef>
                <a:spcPts val="0"/>
              </a:spcBef>
              <a:spcAft>
                <a:spcPts val="300"/>
              </a:spcAft>
              <a:buSzPct val="100000"/>
            </a:pPr>
            <a:r>
              <a:rPr lang="en-AU" kern="100">
                <a:latin typeface="Calibri" panose="020F0502020204030204" pitchFamily="34" charset="0"/>
                <a:cs typeface="Calibri" panose="020F0502020204030204" pitchFamily="34" charset="0"/>
              </a:rPr>
              <a:t>directing the agency to decide whether access is to be given to the subject documents as if the ground for making the relevant decision about the documents did not apply.</a:t>
            </a:r>
          </a:p>
          <a:p>
            <a:pPr marL="441325" indent="-349250">
              <a:lnSpc>
                <a:spcPct val="97000"/>
              </a:lnSpc>
              <a:spcBef>
                <a:spcPts val="0"/>
              </a:spcBef>
              <a:spcAft>
                <a:spcPts val="300"/>
              </a:spcAft>
              <a:buSzPct val="100000"/>
            </a:pPr>
            <a:endParaRPr lang="en-AU" kern="1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2075" indent="0">
              <a:lnSpc>
                <a:spcPct val="97000"/>
              </a:lnSpc>
              <a:spcBef>
                <a:spcPts val="0"/>
              </a:spcBef>
              <a:spcAft>
                <a:spcPts val="300"/>
              </a:spcAft>
              <a:buSzPct val="100000"/>
              <a:buNone/>
            </a:pPr>
            <a:r>
              <a:rPr lang="en-AU" kern="100">
                <a:latin typeface="Calibri" panose="020F0502020204030204" pitchFamily="34" charset="0"/>
                <a:cs typeface="Calibri" panose="020F0502020204030204" pitchFamily="34" charset="0"/>
              </a:rPr>
              <a:t>		…This provision is replicated in </a:t>
            </a:r>
            <a:r>
              <a:rPr lang="en-AU" sz="3000" b="1" kern="100">
                <a:solidFill>
                  <a:srgbClr val="00B05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s110B(2)</a:t>
            </a:r>
            <a:r>
              <a:rPr lang="en-AU" kern="100">
                <a:latin typeface="Calibri" panose="020F0502020204030204" pitchFamily="34" charset="0"/>
                <a:cs typeface="Calibri" panose="020F0502020204030204" pitchFamily="34" charset="0"/>
              </a:rPr>
              <a:t> for amendment decisions</a:t>
            </a:r>
          </a:p>
          <a:p>
            <a:pPr marL="441325" indent="-349250">
              <a:lnSpc>
                <a:spcPct val="97000"/>
              </a:lnSpc>
              <a:spcBef>
                <a:spcPts val="0"/>
              </a:spcBef>
              <a:spcAft>
                <a:spcPts val="300"/>
              </a:spcAft>
              <a:buSzPct val="100000"/>
            </a:pPr>
            <a:endParaRPr lang="en-AU" kern="1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E9C6F4-7F86-5B7D-3823-2F0CD8FE6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3023" y="5989636"/>
            <a:ext cx="551167" cy="365125"/>
          </a:xfrm>
        </p:spPr>
        <p:txBody>
          <a:bodyPr/>
          <a:lstStyle/>
          <a:p>
            <a:fld id="{EFEFB83B-929B-4890-9662-1BECF96BE500}" type="slidenum">
              <a:rPr lang="en-AU" sz="1600" smtClean="0">
                <a:latin typeface="Calibri" panose="020F0502020204030204" pitchFamily="34" charset="0"/>
                <a:cs typeface="Calibri" panose="020F0502020204030204" pitchFamily="34" charset="0"/>
              </a:rPr>
              <a:t>22</a:t>
            </a:fld>
            <a:endParaRPr lang="en-AU" sz="1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63691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7B122F-0783-7340-E3FF-85E925B52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br>
              <a:rPr lang="en-US" sz="3600" ker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3600" kern="0">
                <a:solidFill>
                  <a:schemeClr val="accent1">
                    <a:lumMod val="50000"/>
                  </a:schemeClr>
                </a:solidFill>
              </a:rPr>
              <a:t>What happens when a matter is remitted to an agency?</a:t>
            </a:r>
            <a:endParaRPr lang="en-AU" sz="3600" ker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15554-3AC7-AC1C-7D24-66AECF40A9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2666999"/>
            <a:ext cx="10018713" cy="412824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AU" sz="2600" b="1" kern="100">
                <a:solidFill>
                  <a:srgbClr val="00B05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S110A(4): </a:t>
            </a:r>
            <a:r>
              <a:rPr lang="en-AU" sz="2600">
                <a:latin typeface="Calibri" panose="020F0502020204030204" pitchFamily="34" charset="0"/>
                <a:cs typeface="Calibri" panose="020F0502020204030204" pitchFamily="34" charset="0"/>
              </a:rPr>
              <a:t>prescribes the process for the agency to deal with the matter as a new application</a:t>
            </a:r>
          </a:p>
          <a:p>
            <a:r>
              <a:rPr lang="en-AU" sz="2600">
                <a:latin typeface="Calibri" panose="020F0502020204030204" pitchFamily="34" charset="0"/>
                <a:cs typeface="Calibri" panose="020F0502020204030204" pitchFamily="34" charset="0"/>
              </a:rPr>
              <a:t>New application is taken to have been made on the day that is 21 business days after the Information Commissioner’s notice of decision</a:t>
            </a:r>
          </a:p>
          <a:p>
            <a:r>
              <a:rPr lang="en-AU" sz="2600">
                <a:latin typeface="Calibri" panose="020F0502020204030204" pitchFamily="34" charset="0"/>
                <a:cs typeface="Calibri" panose="020F0502020204030204" pitchFamily="34" charset="0"/>
              </a:rPr>
              <a:t>No application fee is payable</a:t>
            </a:r>
          </a:p>
          <a:p>
            <a:r>
              <a:rPr lang="en-AU" sz="2600">
                <a:latin typeface="Calibri" panose="020F0502020204030204" pitchFamily="34" charset="0"/>
                <a:cs typeface="Calibri" panose="020F0502020204030204" pitchFamily="34" charset="0"/>
              </a:rPr>
              <a:t>The new application does not need to be accompanied by evidence of identity</a:t>
            </a:r>
          </a:p>
          <a:p>
            <a:r>
              <a:rPr lang="en-AU" sz="2600">
                <a:latin typeface="Calibri" panose="020F0502020204030204" pitchFamily="34" charset="0"/>
                <a:cs typeface="Calibri" panose="020F0502020204030204" pitchFamily="34" charset="0"/>
              </a:rPr>
              <a:t>If the same agent is acting – evidence of authority is not required </a:t>
            </a:r>
          </a:p>
          <a:p>
            <a:r>
              <a:rPr lang="en-AU" sz="2600">
                <a:latin typeface="Calibri" panose="020F0502020204030204" pitchFamily="34" charset="0"/>
                <a:cs typeface="Calibri" panose="020F0502020204030204" pitchFamily="34" charset="0"/>
              </a:rPr>
              <a:t>The agency cannot make a previous application for same documents decision. </a:t>
            </a:r>
          </a:p>
          <a:p>
            <a:endParaRPr lang="en-AU" sz="26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AU" sz="2800" kern="100">
                <a:latin typeface="Calibri" panose="020F0502020204030204" pitchFamily="34" charset="0"/>
                <a:cs typeface="Calibri" panose="020F0502020204030204" pitchFamily="34" charset="0"/>
              </a:rPr>
              <a:t>		…This provision is replicated in </a:t>
            </a:r>
            <a:r>
              <a:rPr lang="en-AU" sz="3600" b="1" kern="100">
                <a:solidFill>
                  <a:srgbClr val="00B05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s110B(4)</a:t>
            </a:r>
            <a:r>
              <a:rPr lang="en-AU" sz="2800" kern="100">
                <a:latin typeface="Calibri" panose="020F0502020204030204" pitchFamily="34" charset="0"/>
                <a:cs typeface="Calibri" panose="020F0502020204030204" pitchFamily="34" charset="0"/>
              </a:rPr>
              <a:t> for amendment decisions</a:t>
            </a:r>
            <a:endParaRPr lang="en-AU" sz="26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7CDD3C-E304-26B3-F51A-E848304F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FB83B-929B-4890-9662-1BECF96BE500}" type="slidenum">
              <a:rPr lang="en-AU" smtClean="0"/>
              <a:t>23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746932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0EE61-4425-32EB-C873-8760D3143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1127759"/>
            <a:ext cx="10569879" cy="777241"/>
          </a:xfrm>
        </p:spPr>
        <p:txBody>
          <a:bodyPr>
            <a:normAutofit/>
          </a:bodyPr>
          <a:lstStyle/>
          <a:p>
            <a:pPr algn="l"/>
            <a:r>
              <a:rPr lang="en-AU" sz="3800" kern="0">
                <a:solidFill>
                  <a:schemeClr val="accent1">
                    <a:lumMod val="50000"/>
                  </a:schemeClr>
                </a:solidFill>
              </a:rPr>
              <a:t>Dealing with new documents in an external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6C07DB-BA94-8D2B-A008-EC6E3E8B3F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0640" y="2011680"/>
            <a:ext cx="10881360" cy="4846319"/>
          </a:xfrm>
        </p:spPr>
        <p:txBody>
          <a:bodyPr anchor="t" anchorCtr="0">
            <a:normAutofit lnSpcReduction="10000"/>
          </a:bodyPr>
          <a:lstStyle/>
          <a:p>
            <a:pPr marL="0" indent="0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 b="1" kern="100">
                <a:solidFill>
                  <a:srgbClr val="00B05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Section 105A</a:t>
            </a:r>
            <a:r>
              <a:rPr lang="en-AU" sz="3200" kern="10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AU" sz="320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applies where an Access application is on review and a new document (or documents) is discovered.</a:t>
            </a:r>
          </a:p>
          <a:p>
            <a:pPr marL="0" indent="0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 kern="100"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If:</a:t>
            </a:r>
            <a:endParaRPr lang="en-AU" sz="3200" kern="100"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marL="365125" indent="-273050">
              <a:lnSpc>
                <a:spcPct val="97000"/>
              </a:lnSpc>
              <a:spcBef>
                <a:spcPts val="0"/>
              </a:spcBef>
              <a:spcAft>
                <a:spcPts val="300"/>
              </a:spcAft>
              <a:buSzPct val="100000"/>
            </a:pPr>
            <a:r>
              <a:rPr lang="en-AU" kern="100">
                <a:latin typeface="Calibri" panose="020F0502020204030204" pitchFamily="34" charset="0"/>
                <a:cs typeface="Calibri" panose="020F0502020204030204" pitchFamily="34" charset="0"/>
              </a:rPr>
              <a:t>an application for external review of a decision relating to an access application; and </a:t>
            </a:r>
          </a:p>
          <a:p>
            <a:pPr marL="365125" indent="-273050">
              <a:lnSpc>
                <a:spcPct val="97000"/>
              </a:lnSpc>
              <a:spcBef>
                <a:spcPts val="0"/>
              </a:spcBef>
              <a:spcAft>
                <a:spcPts val="300"/>
              </a:spcAft>
              <a:buSzPct val="100000"/>
            </a:pPr>
            <a:r>
              <a:rPr lang="en-AU" kern="100">
                <a:latin typeface="Calibri" panose="020F0502020204030204" pitchFamily="34" charset="0"/>
                <a:cs typeface="Calibri" panose="020F0502020204030204" pitchFamily="34" charset="0"/>
              </a:rPr>
              <a:t>the OIC becomes aware of a document that may not have been considered by the agency; and</a:t>
            </a:r>
          </a:p>
          <a:p>
            <a:pPr marL="365125" indent="-273050">
              <a:lnSpc>
                <a:spcPct val="97000"/>
              </a:lnSpc>
              <a:spcBef>
                <a:spcPts val="0"/>
              </a:spcBef>
              <a:spcAft>
                <a:spcPts val="300"/>
              </a:spcAft>
              <a:buSzPct val="100000"/>
            </a:pPr>
            <a:r>
              <a:rPr lang="en-AU" kern="100">
                <a:latin typeface="Calibri" panose="020F0502020204030204" pitchFamily="34" charset="0"/>
                <a:cs typeface="Calibri" panose="020F0502020204030204" pitchFamily="34" charset="0"/>
              </a:rPr>
              <a:t>the commissioner considers</a:t>
            </a:r>
          </a:p>
          <a:p>
            <a:pPr marL="742950" lvl="1" indent="-285750">
              <a:lnSpc>
                <a:spcPct val="107000"/>
              </a:lnSpc>
              <a:buSzPct val="80000"/>
              <a:buFont typeface="Courier New" panose="02070309020205020404" pitchFamily="49" charset="0"/>
              <a:buChar char="o"/>
            </a:pPr>
            <a:r>
              <a:rPr lang="en-AU" sz="2200" kern="10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it would be more efficient and effective to refer the document to the agency for an access decision than the OIC making the decision; and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ct val="80000"/>
              <a:buFont typeface="Courier New" panose="02070309020205020404" pitchFamily="49" charset="0"/>
              <a:buChar char="o"/>
            </a:pPr>
            <a:r>
              <a:rPr lang="en-AU" sz="2200" kern="10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it is reasonably likely that the agency would be able to make an access decision that is </a:t>
            </a:r>
            <a:r>
              <a:rPr lang="en-AU" sz="2200" kern="100" err="1"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en-AU" sz="2200" kern="100">
                <a:latin typeface="Calibri" panose="020F0502020204030204" pitchFamily="34" charset="0"/>
                <a:cs typeface="Calibri" panose="020F0502020204030204" pitchFamily="34" charset="0"/>
              </a:rPr>
              <a:t> consistent with the primary object of the Act</a:t>
            </a:r>
          </a:p>
          <a:p>
            <a:pPr marL="441325" indent="-349250">
              <a:lnSpc>
                <a:spcPct val="97000"/>
              </a:lnSpc>
              <a:spcBef>
                <a:spcPts val="0"/>
              </a:spcBef>
              <a:spcAft>
                <a:spcPts val="300"/>
              </a:spcAft>
              <a:buSzPct val="100000"/>
            </a:pPr>
            <a:endParaRPr lang="en-AU" kern="1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E9C6F4-7F86-5B7D-3823-2F0CD8FE6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3023" y="5989636"/>
            <a:ext cx="551167" cy="365125"/>
          </a:xfrm>
        </p:spPr>
        <p:txBody>
          <a:bodyPr/>
          <a:lstStyle/>
          <a:p>
            <a:fld id="{EFEFB83B-929B-4890-9662-1BECF96BE500}" type="slidenum">
              <a:rPr lang="en-AU" sz="1600" smtClean="0">
                <a:latin typeface="Calibri" panose="020F0502020204030204" pitchFamily="34" charset="0"/>
                <a:cs typeface="Calibri" panose="020F0502020204030204" pitchFamily="34" charset="0"/>
              </a:rPr>
              <a:t>24</a:t>
            </a:fld>
            <a:endParaRPr lang="en-AU" sz="1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58657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0EE61-4425-32EB-C873-8760D3143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1127759"/>
            <a:ext cx="10569879" cy="777241"/>
          </a:xfrm>
        </p:spPr>
        <p:txBody>
          <a:bodyPr>
            <a:normAutofit/>
          </a:bodyPr>
          <a:lstStyle/>
          <a:p>
            <a:pPr algn="l"/>
            <a:r>
              <a:rPr lang="en-AU" sz="3800" ker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Section 105A Explained: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6C07DB-BA94-8D2B-A008-EC6E3E8B3F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2011680"/>
            <a:ext cx="10707690" cy="4846319"/>
          </a:xfrm>
        </p:spPr>
        <p:txBody>
          <a:bodyPr anchor="t" anchorCtr="0">
            <a:norm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AU" sz="3200" b="1" kern="100">
                <a:solidFill>
                  <a:srgbClr val="00B05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Section 105A</a:t>
            </a:r>
            <a:r>
              <a:rPr lang="en-AU" sz="3200" kern="10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allows the OIC to refer additional in-scope documents identified during an external review of an access application back to the agency to make a decision if, </a:t>
            </a:r>
          </a:p>
          <a:p>
            <a:pPr marL="342900" lvl="0" indent="-342900">
              <a:lnSpc>
                <a:spcPct val="107000"/>
              </a:lnSpc>
              <a:buSzPct val="100000"/>
              <a:buFont typeface="Symbol" panose="05050102010706020507" pitchFamily="18" charset="2"/>
              <a:buChar char=""/>
            </a:pPr>
            <a:r>
              <a:rPr lang="en-AU" sz="2800" kern="10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referral would be a more efficient and effective way for an access decision to be made; and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ct val="100000"/>
              <a:buFont typeface="Symbol" panose="05050102010706020507" pitchFamily="18" charset="2"/>
              <a:buChar char=""/>
            </a:pPr>
            <a:r>
              <a:rPr lang="en-AU" sz="2800" kern="10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reasonably likely the agency would be able to make a decision </a:t>
            </a:r>
            <a:r>
              <a:rPr lang="en-AU" sz="2800" kern="100">
                <a:latin typeface="Calibri" panose="020F0502020204030204" pitchFamily="34" charset="0"/>
                <a:cs typeface="Calibri" panose="020F0502020204030204" pitchFamily="34" charset="0"/>
              </a:rPr>
              <a:t>is consistent with the primary object of the Act</a:t>
            </a:r>
            <a:r>
              <a:rPr lang="en-AU" sz="2800" kern="10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.</a:t>
            </a:r>
          </a:p>
          <a:p>
            <a:pPr marL="4762500" lvl="0" indent="0">
              <a:lnSpc>
                <a:spcPct val="107000"/>
              </a:lnSpc>
              <a:spcAft>
                <a:spcPts val="800"/>
              </a:spcAft>
              <a:buSzPct val="100000"/>
              <a:buNone/>
            </a:pPr>
            <a:r>
              <a:rPr lang="en-AU" sz="2800" kern="100" err="1"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Cont</a:t>
            </a:r>
            <a:r>
              <a:rPr lang="en-AU" sz="2800" kern="100"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…</a:t>
            </a:r>
            <a:endParaRPr lang="en-AU" sz="2800" kern="100"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marL="441325" indent="-349250">
              <a:lnSpc>
                <a:spcPct val="97000"/>
              </a:lnSpc>
              <a:spcBef>
                <a:spcPts val="0"/>
              </a:spcBef>
              <a:spcAft>
                <a:spcPts val="300"/>
              </a:spcAft>
              <a:buSzPct val="100000"/>
            </a:pPr>
            <a:endParaRPr lang="en-AU" kern="1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E9C6F4-7F86-5B7D-3823-2F0CD8FE6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3023" y="5989636"/>
            <a:ext cx="551167" cy="365125"/>
          </a:xfrm>
        </p:spPr>
        <p:txBody>
          <a:bodyPr/>
          <a:lstStyle/>
          <a:p>
            <a:fld id="{EFEFB83B-929B-4890-9662-1BECF96BE500}" type="slidenum">
              <a:rPr lang="en-AU" sz="1600" smtClean="0">
                <a:latin typeface="Calibri" panose="020F0502020204030204" pitchFamily="34" charset="0"/>
                <a:cs typeface="Calibri" panose="020F0502020204030204" pitchFamily="34" charset="0"/>
              </a:rPr>
              <a:t>25</a:t>
            </a:fld>
            <a:endParaRPr lang="en-AU" sz="1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82908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6C07DB-BA94-8D2B-A008-EC6E3E8B3F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1539240"/>
            <a:ext cx="10707689" cy="5318759"/>
          </a:xfrm>
        </p:spPr>
        <p:txBody>
          <a:bodyPr anchor="t" anchorCtr="0">
            <a:normAutofit/>
          </a:bodyPr>
          <a:lstStyle/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en-AU" sz="3200" kern="100">
                <a:latin typeface="Calibri" panose="020F0502020204030204" pitchFamily="34" charset="0"/>
                <a:cs typeface="Calibri" panose="020F0502020204030204" pitchFamily="34" charset="0"/>
              </a:rPr>
              <a:t>Where additional documents are located but not referred:</a:t>
            </a:r>
          </a:p>
          <a:p>
            <a:pPr marL="715963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Symbol" panose="05050102010706020507" pitchFamily="18" charset="2"/>
              <a:buChar char=""/>
            </a:pPr>
            <a:r>
              <a:rPr lang="en-AU" sz="2800" kern="100">
                <a:latin typeface="Calibri" panose="020F0502020204030204" pitchFamily="34" charset="0"/>
                <a:cs typeface="Calibri" panose="020F0502020204030204" pitchFamily="34" charset="0"/>
              </a:rPr>
              <a:t>these will be considered by OIC</a:t>
            </a:r>
          </a:p>
          <a:p>
            <a:pPr marL="715963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Symbol" panose="05050102010706020507" pitchFamily="18" charset="2"/>
              <a:buChar char=""/>
            </a:pPr>
            <a:r>
              <a:rPr lang="en-AU" sz="2800" kern="100">
                <a:latin typeface="Calibri" panose="020F0502020204030204" pitchFamily="34" charset="0"/>
                <a:cs typeface="Calibri" panose="020F0502020204030204" pitchFamily="34" charset="0"/>
              </a:rPr>
              <a:t>same informal resolution process will apply.</a:t>
            </a: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en-AU" sz="3200" kern="100">
                <a:latin typeface="Calibri" panose="020F0502020204030204" pitchFamily="34" charset="0"/>
                <a:cs typeface="Calibri" panose="020F0502020204030204" pitchFamily="34" charset="0"/>
              </a:rPr>
              <a:t>And, the OIC may seek:</a:t>
            </a:r>
          </a:p>
          <a:p>
            <a:pPr marL="715963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Symbol" panose="05050102010706020507" pitchFamily="18" charset="2"/>
              <a:buChar char=""/>
            </a:pPr>
            <a:r>
              <a:rPr lang="en-AU" sz="2800" kern="100">
                <a:latin typeface="Calibri" panose="020F0502020204030204" pitchFamily="34" charset="0"/>
                <a:cs typeface="Calibri" panose="020F0502020204030204" pitchFamily="34" charset="0"/>
              </a:rPr>
              <a:t>agency agreement to release some / all additional documents, </a:t>
            </a:r>
          </a:p>
          <a:p>
            <a:pPr marL="715963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Symbol" panose="05050102010706020507" pitchFamily="18" charset="2"/>
              <a:buChar char=""/>
            </a:pPr>
            <a:r>
              <a:rPr lang="en-AU" sz="2800" kern="100">
                <a:latin typeface="Calibri" panose="020F0502020204030204" pitchFamily="34" charset="0"/>
                <a:cs typeface="Calibri" panose="020F0502020204030204" pitchFamily="34" charset="0"/>
              </a:rPr>
              <a:t>applicant's agreement to remove additional documents from the external review where release would not be appropriate.</a:t>
            </a:r>
          </a:p>
          <a:p>
            <a:pPr marL="715963" indent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AU" sz="2000" b="1" kern="10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See:</a:t>
            </a:r>
            <a:r>
              <a:rPr lang="en-AU" sz="2000" kern="10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OIC IPOLA </a:t>
            </a:r>
            <a:r>
              <a:rPr lang="en-AU" sz="2000" u="sng" kern="100">
                <a:solidFill>
                  <a:srgbClr val="467886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2"/>
              </a:rPr>
              <a:t>Guideline - Search Issues and referral during External Review</a:t>
            </a:r>
            <a:r>
              <a:rPr lang="en-AU" sz="2000" kern="10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endParaRPr lang="en-AU" sz="2000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1158875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Page 3 deals with additional documents not referred.</a:t>
            </a:r>
            <a:endParaRPr lang="en-AU" sz="2000" kern="1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E9C6F4-7F86-5B7D-3823-2F0CD8FE6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3023" y="6370636"/>
            <a:ext cx="551167" cy="365125"/>
          </a:xfrm>
        </p:spPr>
        <p:txBody>
          <a:bodyPr/>
          <a:lstStyle/>
          <a:p>
            <a:fld id="{EFEFB83B-929B-4890-9662-1BECF96BE500}" type="slidenum">
              <a:rPr lang="en-AU" sz="1600" smtClean="0">
                <a:latin typeface="Calibri" panose="020F0502020204030204" pitchFamily="34" charset="0"/>
                <a:cs typeface="Calibri" panose="020F0502020204030204" pitchFamily="34" charset="0"/>
              </a:rPr>
              <a:t>26</a:t>
            </a:fld>
            <a:endParaRPr lang="en-AU" sz="1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09454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524CD-DACD-7E8B-8613-F1B4DD726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6840" y="853441"/>
            <a:ext cx="10667351" cy="838200"/>
          </a:xfrm>
        </p:spPr>
        <p:txBody>
          <a:bodyPr>
            <a:noAutofit/>
          </a:bodyPr>
          <a:lstStyle/>
          <a:p>
            <a:pPr marL="0" indent="0" algn="l">
              <a:lnSpc>
                <a:spcPct val="90000"/>
              </a:lnSpc>
              <a:spcAft>
                <a:spcPts val="600"/>
              </a:spcAft>
              <a:buNone/>
            </a:pPr>
            <a:r>
              <a:rPr lang="en-AU" sz="3600" kern="100">
                <a:solidFill>
                  <a:srgbClr val="00B05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New s.94A.</a:t>
            </a:r>
            <a:endParaRPr lang="en-AU" sz="3600" kern="100"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DC69F1F-BB28-2BDF-DD17-D18243E3EE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6839" y="1691641"/>
            <a:ext cx="10805162" cy="5166359"/>
          </a:xfrm>
        </p:spPr>
        <p:txBody>
          <a:bodyPr anchor="t" anchorCtr="0">
            <a:norm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 kern="0">
                <a:latin typeface="Calibri" panose="020F0502020204030204" pitchFamily="34" charset="0"/>
                <a:cs typeface="Calibri" panose="020F0502020204030204" pitchFamily="34" charset="0"/>
              </a:rPr>
              <a:t>If an agency agrees to: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AU" sz="3200" ker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-AU" sz="3200" kern="0">
                <a:latin typeface="Calibri" panose="020F0502020204030204" pitchFamily="34" charset="0"/>
                <a:cs typeface="Calibri" panose="020F0502020204030204" pitchFamily="34" charset="0"/>
              </a:rPr>
              <a:t>give access to a document, or part of a document, </a:t>
            </a:r>
          </a:p>
          <a:p>
            <a:pPr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-AU" sz="3200" kern="0">
                <a:latin typeface="Calibri" panose="020F0502020204030204" pitchFamily="34" charset="0"/>
                <a:cs typeface="Calibri" panose="020F0502020204030204" pitchFamily="34" charset="0"/>
              </a:rPr>
              <a:t>to a participant in an external review,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AU" sz="3200" ker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 kern="0">
                <a:latin typeface="Calibri" panose="020F0502020204030204" pitchFamily="34" charset="0"/>
                <a:cs typeface="Calibri" panose="020F0502020204030204" pitchFamily="34" charset="0"/>
              </a:rPr>
              <a:t>the agency is authorised to give that access, and the external review continues as if the review did not apply in relation to the document or part. </a:t>
            </a:r>
          </a:p>
          <a:p>
            <a:pPr lvl="1"/>
            <a:endParaRPr lang="en-US" sz="2400"/>
          </a:p>
          <a:p>
            <a:endParaRPr lang="en-US" sz="3200"/>
          </a:p>
          <a:p>
            <a:endParaRPr lang="en-US" sz="320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497756D-10FE-7A9C-2673-1B8526150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3024" y="6172199"/>
            <a:ext cx="551167" cy="365125"/>
          </a:xfrm>
        </p:spPr>
        <p:txBody>
          <a:bodyPr/>
          <a:lstStyle/>
          <a:p>
            <a:fld id="{EFEFB83B-929B-4890-9662-1BECF96BE500}" type="slidenum">
              <a:rPr lang="en-AU" sz="1600" smtClean="0">
                <a:latin typeface="Calibri" panose="020F0502020204030204" pitchFamily="34" charset="0"/>
                <a:cs typeface="Calibri" panose="020F0502020204030204" pitchFamily="34" charset="0"/>
              </a:rPr>
              <a:t>27</a:t>
            </a:fld>
            <a:endParaRPr lang="en-AU" sz="1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43134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524CD-DACD-7E8B-8613-F1B4DD726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0681" y="365761"/>
            <a:ext cx="3200400" cy="838200"/>
          </a:xfrm>
        </p:spPr>
        <p:txBody>
          <a:bodyPr>
            <a:noAutofit/>
          </a:bodyPr>
          <a:lstStyle/>
          <a:p>
            <a:pPr marL="0" indent="0" algn="l">
              <a:lnSpc>
                <a:spcPct val="90000"/>
              </a:lnSpc>
              <a:spcAft>
                <a:spcPts val="600"/>
              </a:spcAft>
              <a:buNone/>
            </a:pPr>
            <a:r>
              <a:rPr lang="en-AU" sz="3600" kern="100">
                <a:solidFill>
                  <a:srgbClr val="00B05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Section 119:</a:t>
            </a:r>
            <a:endParaRPr lang="en-AU" sz="3600" kern="100">
              <a:effectLst/>
              <a:highlight>
                <a:srgbClr val="FFFF00"/>
              </a:highlight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DC69F1F-BB28-2BDF-DD17-D18243E3EE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6839" y="1143001"/>
            <a:ext cx="10805161" cy="5714999"/>
          </a:xfrm>
        </p:spPr>
        <p:txBody>
          <a:bodyPr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kern="0">
                <a:latin typeface="Calibri" panose="020F0502020204030204" pitchFamily="34" charset="0"/>
                <a:cs typeface="Calibri" panose="020F0502020204030204" pitchFamily="34" charset="0"/>
              </a:rPr>
              <a:t>Existing</a:t>
            </a:r>
            <a:r>
              <a:rPr lang="en-AU" b="1" kern="10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:</a:t>
            </a:r>
            <a:r>
              <a:rPr lang="en-AU" kern="10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119(1) A participant in an external review may appeal to QCAT against the information commissioner’s decision of the external review.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b="1" kern="100">
                <a:solidFill>
                  <a:srgbClr val="00B05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New</a:t>
            </a:r>
            <a:r>
              <a:rPr lang="en-AU" kern="100">
                <a:solidFill>
                  <a:srgbClr val="00B05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: 119(2) </a:t>
            </a:r>
            <a:r>
              <a:rPr lang="en-AU" kern="10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- Also, a person affected by a judicial function decision may appeal to QCAT against a judicial function decision.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AU" b="1" kern="100">
                <a:solidFill>
                  <a:srgbClr val="D86DCB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Changed:</a:t>
            </a:r>
            <a:r>
              <a:rPr lang="en-AU" kern="10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119(4) The notice of appeal must, unless the appeal tribunal orders otherwise—</a:t>
            </a:r>
          </a:p>
          <a:p>
            <a:pPr marL="898525" indent="-533400">
              <a:spcBef>
                <a:spcPts val="0"/>
              </a:spcBef>
              <a:spcAft>
                <a:spcPts val="0"/>
              </a:spcAft>
              <a:buNone/>
              <a:tabLst>
                <a:tab pos="898525" algn="l"/>
              </a:tabLst>
            </a:pPr>
            <a:r>
              <a:rPr lang="en-AU" kern="10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(a) 	be filed in QCAT’s registry within 20 business days after the date of the decision appealed from; and</a:t>
            </a:r>
          </a:p>
          <a:p>
            <a:pPr marL="898525" indent="-533400">
              <a:spcBef>
                <a:spcPts val="0"/>
              </a:spcBef>
              <a:buNone/>
              <a:tabLst>
                <a:tab pos="898525" algn="l"/>
              </a:tabLst>
            </a:pPr>
            <a:r>
              <a:rPr lang="en-AU" kern="10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(b) 	be served as soon as possible </a:t>
            </a:r>
            <a:r>
              <a:rPr lang="en-AU" strike="sngStrike" kern="10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on all participants in the external review:</a:t>
            </a:r>
            <a:endParaRPr lang="en-AU" kern="100"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marL="1249363" indent="-369888">
              <a:spcBef>
                <a:spcPts val="0"/>
              </a:spcBef>
              <a:buSzPct val="100000"/>
              <a:buNone/>
              <a:tabLst>
                <a:tab pos="1341438" algn="l"/>
              </a:tabLst>
            </a:pPr>
            <a:r>
              <a:rPr lang="en-AU" kern="100">
                <a:solidFill>
                  <a:srgbClr val="00B05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(</a:t>
            </a:r>
            <a:r>
              <a:rPr lang="en-AU" kern="100" err="1">
                <a:solidFill>
                  <a:srgbClr val="00B05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i</a:t>
            </a:r>
            <a:r>
              <a:rPr lang="en-AU" kern="100">
                <a:solidFill>
                  <a:srgbClr val="00B05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)  for a participant in an external review</a:t>
            </a:r>
            <a:r>
              <a:rPr lang="en-AU" kern="10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—on all participants in the external review; or</a:t>
            </a:r>
          </a:p>
          <a:p>
            <a:pPr marL="1249363" indent="-369888">
              <a:spcBef>
                <a:spcPts val="0"/>
              </a:spcBef>
              <a:spcAft>
                <a:spcPts val="0"/>
              </a:spcAft>
              <a:buSzPct val="100000"/>
              <a:buNone/>
              <a:tabLst>
                <a:tab pos="1341438" algn="l"/>
              </a:tabLst>
            </a:pPr>
            <a:r>
              <a:rPr lang="en-AU" kern="100">
                <a:solidFill>
                  <a:srgbClr val="00B05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(ii) for a person affected by a judicial function decision—on the entity that made the decision.</a:t>
            </a:r>
          </a:p>
          <a:p>
            <a:pPr marL="879475" indent="0">
              <a:spcBef>
                <a:spcPts val="0"/>
              </a:spcBef>
              <a:buNone/>
              <a:tabLst>
                <a:tab pos="1341438" algn="l"/>
              </a:tabLst>
            </a:pPr>
            <a:r>
              <a:rPr lang="en-AU" kern="100">
                <a:solidFill>
                  <a:srgbClr val="00B050"/>
                </a:solidFill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													</a:t>
            </a:r>
            <a:r>
              <a:rPr lang="en-AU" kern="100" err="1"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Cont</a:t>
            </a:r>
            <a:r>
              <a:rPr lang="en-AU" kern="100"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…</a:t>
            </a:r>
            <a:endParaRPr lang="en-AU" kern="100"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497756D-10FE-7A9C-2673-1B8526150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3024" y="6172199"/>
            <a:ext cx="551167" cy="365125"/>
          </a:xfrm>
        </p:spPr>
        <p:txBody>
          <a:bodyPr/>
          <a:lstStyle/>
          <a:p>
            <a:fld id="{EFEFB83B-929B-4890-9662-1BECF96BE500}" type="slidenum">
              <a:rPr lang="en-AU" sz="1600" smtClean="0">
                <a:latin typeface="Calibri" panose="020F0502020204030204" pitchFamily="34" charset="0"/>
                <a:cs typeface="Calibri" panose="020F0502020204030204" pitchFamily="34" charset="0"/>
              </a:rPr>
              <a:t>28</a:t>
            </a:fld>
            <a:endParaRPr lang="en-AU" sz="1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38886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524CD-DACD-7E8B-8613-F1B4DD726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0681" y="304801"/>
            <a:ext cx="3200400" cy="838200"/>
          </a:xfrm>
        </p:spPr>
        <p:txBody>
          <a:bodyPr>
            <a:noAutofit/>
          </a:bodyPr>
          <a:lstStyle/>
          <a:p>
            <a:pPr marL="0" indent="0" algn="l">
              <a:lnSpc>
                <a:spcPct val="90000"/>
              </a:lnSpc>
              <a:spcAft>
                <a:spcPts val="600"/>
              </a:spcAft>
              <a:buNone/>
            </a:pPr>
            <a:r>
              <a:rPr lang="en-AU" sz="3600" kern="100">
                <a:solidFill>
                  <a:srgbClr val="00B05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Section 119:</a:t>
            </a:r>
            <a:endParaRPr lang="en-AU" sz="3600" kern="100">
              <a:effectLst/>
              <a:highlight>
                <a:srgbClr val="FFFF00"/>
              </a:highlight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DC69F1F-BB28-2BDF-DD17-D18243E3EE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6839" y="1264921"/>
            <a:ext cx="10805161" cy="5593080"/>
          </a:xfrm>
        </p:spPr>
        <p:txBody>
          <a:bodyPr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b="1" kern="10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Removed</a:t>
            </a:r>
            <a:r>
              <a:rPr lang="en-AU" kern="10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: 119(5) The appeal may only be by way of a rehearing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b="1" kern="100">
                <a:solidFill>
                  <a:srgbClr val="D86DCB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Changed</a:t>
            </a:r>
            <a:r>
              <a:rPr lang="en-AU" b="1" kern="100">
                <a:solidFill>
                  <a:srgbClr val="00B05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/New</a:t>
            </a:r>
            <a:r>
              <a:rPr lang="en-AU" b="1" kern="100">
                <a:solidFill>
                  <a:srgbClr val="D86DCB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:</a:t>
            </a:r>
            <a:r>
              <a:rPr lang="en-AU" kern="10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119(6)  Participants does not include the Information Commissioner </a:t>
            </a:r>
          </a:p>
          <a:p>
            <a:r>
              <a:rPr lang="en-AU" b="1">
                <a:solidFill>
                  <a:srgbClr val="00B05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Now</a:t>
            </a:r>
            <a:r>
              <a:rPr lang="en-AU">
                <a:solidFill>
                  <a:srgbClr val="00B05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: For an appeal against a decision of the information commissioner under subsection (1), the participants in the external review, other than the information commissioner, are parties to the appeal.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497756D-10FE-7A9C-2673-1B8526150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3024" y="6172199"/>
            <a:ext cx="551167" cy="365125"/>
          </a:xfrm>
        </p:spPr>
        <p:txBody>
          <a:bodyPr/>
          <a:lstStyle/>
          <a:p>
            <a:fld id="{EFEFB83B-929B-4890-9662-1BECF96BE500}" type="slidenum">
              <a:rPr lang="en-AU" sz="1600" smtClean="0">
                <a:latin typeface="Calibri" panose="020F0502020204030204" pitchFamily="34" charset="0"/>
                <a:cs typeface="Calibri" panose="020F0502020204030204" pitchFamily="34" charset="0"/>
              </a:rPr>
              <a:t>29</a:t>
            </a:fld>
            <a:endParaRPr lang="en-AU" sz="1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98289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85428F22-76B3-4107-AADE-3F9EC95FD3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782D25A-1AEE-38A6-14D6-3010AAC614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0359" y="12875"/>
            <a:ext cx="3909701" cy="6858000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5346FBCF-5353-4172-96F5-4B7EB07777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290265" y="-12875"/>
            <a:ext cx="2604396" cy="6890194"/>
            <a:chOff x="2199787" y="-12875"/>
            <a:chExt cx="2679011" cy="6890194"/>
          </a:xfrm>
        </p:grpSpPr>
        <p:sp useBgFill="1">
          <p:nvSpPr>
            <p:cNvPr id="20" name="Rectangle 19">
              <a:extLst>
                <a:ext uri="{FF2B5EF4-FFF2-40B4-BE49-F238E27FC236}">
                  <a16:creationId xmlns:a16="http://schemas.microsoft.com/office/drawing/2014/main" id="{343F3E6D-808D-43AD-9485-AD0014BEAE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white">
            <a:xfrm>
              <a:off x="2199787" y="-12875"/>
              <a:ext cx="2679011" cy="5301468"/>
            </a:xfrm>
            <a:custGeom>
              <a:avLst/>
              <a:gdLst>
                <a:gd name="connsiteX0" fmla="*/ 0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0 w 2570017"/>
                <a:gd name="connsiteY4" fmla="*/ 0 h 2554287"/>
                <a:gd name="connsiteX0" fmla="*/ 904009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904009 w 2570017"/>
                <a:gd name="connsiteY4" fmla="*/ 0 h 2554287"/>
                <a:gd name="connsiteX0" fmla="*/ 644236 w 2570017"/>
                <a:gd name="connsiteY0" fmla="*/ 10391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644236 w 2570017"/>
                <a:gd name="connsiteY4" fmla="*/ 10391 h 2554287"/>
                <a:gd name="connsiteX0" fmla="*/ 633845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633845 w 2570017"/>
                <a:gd name="connsiteY4" fmla="*/ 0 h 2554287"/>
                <a:gd name="connsiteX0" fmla="*/ 675409 w 2611581"/>
                <a:gd name="connsiteY0" fmla="*/ 0 h 2554287"/>
                <a:gd name="connsiteX1" fmla="*/ 2611581 w 2611581"/>
                <a:gd name="connsiteY1" fmla="*/ 0 h 2554287"/>
                <a:gd name="connsiteX2" fmla="*/ 2611581 w 2611581"/>
                <a:gd name="connsiteY2" fmla="*/ 2554287 h 2554287"/>
                <a:gd name="connsiteX3" fmla="*/ 0 w 2611581"/>
                <a:gd name="connsiteY3" fmla="*/ 2554287 h 2554287"/>
                <a:gd name="connsiteX4" fmla="*/ 675409 w 2611581"/>
                <a:gd name="connsiteY4" fmla="*/ 0 h 2554287"/>
                <a:gd name="connsiteX0" fmla="*/ 650979 w 2587151"/>
                <a:gd name="connsiteY0" fmla="*/ 0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650979 w 2587151"/>
                <a:gd name="connsiteY4" fmla="*/ 0 h 2554287"/>
                <a:gd name="connsiteX0" fmla="*/ 730379 w 2587151"/>
                <a:gd name="connsiteY0" fmla="*/ 5692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730379 w 2587151"/>
                <a:gd name="connsiteY4" fmla="*/ 5692 h 2554287"/>
                <a:gd name="connsiteX0" fmla="*/ 864750 w 2587151"/>
                <a:gd name="connsiteY0" fmla="*/ 2847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864750 w 2587151"/>
                <a:gd name="connsiteY4" fmla="*/ 2847 h 2554287"/>
                <a:gd name="connsiteX0" fmla="*/ 883073 w 2587151"/>
                <a:gd name="connsiteY0" fmla="*/ 1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883073 w 2587151"/>
                <a:gd name="connsiteY4" fmla="*/ 1 h 2554287"/>
                <a:gd name="connsiteX0" fmla="*/ 895288 w 2599366"/>
                <a:gd name="connsiteY0" fmla="*/ 1 h 2554287"/>
                <a:gd name="connsiteX1" fmla="*/ 2599366 w 2599366"/>
                <a:gd name="connsiteY1" fmla="*/ 0 h 2554287"/>
                <a:gd name="connsiteX2" fmla="*/ 2599366 w 2599366"/>
                <a:gd name="connsiteY2" fmla="*/ 2554287 h 2554287"/>
                <a:gd name="connsiteX3" fmla="*/ 0 w 2599366"/>
                <a:gd name="connsiteY3" fmla="*/ 2542904 h 2554287"/>
                <a:gd name="connsiteX4" fmla="*/ 895288 w 2599366"/>
                <a:gd name="connsiteY4" fmla="*/ 1 h 2554287"/>
                <a:gd name="connsiteX0" fmla="*/ 895288 w 2599366"/>
                <a:gd name="connsiteY0" fmla="*/ 1 h 2554287"/>
                <a:gd name="connsiteX1" fmla="*/ 2599366 w 2599366"/>
                <a:gd name="connsiteY1" fmla="*/ 0 h 2554287"/>
                <a:gd name="connsiteX2" fmla="*/ 2599366 w 2599366"/>
                <a:gd name="connsiteY2" fmla="*/ 2554287 h 2554287"/>
                <a:gd name="connsiteX3" fmla="*/ 0 w 2599366"/>
                <a:gd name="connsiteY3" fmla="*/ 2542904 h 2554287"/>
                <a:gd name="connsiteX4" fmla="*/ 895288 w 2599366"/>
                <a:gd name="connsiteY4" fmla="*/ 1 h 2554287"/>
                <a:gd name="connsiteX0" fmla="*/ 895288 w 2611581"/>
                <a:gd name="connsiteY0" fmla="*/ 1 h 2565670"/>
                <a:gd name="connsiteX1" fmla="*/ 2599366 w 2611581"/>
                <a:gd name="connsiteY1" fmla="*/ 0 h 2565670"/>
                <a:gd name="connsiteX2" fmla="*/ 2611581 w 2611581"/>
                <a:gd name="connsiteY2" fmla="*/ 2565670 h 2565670"/>
                <a:gd name="connsiteX3" fmla="*/ 0 w 2611581"/>
                <a:gd name="connsiteY3" fmla="*/ 2542904 h 2565670"/>
                <a:gd name="connsiteX4" fmla="*/ 895288 w 2611581"/>
                <a:gd name="connsiteY4" fmla="*/ 1 h 2565670"/>
                <a:gd name="connsiteX0" fmla="*/ 895288 w 2611581"/>
                <a:gd name="connsiteY0" fmla="*/ 1 h 2565670"/>
                <a:gd name="connsiteX1" fmla="*/ 2599366 w 2611581"/>
                <a:gd name="connsiteY1" fmla="*/ 0 h 2565670"/>
                <a:gd name="connsiteX2" fmla="*/ 2611581 w 2611581"/>
                <a:gd name="connsiteY2" fmla="*/ 2565670 h 2565670"/>
                <a:gd name="connsiteX3" fmla="*/ 0 w 2611581"/>
                <a:gd name="connsiteY3" fmla="*/ 2542904 h 2565670"/>
                <a:gd name="connsiteX4" fmla="*/ 895288 w 2611581"/>
                <a:gd name="connsiteY4" fmla="*/ 1 h 2565670"/>
                <a:gd name="connsiteX0" fmla="*/ 895288 w 2611581"/>
                <a:gd name="connsiteY0" fmla="*/ 1 h 2565670"/>
                <a:gd name="connsiteX1" fmla="*/ 2599366 w 2611581"/>
                <a:gd name="connsiteY1" fmla="*/ 0 h 2565670"/>
                <a:gd name="connsiteX2" fmla="*/ 2611581 w 2611581"/>
                <a:gd name="connsiteY2" fmla="*/ 2565670 h 2565670"/>
                <a:gd name="connsiteX3" fmla="*/ 0 w 2611581"/>
                <a:gd name="connsiteY3" fmla="*/ 2545750 h 2565670"/>
                <a:gd name="connsiteX4" fmla="*/ 895288 w 2611581"/>
                <a:gd name="connsiteY4" fmla="*/ 1 h 2565670"/>
                <a:gd name="connsiteX0" fmla="*/ 1544433 w 3260726"/>
                <a:gd name="connsiteY0" fmla="*/ 1 h 2565670"/>
                <a:gd name="connsiteX1" fmla="*/ 3248511 w 3260726"/>
                <a:gd name="connsiteY1" fmla="*/ 0 h 2565670"/>
                <a:gd name="connsiteX2" fmla="*/ 3260726 w 3260726"/>
                <a:gd name="connsiteY2" fmla="*/ 2565670 h 2565670"/>
                <a:gd name="connsiteX3" fmla="*/ 0 w 3260726"/>
                <a:gd name="connsiteY3" fmla="*/ 2521058 h 2565670"/>
                <a:gd name="connsiteX4" fmla="*/ 1544433 w 3260726"/>
                <a:gd name="connsiteY4" fmla="*/ 1 h 2565670"/>
                <a:gd name="connsiteX0" fmla="*/ 921784 w 3260726"/>
                <a:gd name="connsiteY0" fmla="*/ 12347 h 2565670"/>
                <a:gd name="connsiteX1" fmla="*/ 3248511 w 3260726"/>
                <a:gd name="connsiteY1" fmla="*/ 0 h 2565670"/>
                <a:gd name="connsiteX2" fmla="*/ 3260726 w 3260726"/>
                <a:gd name="connsiteY2" fmla="*/ 2565670 h 2565670"/>
                <a:gd name="connsiteX3" fmla="*/ 0 w 3260726"/>
                <a:gd name="connsiteY3" fmla="*/ 2521058 h 2565670"/>
                <a:gd name="connsiteX4" fmla="*/ 921784 w 3260726"/>
                <a:gd name="connsiteY4" fmla="*/ 12347 h 2565670"/>
                <a:gd name="connsiteX0" fmla="*/ 921784 w 3260726"/>
                <a:gd name="connsiteY0" fmla="*/ 12347 h 2565670"/>
                <a:gd name="connsiteX1" fmla="*/ 2321160 w 3260726"/>
                <a:gd name="connsiteY1" fmla="*/ 0 h 2565670"/>
                <a:gd name="connsiteX2" fmla="*/ 3260726 w 3260726"/>
                <a:gd name="connsiteY2" fmla="*/ 2565670 h 2565670"/>
                <a:gd name="connsiteX3" fmla="*/ 0 w 3260726"/>
                <a:gd name="connsiteY3" fmla="*/ 2521058 h 2565670"/>
                <a:gd name="connsiteX4" fmla="*/ 921784 w 3260726"/>
                <a:gd name="connsiteY4" fmla="*/ 12347 h 2565670"/>
                <a:gd name="connsiteX0" fmla="*/ 921784 w 2322228"/>
                <a:gd name="connsiteY0" fmla="*/ 12347 h 2565670"/>
                <a:gd name="connsiteX1" fmla="*/ 2321160 w 2322228"/>
                <a:gd name="connsiteY1" fmla="*/ 0 h 2565670"/>
                <a:gd name="connsiteX2" fmla="*/ 2320129 w 2322228"/>
                <a:gd name="connsiteY2" fmla="*/ 2565670 h 2565670"/>
                <a:gd name="connsiteX3" fmla="*/ 0 w 2322228"/>
                <a:gd name="connsiteY3" fmla="*/ 2521058 h 2565670"/>
                <a:gd name="connsiteX4" fmla="*/ 921784 w 2322228"/>
                <a:gd name="connsiteY4" fmla="*/ 12347 h 2565670"/>
                <a:gd name="connsiteX0" fmla="*/ 921784 w 2322228"/>
                <a:gd name="connsiteY0" fmla="*/ 0 h 2571841"/>
                <a:gd name="connsiteX1" fmla="*/ 2321160 w 2322228"/>
                <a:gd name="connsiteY1" fmla="*/ 6171 h 2571841"/>
                <a:gd name="connsiteX2" fmla="*/ 2320129 w 2322228"/>
                <a:gd name="connsiteY2" fmla="*/ 2571841 h 2571841"/>
                <a:gd name="connsiteX3" fmla="*/ 0 w 2322228"/>
                <a:gd name="connsiteY3" fmla="*/ 2527229 h 2571841"/>
                <a:gd name="connsiteX4" fmla="*/ 921784 w 2322228"/>
                <a:gd name="connsiteY4" fmla="*/ 0 h 2571841"/>
                <a:gd name="connsiteX0" fmla="*/ 921784 w 2611583"/>
                <a:gd name="connsiteY0" fmla="*/ 0 h 2540977"/>
                <a:gd name="connsiteX1" fmla="*/ 2321160 w 2611583"/>
                <a:gd name="connsiteY1" fmla="*/ 6171 h 2540977"/>
                <a:gd name="connsiteX2" fmla="*/ 2611583 w 2611583"/>
                <a:gd name="connsiteY2" fmla="*/ 2540977 h 2540977"/>
                <a:gd name="connsiteX3" fmla="*/ 0 w 2611583"/>
                <a:gd name="connsiteY3" fmla="*/ 2527229 h 2540977"/>
                <a:gd name="connsiteX4" fmla="*/ 921784 w 2611583"/>
                <a:gd name="connsiteY4" fmla="*/ 0 h 2540977"/>
                <a:gd name="connsiteX0" fmla="*/ 921784 w 2611583"/>
                <a:gd name="connsiteY0" fmla="*/ 2 h 2540979"/>
                <a:gd name="connsiteX1" fmla="*/ 2572870 w 2611583"/>
                <a:gd name="connsiteY1" fmla="*/ 0 h 2540979"/>
                <a:gd name="connsiteX2" fmla="*/ 2611583 w 2611583"/>
                <a:gd name="connsiteY2" fmla="*/ 2540979 h 2540979"/>
                <a:gd name="connsiteX3" fmla="*/ 0 w 2611583"/>
                <a:gd name="connsiteY3" fmla="*/ 2527231 h 2540979"/>
                <a:gd name="connsiteX4" fmla="*/ 921784 w 2611583"/>
                <a:gd name="connsiteY4" fmla="*/ 2 h 2540979"/>
                <a:gd name="connsiteX0" fmla="*/ 921784 w 2705467"/>
                <a:gd name="connsiteY0" fmla="*/ 0 h 2540977"/>
                <a:gd name="connsiteX1" fmla="*/ 2705349 w 2705467"/>
                <a:gd name="connsiteY1" fmla="*/ 6171 h 2540977"/>
                <a:gd name="connsiteX2" fmla="*/ 2611583 w 2705467"/>
                <a:gd name="connsiteY2" fmla="*/ 2540977 h 2540977"/>
                <a:gd name="connsiteX3" fmla="*/ 0 w 2705467"/>
                <a:gd name="connsiteY3" fmla="*/ 2527229 h 2540977"/>
                <a:gd name="connsiteX4" fmla="*/ 921784 w 2705467"/>
                <a:gd name="connsiteY4" fmla="*/ 0 h 2540977"/>
                <a:gd name="connsiteX0" fmla="*/ 921784 w 2718702"/>
                <a:gd name="connsiteY0" fmla="*/ 2 h 2540979"/>
                <a:gd name="connsiteX1" fmla="*/ 2718597 w 2718702"/>
                <a:gd name="connsiteY1" fmla="*/ 0 h 2540979"/>
                <a:gd name="connsiteX2" fmla="*/ 2611583 w 2718702"/>
                <a:gd name="connsiteY2" fmla="*/ 2540979 h 2540979"/>
                <a:gd name="connsiteX3" fmla="*/ 0 w 2718702"/>
                <a:gd name="connsiteY3" fmla="*/ 2527231 h 2540979"/>
                <a:gd name="connsiteX4" fmla="*/ 921784 w 2718702"/>
                <a:gd name="connsiteY4" fmla="*/ 2 h 2540979"/>
                <a:gd name="connsiteX0" fmla="*/ 921784 w 2679012"/>
                <a:gd name="connsiteY0" fmla="*/ 0 h 2540977"/>
                <a:gd name="connsiteX1" fmla="*/ 2678853 w 2679012"/>
                <a:gd name="connsiteY1" fmla="*/ 6171 h 2540977"/>
                <a:gd name="connsiteX2" fmla="*/ 2611583 w 2679012"/>
                <a:gd name="connsiteY2" fmla="*/ 2540977 h 2540977"/>
                <a:gd name="connsiteX3" fmla="*/ 0 w 2679012"/>
                <a:gd name="connsiteY3" fmla="*/ 2527229 h 2540977"/>
                <a:gd name="connsiteX4" fmla="*/ 921784 w 2679012"/>
                <a:gd name="connsiteY4" fmla="*/ 0 h 2540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79012" h="2540977">
                  <a:moveTo>
                    <a:pt x="921784" y="0"/>
                  </a:moveTo>
                  <a:lnTo>
                    <a:pt x="2678853" y="6171"/>
                  </a:lnTo>
                  <a:cubicBezTo>
                    <a:pt x="2682925" y="861394"/>
                    <a:pt x="2607511" y="1685754"/>
                    <a:pt x="2611583" y="2540977"/>
                  </a:cubicBezTo>
                  <a:lnTo>
                    <a:pt x="0" y="2527229"/>
                  </a:lnTo>
                  <a:lnTo>
                    <a:pt x="921784" y="0"/>
                  </a:lnTo>
                  <a:close/>
                </a:path>
              </a:pathLst>
            </a:custGeom>
            <a:blipFill rotWithShape="0">
              <a:blip r:embed="rId3">
                <a:duotone>
                  <a:schemeClr val="bg2">
                    <a:shade val="76000"/>
                    <a:satMod val="180000"/>
                  </a:schemeClr>
                  <a:schemeClr val="bg2">
                    <a:tint val="80000"/>
                    <a:satMod val="120000"/>
                    <a:lumMod val="180000"/>
                  </a:schemeClr>
                </a:duotone>
              </a:blip>
              <a:stretch>
                <a:fillRect l="-114598" r="-265621" b="-28686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 useBgFill="1">
          <p:nvSpPr>
            <p:cNvPr id="21" name="Rectangle 20">
              <a:extLst>
                <a:ext uri="{FF2B5EF4-FFF2-40B4-BE49-F238E27FC236}">
                  <a16:creationId xmlns:a16="http://schemas.microsoft.com/office/drawing/2014/main" id="{03DB1AC6-5430-4CD3-BD83-86E675A11A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white">
            <a:xfrm>
              <a:off x="2211875" y="5257482"/>
              <a:ext cx="2586931" cy="1619837"/>
            </a:xfrm>
            <a:custGeom>
              <a:avLst/>
              <a:gdLst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0 w 2611581"/>
                <a:gd name="connsiteY3" fmla="*/ 4303713 h 4303713"/>
                <a:gd name="connsiteX4" fmla="*/ 0 w 2611581"/>
                <a:gd name="connsiteY4" fmla="*/ 0 h 4303713"/>
                <a:gd name="connsiteX0" fmla="*/ 0 w 2611581"/>
                <a:gd name="connsiteY0" fmla="*/ 0 h 4314104"/>
                <a:gd name="connsiteX1" fmla="*/ 2611581 w 2611581"/>
                <a:gd name="connsiteY1" fmla="*/ 0 h 4314104"/>
                <a:gd name="connsiteX2" fmla="*/ 2611581 w 2611581"/>
                <a:gd name="connsiteY2" fmla="*/ 4303713 h 4314104"/>
                <a:gd name="connsiteX3" fmla="*/ 1693718 w 2611581"/>
                <a:gd name="connsiteY3" fmla="*/ 4314104 h 4314104"/>
                <a:gd name="connsiteX4" fmla="*/ 0 w 2611581"/>
                <a:gd name="connsiteY4" fmla="*/ 0 h 4314104"/>
                <a:gd name="connsiteX0" fmla="*/ 0 w 2611581"/>
                <a:gd name="connsiteY0" fmla="*/ 0 h 4314104"/>
                <a:gd name="connsiteX1" fmla="*/ 2611581 w 2611581"/>
                <a:gd name="connsiteY1" fmla="*/ 0 h 4314104"/>
                <a:gd name="connsiteX2" fmla="*/ 2611581 w 2611581"/>
                <a:gd name="connsiteY2" fmla="*/ 4303713 h 4314104"/>
                <a:gd name="connsiteX3" fmla="*/ 1963882 w 2611581"/>
                <a:gd name="connsiteY3" fmla="*/ 4314104 h 4314104"/>
                <a:gd name="connsiteX4" fmla="*/ 0 w 2611581"/>
                <a:gd name="connsiteY4" fmla="*/ 0 h 4314104"/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2213264 w 2611581"/>
                <a:gd name="connsiteY3" fmla="*/ 4293322 h 4303713"/>
                <a:gd name="connsiteX4" fmla="*/ 0 w 2611581"/>
                <a:gd name="connsiteY4" fmla="*/ 0 h 4303713"/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2171701 w 2611581"/>
                <a:gd name="connsiteY3" fmla="*/ 3638695 h 4303713"/>
                <a:gd name="connsiteX4" fmla="*/ 0 w 2611581"/>
                <a:gd name="connsiteY4" fmla="*/ 0 h 4303713"/>
                <a:gd name="connsiteX0" fmla="*/ 0 w 2720934"/>
                <a:gd name="connsiteY0" fmla="*/ 268283 h 4303713"/>
                <a:gd name="connsiteX1" fmla="*/ 2720934 w 2720934"/>
                <a:gd name="connsiteY1" fmla="*/ 0 h 4303713"/>
                <a:gd name="connsiteX2" fmla="*/ 2720934 w 2720934"/>
                <a:gd name="connsiteY2" fmla="*/ 4303713 h 4303713"/>
                <a:gd name="connsiteX3" fmla="*/ 2281054 w 2720934"/>
                <a:gd name="connsiteY3" fmla="*/ 3638695 h 4303713"/>
                <a:gd name="connsiteX4" fmla="*/ 0 w 2720934"/>
                <a:gd name="connsiteY4" fmla="*/ 268283 h 4303713"/>
                <a:gd name="connsiteX0" fmla="*/ 0 w 2720934"/>
                <a:gd name="connsiteY0" fmla="*/ 268283 h 4303713"/>
                <a:gd name="connsiteX1" fmla="*/ 2720934 w 2720934"/>
                <a:gd name="connsiteY1" fmla="*/ 0 h 4303713"/>
                <a:gd name="connsiteX2" fmla="*/ 2720934 w 2720934"/>
                <a:gd name="connsiteY2" fmla="*/ 4303713 h 4303713"/>
                <a:gd name="connsiteX3" fmla="*/ 2264231 w 2720934"/>
                <a:gd name="connsiteY3" fmla="*/ 3717600 h 4303713"/>
                <a:gd name="connsiteX4" fmla="*/ 0 w 2720934"/>
                <a:gd name="connsiteY4" fmla="*/ 268283 h 4303713"/>
                <a:gd name="connsiteX0" fmla="*/ 0 w 2720934"/>
                <a:gd name="connsiteY0" fmla="*/ 268283 h 4335275"/>
                <a:gd name="connsiteX1" fmla="*/ 2720934 w 2720934"/>
                <a:gd name="connsiteY1" fmla="*/ 0 h 4335275"/>
                <a:gd name="connsiteX2" fmla="*/ 2653639 w 2720934"/>
                <a:gd name="connsiteY2" fmla="*/ 4335275 h 4335275"/>
                <a:gd name="connsiteX3" fmla="*/ 2264231 w 2720934"/>
                <a:gd name="connsiteY3" fmla="*/ 3717600 h 4335275"/>
                <a:gd name="connsiteX4" fmla="*/ 0 w 2720934"/>
                <a:gd name="connsiteY4" fmla="*/ 268283 h 4335275"/>
                <a:gd name="connsiteX0" fmla="*/ 0 w 2737757"/>
                <a:gd name="connsiteY0" fmla="*/ 236721 h 4335275"/>
                <a:gd name="connsiteX1" fmla="*/ 2737757 w 2737757"/>
                <a:gd name="connsiteY1" fmla="*/ 0 h 4335275"/>
                <a:gd name="connsiteX2" fmla="*/ 2670462 w 2737757"/>
                <a:gd name="connsiteY2" fmla="*/ 4335275 h 4335275"/>
                <a:gd name="connsiteX3" fmla="*/ 2281054 w 2737757"/>
                <a:gd name="connsiteY3" fmla="*/ 3717600 h 4335275"/>
                <a:gd name="connsiteX4" fmla="*/ 0 w 2737757"/>
                <a:gd name="connsiteY4" fmla="*/ 236721 h 4335275"/>
                <a:gd name="connsiteX0" fmla="*/ 0 w 2729346"/>
                <a:gd name="connsiteY0" fmla="*/ 0 h 4098554"/>
                <a:gd name="connsiteX1" fmla="*/ 2729346 w 2729346"/>
                <a:gd name="connsiteY1" fmla="*/ 126250 h 4098554"/>
                <a:gd name="connsiteX2" fmla="*/ 2670462 w 2729346"/>
                <a:gd name="connsiteY2" fmla="*/ 4098554 h 4098554"/>
                <a:gd name="connsiteX3" fmla="*/ 2281054 w 2729346"/>
                <a:gd name="connsiteY3" fmla="*/ 3480879 h 4098554"/>
                <a:gd name="connsiteX4" fmla="*/ 0 w 2729346"/>
                <a:gd name="connsiteY4" fmla="*/ 0 h 4098554"/>
                <a:gd name="connsiteX0" fmla="*/ 0 w 2720934"/>
                <a:gd name="connsiteY0" fmla="*/ 0 h 4098554"/>
                <a:gd name="connsiteX1" fmla="*/ 2720934 w 2720934"/>
                <a:gd name="connsiteY1" fmla="*/ 31562 h 4098554"/>
                <a:gd name="connsiteX2" fmla="*/ 2670462 w 2720934"/>
                <a:gd name="connsiteY2" fmla="*/ 4098554 h 4098554"/>
                <a:gd name="connsiteX3" fmla="*/ 2281054 w 2720934"/>
                <a:gd name="connsiteY3" fmla="*/ 3480879 h 4098554"/>
                <a:gd name="connsiteX4" fmla="*/ 0 w 2720934"/>
                <a:gd name="connsiteY4" fmla="*/ 0 h 4098554"/>
                <a:gd name="connsiteX0" fmla="*/ 0 w 2720934"/>
                <a:gd name="connsiteY0" fmla="*/ 15782 h 4114336"/>
                <a:gd name="connsiteX1" fmla="*/ 2720934 w 2720934"/>
                <a:gd name="connsiteY1" fmla="*/ 0 h 4114336"/>
                <a:gd name="connsiteX2" fmla="*/ 2670462 w 2720934"/>
                <a:gd name="connsiteY2" fmla="*/ 4114336 h 4114336"/>
                <a:gd name="connsiteX3" fmla="*/ 2281054 w 2720934"/>
                <a:gd name="connsiteY3" fmla="*/ 3496661 h 4114336"/>
                <a:gd name="connsiteX4" fmla="*/ 0 w 2720934"/>
                <a:gd name="connsiteY4" fmla="*/ 15782 h 4114336"/>
                <a:gd name="connsiteX0" fmla="*/ 0 w 2820289"/>
                <a:gd name="connsiteY0" fmla="*/ 15782 h 4114336"/>
                <a:gd name="connsiteX1" fmla="*/ 2820289 w 2820289"/>
                <a:gd name="connsiteY1" fmla="*/ 0 h 4114336"/>
                <a:gd name="connsiteX2" fmla="*/ 2769817 w 2820289"/>
                <a:gd name="connsiteY2" fmla="*/ 4114336 h 4114336"/>
                <a:gd name="connsiteX3" fmla="*/ 2380409 w 2820289"/>
                <a:gd name="connsiteY3" fmla="*/ 3496661 h 4114336"/>
                <a:gd name="connsiteX4" fmla="*/ 0 w 2820289"/>
                <a:gd name="connsiteY4" fmla="*/ 15782 h 4114336"/>
                <a:gd name="connsiteX0" fmla="*/ 0 w 2820289"/>
                <a:gd name="connsiteY0" fmla="*/ 15782 h 4114336"/>
                <a:gd name="connsiteX1" fmla="*/ 2820289 w 2820289"/>
                <a:gd name="connsiteY1" fmla="*/ 0 h 4114336"/>
                <a:gd name="connsiteX2" fmla="*/ 2769817 w 2820289"/>
                <a:gd name="connsiteY2" fmla="*/ 4114336 h 4114336"/>
                <a:gd name="connsiteX3" fmla="*/ 2362876 w 2820289"/>
                <a:gd name="connsiteY3" fmla="*/ 3517980 h 4114336"/>
                <a:gd name="connsiteX4" fmla="*/ 0 w 2820289"/>
                <a:gd name="connsiteY4" fmla="*/ 15782 h 4114336"/>
                <a:gd name="connsiteX0" fmla="*/ 0 w 2820289"/>
                <a:gd name="connsiteY0" fmla="*/ 15782 h 4114336"/>
                <a:gd name="connsiteX1" fmla="*/ 2820289 w 2820289"/>
                <a:gd name="connsiteY1" fmla="*/ 0 h 4114336"/>
                <a:gd name="connsiteX2" fmla="*/ 2763972 w 2820289"/>
                <a:gd name="connsiteY2" fmla="*/ 4114336 h 4114336"/>
                <a:gd name="connsiteX3" fmla="*/ 2362876 w 2820289"/>
                <a:gd name="connsiteY3" fmla="*/ 3517980 h 4114336"/>
                <a:gd name="connsiteX4" fmla="*/ 0 w 2820289"/>
                <a:gd name="connsiteY4" fmla="*/ 15782 h 4114336"/>
                <a:gd name="connsiteX0" fmla="*/ 0 w 3721149"/>
                <a:gd name="connsiteY0" fmla="*/ 0 h 4269703"/>
                <a:gd name="connsiteX1" fmla="*/ 3721149 w 3721149"/>
                <a:gd name="connsiteY1" fmla="*/ 155367 h 4269703"/>
                <a:gd name="connsiteX2" fmla="*/ 3664832 w 3721149"/>
                <a:gd name="connsiteY2" fmla="*/ 4269703 h 4269703"/>
                <a:gd name="connsiteX3" fmla="*/ 3263736 w 3721149"/>
                <a:gd name="connsiteY3" fmla="*/ 3673347 h 4269703"/>
                <a:gd name="connsiteX4" fmla="*/ 0 w 3721149"/>
                <a:gd name="connsiteY4" fmla="*/ 0 h 4269703"/>
                <a:gd name="connsiteX0" fmla="*/ 0 w 3721149"/>
                <a:gd name="connsiteY0" fmla="*/ 0 h 4289488"/>
                <a:gd name="connsiteX1" fmla="*/ 3721149 w 3721149"/>
                <a:gd name="connsiteY1" fmla="*/ 155367 h 4289488"/>
                <a:gd name="connsiteX2" fmla="*/ 3664832 w 3721149"/>
                <a:gd name="connsiteY2" fmla="*/ 4269703 h 4289488"/>
                <a:gd name="connsiteX3" fmla="*/ 1705997 w 3721149"/>
                <a:gd name="connsiteY3" fmla="*/ 4289488 h 4289488"/>
                <a:gd name="connsiteX4" fmla="*/ 0 w 3721149"/>
                <a:gd name="connsiteY4" fmla="*/ 0 h 4289488"/>
                <a:gd name="connsiteX0" fmla="*/ 0 w 3664846"/>
                <a:gd name="connsiteY0" fmla="*/ 15785 h 4305273"/>
                <a:gd name="connsiteX1" fmla="*/ 3664846 w 3664846"/>
                <a:gd name="connsiteY1" fmla="*/ 0 h 4305273"/>
                <a:gd name="connsiteX2" fmla="*/ 3664832 w 3664846"/>
                <a:gd name="connsiteY2" fmla="*/ 4285488 h 4305273"/>
                <a:gd name="connsiteX3" fmla="*/ 1705997 w 3664846"/>
                <a:gd name="connsiteY3" fmla="*/ 4305273 h 4305273"/>
                <a:gd name="connsiteX4" fmla="*/ 0 w 3664846"/>
                <a:gd name="connsiteY4" fmla="*/ 15785 h 4305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64846" h="4305273">
                  <a:moveTo>
                    <a:pt x="0" y="15785"/>
                  </a:moveTo>
                  <a:lnTo>
                    <a:pt x="3664846" y="0"/>
                  </a:lnTo>
                  <a:cubicBezTo>
                    <a:pt x="3664841" y="1428496"/>
                    <a:pt x="3664837" y="2856992"/>
                    <a:pt x="3664832" y="4285488"/>
                  </a:cubicBezTo>
                  <a:lnTo>
                    <a:pt x="1705997" y="4305273"/>
                  </a:lnTo>
                  <a:lnTo>
                    <a:pt x="0" y="15785"/>
                  </a:lnTo>
                  <a:close/>
                </a:path>
              </a:pathLst>
            </a:custGeom>
            <a:blipFill rotWithShape="0">
              <a:blip r:embed="rId3">
                <a:duotone>
                  <a:schemeClr val="bg2">
                    <a:shade val="76000"/>
                    <a:satMod val="180000"/>
                  </a:schemeClr>
                  <a:schemeClr val="bg2">
                    <a:tint val="80000"/>
                    <a:satMod val="120000"/>
                    <a:lumMod val="180000"/>
                  </a:schemeClr>
                </a:duotone>
              </a:blip>
              <a:stretch>
                <a:fillRect l="-163116" t="-323529" r="-398251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8326E10-C8CB-487F-A110-F861268DE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360612" y="0"/>
            <a:ext cx="2436813" cy="6858001"/>
            <a:chOff x="1320800" y="0"/>
            <a:chExt cx="2436813" cy="6858001"/>
          </a:xfrm>
        </p:grpSpPr>
        <p:sp>
          <p:nvSpPr>
            <p:cNvPr id="24" name="Freeform 6">
              <a:extLst>
                <a:ext uri="{FF2B5EF4-FFF2-40B4-BE49-F238E27FC236}">
                  <a16:creationId xmlns:a16="http://schemas.microsoft.com/office/drawing/2014/main" id="{3279962B-46D2-4E19-B632-39B80D1E80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25" name="Freeform 7">
              <a:extLst>
                <a:ext uri="{FF2B5EF4-FFF2-40B4-BE49-F238E27FC236}">
                  <a16:creationId xmlns:a16="http://schemas.microsoft.com/office/drawing/2014/main" id="{321A335A-53CB-4C17-AB51-5D9C2DCB45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26" name="Freeform 8">
              <a:extLst>
                <a:ext uri="{FF2B5EF4-FFF2-40B4-BE49-F238E27FC236}">
                  <a16:creationId xmlns:a16="http://schemas.microsoft.com/office/drawing/2014/main" id="{A0E0D557-405B-469F-AEDE-4E3404AA41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27" name="Freeform 9">
              <a:extLst>
                <a:ext uri="{FF2B5EF4-FFF2-40B4-BE49-F238E27FC236}">
                  <a16:creationId xmlns:a16="http://schemas.microsoft.com/office/drawing/2014/main" id="{D8D4E62F-9393-40A6-9E85-9F3B59C462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28" name="Freeform 10">
              <a:extLst>
                <a:ext uri="{FF2B5EF4-FFF2-40B4-BE49-F238E27FC236}">
                  <a16:creationId xmlns:a16="http://schemas.microsoft.com/office/drawing/2014/main" id="{FABD11B1-DE89-45BC-8204-968C88AADC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29" name="Freeform 11">
              <a:extLst>
                <a:ext uri="{FF2B5EF4-FFF2-40B4-BE49-F238E27FC236}">
                  <a16:creationId xmlns:a16="http://schemas.microsoft.com/office/drawing/2014/main" id="{AFA4965A-1FBC-44B8-B96A-3F5275C3AE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en-AU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87524CD-DACD-7E8B-8613-F1B4DD726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0439" y="685800"/>
            <a:ext cx="4038601" cy="1413933"/>
          </a:xfrm>
        </p:spPr>
        <p:txBody>
          <a:bodyPr>
            <a:normAutofit/>
          </a:bodyPr>
          <a:lstStyle/>
          <a:p>
            <a:r>
              <a:rPr lang="en-US" sz="4400" kern="0">
                <a:latin typeface="Calibri" panose="020F0502020204030204" pitchFamily="34" charset="0"/>
                <a:cs typeface="Calibri" panose="020F0502020204030204" pitchFamily="34" charset="0"/>
              </a:rPr>
              <a:t>Session</a:t>
            </a:r>
            <a:r>
              <a:rPr lang="en-AU" sz="4400" kern="0">
                <a:latin typeface="Calibri" panose="020F0502020204030204" pitchFamily="34" charset="0"/>
                <a:cs typeface="Calibri" panose="020F0502020204030204" pitchFamily="34" charset="0"/>
              </a:rPr>
              <a:t> outline</a:t>
            </a:r>
            <a:endParaRPr lang="en-AU" sz="4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DC69F1F-BB28-2BDF-DD17-D18243E3EE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3867" y="2048933"/>
            <a:ext cx="7659156" cy="2218267"/>
          </a:xfrm>
        </p:spPr>
        <p:txBody>
          <a:bodyPr anchorCtr="0">
            <a:normAutofit/>
          </a:bodyPr>
          <a:lstStyle/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AU" sz="3200" kern="10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Reviewable decisions 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AU" sz="3200" kern="100"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Judicial function decisions </a:t>
            </a:r>
            <a:endParaRPr lang="en-AU" sz="3200" kern="100"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AU" sz="3200" kern="10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External review - decisions and appeals</a:t>
            </a:r>
          </a:p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90451C4-8377-92D2-2E34-FF0DA5A20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90260" y="6236655"/>
            <a:ext cx="340984" cy="449002"/>
          </a:xfrm>
        </p:spPr>
        <p:txBody>
          <a:bodyPr/>
          <a:lstStyle/>
          <a:p>
            <a:fld id="{EFEFB83B-929B-4890-9662-1BECF96BE500}" type="slidenum">
              <a:rPr lang="en-AU" sz="1600" smtClean="0">
                <a:latin typeface="Calibri" panose="020F0502020204030204" pitchFamily="34" charset="0"/>
                <a:cs typeface="Calibri" panose="020F0502020204030204" pitchFamily="34" charset="0"/>
              </a:rPr>
              <a:t>3</a:t>
            </a:fld>
            <a:endParaRPr lang="en-AU" sz="1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21133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0EE61-4425-32EB-C873-8760D3143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685801"/>
            <a:ext cx="10018713" cy="1158240"/>
          </a:xfrm>
        </p:spPr>
        <p:txBody>
          <a:bodyPr/>
          <a:lstStyle/>
          <a:p>
            <a:pPr algn="l"/>
            <a:endParaRPr lang="en-AU" ker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6C07DB-BA94-8D2B-A008-EC6E3E8B3F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0950" y="2026919"/>
            <a:ext cx="10018713" cy="3124201"/>
          </a:xfrm>
        </p:spPr>
        <p:txBody>
          <a:bodyPr/>
          <a:lstStyle/>
          <a:p>
            <a:pPr marL="0" indent="0" algn="ctr">
              <a:buNone/>
            </a:pPr>
            <a:r>
              <a:rPr lang="en-AU" sz="4400" kern="0">
                <a:solidFill>
                  <a:schemeClr val="accent1">
                    <a:lumMod val="50000"/>
                  </a:schemeClr>
                </a:solidFill>
              </a:rPr>
              <a:t>Questions?</a:t>
            </a:r>
          </a:p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E9C6F4-7F86-5B7D-3823-2F0CD8FE6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3023" y="5989636"/>
            <a:ext cx="551167" cy="365125"/>
          </a:xfrm>
        </p:spPr>
        <p:txBody>
          <a:bodyPr/>
          <a:lstStyle/>
          <a:p>
            <a:fld id="{EFEFB83B-929B-4890-9662-1BECF96BE500}" type="slidenum">
              <a:rPr lang="en-AU" sz="1600" smtClean="0">
                <a:latin typeface="Calibri" panose="020F0502020204030204" pitchFamily="34" charset="0"/>
                <a:cs typeface="Calibri" panose="020F0502020204030204" pitchFamily="34" charset="0"/>
              </a:rPr>
              <a:t>30</a:t>
            </a:fld>
            <a:endParaRPr lang="en-AU" sz="1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81018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115F365-95BC-58BD-32D1-60A6C4E9D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EFB83B-929B-4890-9662-1BECF96BE500}" type="slidenum">
              <a:rPr kumimoji="0" lang="en-A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AU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B95352-0805-ECEF-378B-A1C4756E55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2032" y="1003623"/>
            <a:ext cx="7484524" cy="757361"/>
          </a:xfrm>
        </p:spPr>
        <p:txBody>
          <a:bodyPr>
            <a:noAutofit/>
          </a:bodyPr>
          <a:lstStyle/>
          <a:p>
            <a:pPr algn="l">
              <a:lnSpc>
                <a:spcPct val="90000"/>
              </a:lnSpc>
            </a:pPr>
            <a:r>
              <a:rPr kumimoji="0" lang="en-US" altLang="en-US" sz="3600" b="0" i="0" u="none" strike="noStrike" kern="1200" cap="none" spc="0" normalizeH="0" baseline="0" noProof="0">
                <a:ln w="3175" cmpd="sng">
                  <a:noFill/>
                </a:ln>
                <a:solidFill>
                  <a:srgbClr val="00447C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OIC resources to assist and inform</a:t>
            </a:r>
            <a:endParaRPr lang="en-AU" sz="3600">
              <a:ln w="3175" cmpd="sng">
                <a:noFill/>
              </a:ln>
              <a:solidFill>
                <a:srgbClr val="00447C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123F9F8-F4B2-3E2E-761E-745257A3BADE}"/>
              </a:ext>
            </a:extLst>
          </p:cNvPr>
          <p:cNvSpPr txBox="1">
            <a:spLocks/>
          </p:cNvSpPr>
          <p:nvPr/>
        </p:nvSpPr>
        <p:spPr>
          <a:xfrm>
            <a:off x="1766448" y="4170231"/>
            <a:ext cx="2354669" cy="42937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Tx/>
              <a:buSzPct val="145000"/>
              <a:buFont typeface="Arial"/>
              <a:buNone/>
              <a:tabLst/>
              <a:defRPr/>
            </a:pPr>
            <a:r>
              <a:rPr kumimoji="0" lang="en-AU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Training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E1CBF8C-15D2-F7CC-D981-BDBB536A4FE6}"/>
              </a:ext>
            </a:extLst>
          </p:cNvPr>
          <p:cNvSpPr txBox="1">
            <a:spLocks/>
          </p:cNvSpPr>
          <p:nvPr/>
        </p:nvSpPr>
        <p:spPr>
          <a:xfrm>
            <a:off x="1766448" y="1740226"/>
            <a:ext cx="2354668" cy="75736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Tx/>
              <a:buSzPct val="145000"/>
              <a:buFont typeface="Arial"/>
              <a:buNone/>
              <a:tabLst/>
              <a:defRPr/>
            </a:pPr>
            <a:r>
              <a:rPr kumimoji="0" lang="en-AU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Resource library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22B2628-4A22-D389-F6A8-9DD2D4495EEB}"/>
              </a:ext>
            </a:extLst>
          </p:cNvPr>
          <p:cNvSpPr txBox="1">
            <a:spLocks/>
          </p:cNvSpPr>
          <p:nvPr/>
        </p:nvSpPr>
        <p:spPr>
          <a:xfrm>
            <a:off x="4554086" y="1740226"/>
            <a:ext cx="6948936" cy="223977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0070C0"/>
              </a:buClr>
              <a:buSzPct val="145000"/>
              <a:buFont typeface="Arial"/>
              <a:buChar char="•"/>
              <a:tabLst/>
              <a:defRPr/>
            </a:pPr>
            <a:r>
              <a:rPr kumimoji="0" lang="en-A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73 Guidelines</a:t>
            </a:r>
          </a:p>
          <a:p>
            <a:pPr marL="285750" marR="0" lvl="0" indent="-28575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0070C0"/>
              </a:buClr>
              <a:buSzPct val="145000"/>
              <a:buFont typeface="Arial"/>
              <a:buChar char="•"/>
              <a:tabLst/>
              <a:defRPr/>
            </a:pPr>
            <a:r>
              <a:rPr kumimoji="0" lang="en-A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Other resources such as checklists, and templates including:</a:t>
            </a:r>
          </a:p>
          <a:p>
            <a:pPr lvl="1">
              <a:lnSpc>
                <a:spcPct val="90000"/>
              </a:lnSpc>
              <a:buClr>
                <a:srgbClr val="0070C0"/>
              </a:buClr>
            </a:pPr>
            <a:r>
              <a:rPr kumimoji="0" lang="en-AU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Prepare for IPOLA checklist</a:t>
            </a:r>
          </a:p>
          <a:p>
            <a:pPr lvl="1">
              <a:lnSpc>
                <a:spcPct val="90000"/>
              </a:lnSpc>
              <a:buClr>
                <a:srgbClr val="0070C0"/>
              </a:buClr>
            </a:pPr>
            <a:r>
              <a:rPr kumimoji="0" lang="en-AU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OIC’s (Dr</a:t>
            </a:r>
            <a:r>
              <a:rPr lang="en-AU" sz="1600">
                <a:solidFill>
                  <a:prstClr val="black"/>
                </a:solidFill>
                <a:latin typeface="Arial"/>
                <a:cs typeface="Arial"/>
              </a:rPr>
              <a:t>aft) Privacy Policy</a:t>
            </a:r>
            <a:endParaRPr kumimoji="0" lang="en-AU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0070C0"/>
              </a:buClr>
              <a:buSzPct val="145000"/>
              <a:buFont typeface="Arial"/>
              <a:buChar char="•"/>
              <a:tabLst/>
              <a:defRPr/>
            </a:pPr>
            <a:r>
              <a:rPr kumimoji="0" lang="en-AU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 suite of MNDB scheme model documents</a:t>
            </a:r>
          </a:p>
          <a:p>
            <a:pPr marL="742950" marR="0" lvl="1" indent="-28575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0070C0"/>
              </a:buClr>
              <a:buSzPct val="145000"/>
              <a:buFont typeface="Arial"/>
              <a:buChar char="•"/>
              <a:tabLst/>
              <a:defRPr/>
            </a:pPr>
            <a:r>
              <a:rPr lang="en-AU" sz="160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kumimoji="0" lang="en-AU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ata</a:t>
            </a:r>
            <a:r>
              <a:rPr kumimoji="0" lang="en-AU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breach assessment tool (to be published shortly)</a:t>
            </a:r>
            <a:endParaRPr kumimoji="0" lang="en-AU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857EA32-57FE-DEC8-1FFC-F715F7937440}"/>
              </a:ext>
            </a:extLst>
          </p:cNvPr>
          <p:cNvSpPr txBox="1">
            <a:spLocks/>
          </p:cNvSpPr>
          <p:nvPr/>
        </p:nvSpPr>
        <p:spPr>
          <a:xfrm>
            <a:off x="4554086" y="4170231"/>
            <a:ext cx="6948935" cy="8014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R="0" lvl="0" fontAlgn="auto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rgbClr val="0070C0"/>
              </a:buClr>
              <a:tabLst/>
              <a:defRPr/>
            </a:pPr>
            <a:r>
              <a:rPr lang="en-AU" sz="1800">
                <a:solidFill>
                  <a:prstClr val="black"/>
                </a:solidFill>
                <a:latin typeface="Arial"/>
                <a:cs typeface="Arial"/>
              </a:rPr>
              <a:t>Staged program to build awareness, knowledge and application</a:t>
            </a:r>
          </a:p>
          <a:p>
            <a:pPr marR="0" lvl="0" fontAlgn="auto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rgbClr val="0070C0"/>
              </a:buClr>
              <a:tabLst/>
              <a:defRPr/>
            </a:pPr>
            <a:r>
              <a:rPr lang="en-AU" sz="1800">
                <a:solidFill>
                  <a:prstClr val="black"/>
                </a:solidFill>
                <a:latin typeface="Arial"/>
                <a:cs typeface="Arial"/>
              </a:rPr>
              <a:t>Materials and webinar recordings available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4BAAA17-144B-0B86-9014-2E8D5E144D2E}"/>
              </a:ext>
            </a:extLst>
          </p:cNvPr>
          <p:cNvSpPr txBox="1">
            <a:spLocks/>
          </p:cNvSpPr>
          <p:nvPr/>
        </p:nvSpPr>
        <p:spPr>
          <a:xfrm>
            <a:off x="1766448" y="5097016"/>
            <a:ext cx="2354669" cy="104099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Tx/>
              <a:buSzPct val="145000"/>
              <a:buFont typeface="Arial"/>
              <a:buNone/>
              <a:tabLst/>
              <a:defRPr/>
            </a:pPr>
            <a:r>
              <a:rPr kumimoji="0" lang="en-AU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Communication and engagement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E8B4D79A-8E56-FD32-9816-C8A2A058EE79}"/>
              </a:ext>
            </a:extLst>
          </p:cNvPr>
          <p:cNvSpPr txBox="1">
            <a:spLocks/>
          </p:cNvSpPr>
          <p:nvPr/>
        </p:nvSpPr>
        <p:spPr>
          <a:xfrm>
            <a:off x="4554086" y="5161908"/>
            <a:ext cx="6948936" cy="14753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300"/>
              </a:spcBef>
              <a:spcAft>
                <a:spcPts val="300"/>
              </a:spcAft>
              <a:buClr>
                <a:srgbClr val="0070C0"/>
              </a:buClr>
              <a:defRPr/>
            </a:pPr>
            <a:r>
              <a:rPr lang="en-AU" sz="1800">
                <a:solidFill>
                  <a:prstClr val="black"/>
                </a:solidFill>
                <a:latin typeface="Arial"/>
                <a:cs typeface="Arial"/>
              </a:rPr>
              <a:t>OIC IPOLA webpages (transition 1 July 2025)</a:t>
            </a:r>
          </a:p>
          <a:p>
            <a:pPr>
              <a:spcBef>
                <a:spcPts val="300"/>
              </a:spcBef>
              <a:spcAft>
                <a:spcPts val="300"/>
              </a:spcAft>
              <a:buClr>
                <a:srgbClr val="0070C0"/>
              </a:buClr>
              <a:defRPr/>
            </a:pPr>
            <a:r>
              <a:rPr lang="en-AU" sz="1800">
                <a:solidFill>
                  <a:prstClr val="black"/>
                </a:solidFill>
                <a:latin typeface="Arial"/>
                <a:cs typeface="Arial"/>
              </a:rPr>
              <a:t>Newsletters (quarterly and weekly updates)</a:t>
            </a:r>
          </a:p>
          <a:p>
            <a:pPr>
              <a:spcBef>
                <a:spcPts val="300"/>
              </a:spcBef>
              <a:spcAft>
                <a:spcPts val="300"/>
              </a:spcAft>
              <a:buClr>
                <a:srgbClr val="0070C0"/>
              </a:buClr>
              <a:defRPr/>
            </a:pPr>
            <a:r>
              <a:rPr lang="en-AU" sz="1800">
                <a:solidFill>
                  <a:prstClr val="black"/>
                </a:solidFill>
                <a:latin typeface="Arial"/>
                <a:cs typeface="Arial"/>
              </a:rPr>
              <a:t>Direct messaging to 277 Heads of Agencies and subscribers</a:t>
            </a:r>
          </a:p>
          <a:p>
            <a:pPr>
              <a:spcBef>
                <a:spcPts val="300"/>
              </a:spcBef>
              <a:spcAft>
                <a:spcPts val="300"/>
              </a:spcAft>
              <a:buClr>
                <a:srgbClr val="0070C0"/>
              </a:buClr>
              <a:defRPr/>
            </a:pPr>
            <a:r>
              <a:rPr lang="en-AU" sz="1800">
                <a:solidFill>
                  <a:prstClr val="black"/>
                </a:solidFill>
                <a:latin typeface="Arial"/>
                <a:cs typeface="Arial"/>
              </a:rPr>
              <a:t>Engaging through forums, CoPs and workshops</a:t>
            </a:r>
          </a:p>
        </p:txBody>
      </p:sp>
      <p:sp>
        <p:nvSpPr>
          <p:cNvPr id="14" name="Slide Number Placeholder 7">
            <a:extLst>
              <a:ext uri="{FF2B5EF4-FFF2-40B4-BE49-F238E27FC236}">
                <a16:creationId xmlns:a16="http://schemas.microsoft.com/office/drawing/2014/main" id="{D37C8304-F444-71CE-FBC6-D2B3E95C645F}"/>
              </a:ext>
            </a:extLst>
          </p:cNvPr>
          <p:cNvSpPr txBox="1">
            <a:spLocks/>
          </p:cNvSpPr>
          <p:nvPr/>
        </p:nvSpPr>
        <p:spPr>
          <a:xfrm>
            <a:off x="11384824" y="6409968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EFB83B-929B-4890-9662-1BECF96BE500}" type="slidenum">
              <a:rPr kumimoji="0" lang="en-A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AU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71538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3BE16588-2E9A-F8A5-2F66-8179A18F74E0}"/>
              </a:ext>
            </a:extLst>
          </p:cNvPr>
          <p:cNvSpPr txBox="1">
            <a:spLocks/>
          </p:cNvSpPr>
          <p:nvPr/>
        </p:nvSpPr>
        <p:spPr>
          <a:xfrm>
            <a:off x="1591472" y="1363287"/>
            <a:ext cx="9945476" cy="532014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Clr>
                <a:srgbClr val="002060"/>
              </a:buClr>
              <a:buNone/>
            </a:pPr>
            <a:r>
              <a:rPr lang="en-AU" sz="3200" kern="0">
                <a:solidFill>
                  <a:srgbClr val="00447C"/>
                </a:solidFill>
                <a:latin typeface="Arial"/>
                <a:cs typeface="Arial"/>
              </a:rPr>
              <a:t>Ongoing support and advice:</a:t>
            </a:r>
          </a:p>
          <a:p>
            <a:pPr lvl="1">
              <a:lnSpc>
                <a:spcPct val="90000"/>
              </a:lnSpc>
              <a:buClr>
                <a:srgbClr val="0070C0"/>
              </a:buClr>
            </a:pPr>
            <a:r>
              <a:rPr kumimoji="0" lang="en-AU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Enquiry Service: 07 3234 737 or 1800 642 753</a:t>
            </a:r>
          </a:p>
          <a:p>
            <a:pPr lvl="1">
              <a:lnSpc>
                <a:spcPct val="90000"/>
              </a:lnSpc>
              <a:buClr>
                <a:srgbClr val="0070C0"/>
              </a:buClr>
            </a:pPr>
            <a:r>
              <a:rPr kumimoji="0" lang="en-AU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Email: </a:t>
            </a:r>
            <a:r>
              <a:rPr kumimoji="0" lang="en-AU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3"/>
              </a:rPr>
              <a:t>enquiries@oic.qld.gov.au</a:t>
            </a:r>
            <a:endParaRPr kumimoji="0" lang="en-AU" altLang="en-US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indent="0" defTabSz="265176">
              <a:buClr>
                <a:srgbClr val="002060"/>
              </a:buClr>
              <a:buNone/>
              <a:defRPr/>
            </a:pPr>
            <a:r>
              <a:rPr lang="en-AU" sz="2400">
                <a:solidFill>
                  <a:prstClr val="black"/>
                </a:solidFill>
                <a:latin typeface="Arial"/>
                <a:cs typeface="Arial"/>
              </a:rPr>
              <a:t>Stay connected via </a:t>
            </a:r>
            <a:r>
              <a:rPr lang="en-AU" sz="2400">
                <a:solidFill>
                  <a:prstClr val="black"/>
                </a:solidFill>
                <a:latin typeface="Arial"/>
                <a:cs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LinkedIn</a:t>
            </a:r>
            <a:r>
              <a:rPr lang="en-AU" sz="2400">
                <a:solidFill>
                  <a:prstClr val="black"/>
                </a:solidFill>
                <a:latin typeface="Arial"/>
                <a:cs typeface="Arial"/>
              </a:rPr>
              <a:t> or subscribe to our newsletters. Visit OIC.qld.gov.au to subscribe</a:t>
            </a:r>
          </a:p>
          <a:p>
            <a:pPr marL="0" indent="0" defTabSz="265176">
              <a:buNone/>
              <a:defRPr/>
            </a:pPr>
            <a:endParaRPr lang="en-AU" sz="600" kern="0">
              <a:solidFill>
                <a:srgbClr val="00447C"/>
              </a:solidFill>
              <a:latin typeface="Arial"/>
              <a:cs typeface="Arial"/>
            </a:endParaRPr>
          </a:p>
          <a:p>
            <a:pPr marL="0" indent="0" defTabSz="265176">
              <a:lnSpc>
                <a:spcPct val="110000"/>
              </a:lnSpc>
              <a:spcBef>
                <a:spcPts val="1200"/>
              </a:spcBef>
              <a:buNone/>
              <a:defRPr/>
            </a:pPr>
            <a:r>
              <a:rPr lang="en-AU" sz="3200" kern="0">
                <a:solidFill>
                  <a:srgbClr val="00447C"/>
                </a:solidFill>
                <a:latin typeface="Arial"/>
                <a:cs typeface="Arial"/>
              </a:rPr>
              <a:t>Feedback: </a:t>
            </a:r>
          </a:p>
          <a:p>
            <a:pPr marL="812800" indent="-468313" defTabSz="265176">
              <a:lnSpc>
                <a:spcPct val="110000"/>
              </a:lnSpc>
              <a:spcBef>
                <a:spcPts val="0"/>
              </a:spcBef>
              <a:defRPr/>
            </a:pPr>
            <a:r>
              <a:rPr lang="en-AU">
                <a:latin typeface="Arial" panose="020B0604020202020204" pitchFamily="34" charset="0"/>
                <a:cs typeface="Arial" panose="020B0604020202020204" pitchFamily="34" charset="0"/>
              </a:rPr>
              <a:t>Link: </a:t>
            </a:r>
            <a:r>
              <a:rPr lang="en-AU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https://forms.office.com/r/5jEytF2XLF</a:t>
            </a:r>
            <a:r>
              <a:rPr lang="en-AU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812800" indent="-468313" defTabSz="265176">
              <a:lnSpc>
                <a:spcPct val="110000"/>
              </a:lnSpc>
              <a:spcBef>
                <a:spcPts val="0"/>
              </a:spcBef>
              <a:defRPr/>
            </a:pPr>
            <a:r>
              <a:rPr lang="en-AU">
                <a:latin typeface="Arial" panose="020B0604020202020204" pitchFamily="34" charset="0"/>
                <a:cs typeface="Arial" panose="020B0604020202020204" pitchFamily="34" charset="0"/>
              </a:rPr>
              <a:t>By QR:</a:t>
            </a:r>
            <a:r>
              <a:rPr lang="en-AU" sz="32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4487" indent="0" defTabSz="265176">
              <a:lnSpc>
                <a:spcPct val="110000"/>
              </a:lnSpc>
              <a:spcBef>
                <a:spcPts val="0"/>
              </a:spcBef>
              <a:buNone/>
              <a:defRPr/>
            </a:pPr>
            <a:r>
              <a:rPr lang="en-AU" sz="3200" kern="0">
                <a:solidFill>
                  <a:srgbClr val="00447C"/>
                </a:solidFill>
                <a:latin typeface="Arial"/>
                <a:cs typeface="Arial"/>
              </a:rPr>
              <a:t>Thank you!</a:t>
            </a:r>
          </a:p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Tx/>
              <a:buSzPct val="145000"/>
              <a:buFont typeface="Arial"/>
              <a:buNone/>
              <a:tabLst/>
              <a:defRPr/>
            </a:pPr>
            <a:endParaRPr kumimoji="0" lang="en-AU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Tx/>
              <a:buSzPct val="145000"/>
              <a:buFont typeface="Arial"/>
              <a:buChar char="•"/>
              <a:tabLst/>
              <a:defRPr/>
            </a:pPr>
            <a:endParaRPr kumimoji="0" lang="en-AU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51164-A4FA-DF93-D475-B94CA146E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95859" y="6150835"/>
            <a:ext cx="551167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EFB83B-929B-4890-9662-1BECF96BE500}" type="slidenum">
              <a:rPr kumimoji="0" lang="en-A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AU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0A70F8B-4C26-F61D-05A4-5F0C354E3D1D}"/>
              </a:ext>
            </a:extLst>
          </p:cNvPr>
          <p:cNvSpPr txBox="1">
            <a:spLocks/>
          </p:cNvSpPr>
          <p:nvPr/>
        </p:nvSpPr>
        <p:spPr>
          <a:xfrm>
            <a:off x="1591472" y="649362"/>
            <a:ext cx="9945476" cy="54645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Clr>
                <a:srgbClr val="002060"/>
              </a:buClr>
              <a:buNone/>
            </a:pPr>
            <a:r>
              <a:rPr lang="en-AU" sz="4000" kern="0">
                <a:solidFill>
                  <a:srgbClr val="00447C"/>
                </a:solidFill>
                <a:latin typeface="Arial"/>
                <a:cs typeface="Arial"/>
              </a:rPr>
              <a:t>Further information</a:t>
            </a:r>
            <a:endParaRPr kumimoji="0" lang="en-AU" sz="4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C6C0DC8F-6957-7B43-27DD-C2B9C4390F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298" y="3690852"/>
            <a:ext cx="3085407" cy="3085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96226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524CD-DACD-7E8B-8613-F1B4DD726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0937" y="210306"/>
            <a:ext cx="10018713" cy="1185333"/>
          </a:xfrm>
        </p:spPr>
        <p:txBody>
          <a:bodyPr>
            <a:normAutofit/>
          </a:bodyPr>
          <a:lstStyle/>
          <a:p>
            <a:pPr algn="l"/>
            <a:r>
              <a:rPr lang="en-AU" ker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Reviewable decisions 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DC69F1F-BB28-2BDF-DD17-D18243E3EE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0937" y="1183742"/>
            <a:ext cx="10707689" cy="5257800"/>
          </a:xfrm>
        </p:spPr>
        <p:txBody>
          <a:bodyPr anchor="t" anchorCtr="0">
            <a:normAutofit/>
          </a:bodyPr>
          <a:lstStyle/>
          <a:p>
            <a:pPr marL="0" lvl="1" indent="0">
              <a:buNone/>
            </a:pPr>
            <a:r>
              <a:rPr lang="en-AU" sz="3000">
                <a:solidFill>
                  <a:srgbClr val="00B05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A reviewable decision means a decision mentioned in schedule 4A</a:t>
            </a:r>
            <a:endParaRPr lang="en-US" sz="3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600" b="1" kern="10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Relevance of the ‘</a:t>
            </a:r>
            <a:r>
              <a:rPr lang="en-AU" sz="2600" b="1" i="1" kern="10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reviewable decision</a:t>
            </a:r>
            <a:r>
              <a:rPr lang="en-AU" sz="2600" b="1" kern="10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’ definition</a:t>
            </a:r>
            <a:endParaRPr lang="en-AU" sz="2600" b="1" kern="10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600" kern="10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An ‘affected person’ may apply to have reviewable decision:</a:t>
            </a:r>
          </a:p>
          <a:p>
            <a:pPr marL="625475" lvl="0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Symbol" panose="05050102010706020507" pitchFamily="18" charset="2"/>
              <a:buChar char=""/>
            </a:pPr>
            <a:r>
              <a:rPr lang="en-AU" sz="2600" kern="10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reviewed by agency (s.80)</a:t>
            </a:r>
          </a:p>
          <a:p>
            <a:pPr marL="625475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Symbol" panose="05050102010706020507" pitchFamily="18" charset="2"/>
              <a:buChar char=""/>
            </a:pPr>
            <a:r>
              <a:rPr lang="en-AU" sz="2600" kern="10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reviewed by Information Commissioner (s.85).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600" b="1" kern="10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AU" sz="2600" b="1" kern="10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is a reviewable decision</a:t>
            </a:r>
            <a:r>
              <a:rPr lang="en-AU" sz="2600" b="1" kern="10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marL="625475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Symbol" panose="05050102010706020507" pitchFamily="18" charset="2"/>
              <a:buChar char=""/>
            </a:pPr>
            <a:r>
              <a:rPr lang="en-AU" sz="2600" kern="100">
                <a:latin typeface="Calibri" panose="020F0502020204030204" pitchFamily="34" charset="0"/>
                <a:cs typeface="Calibri" panose="020F0502020204030204" pitchFamily="34" charset="0"/>
              </a:rPr>
              <a:t>From 1 July 2025, a </a:t>
            </a:r>
            <a:r>
              <a:rPr lang="en-AU" sz="2600" kern="10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new Sch 4A </a:t>
            </a:r>
            <a:r>
              <a:rPr lang="en-AU" sz="2600" kern="100">
                <a:latin typeface="Calibri" panose="020F0502020204030204" pitchFamily="34" charset="0"/>
                <a:cs typeface="Calibri" panose="020F0502020204030204" pitchFamily="34" charset="0"/>
              </a:rPr>
              <a:t>will list the reviewable decisions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600" kern="10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 </a:t>
            </a:r>
            <a:r>
              <a:rPr lang="en-AU" sz="2600" b="1" kern="10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These reviewable decisions can be:</a:t>
            </a:r>
          </a:p>
          <a:p>
            <a:pPr marL="625475" indent="-342900">
              <a:spcBef>
                <a:spcPts val="0"/>
              </a:spcBef>
              <a:spcAft>
                <a:spcPts val="0"/>
              </a:spcAft>
              <a:buSzPct val="100000"/>
              <a:buFont typeface="Symbol" panose="05050102010706020507" pitchFamily="18" charset="2"/>
              <a:buChar char=""/>
            </a:pPr>
            <a:r>
              <a:rPr lang="en-AU" sz="2600" kern="100">
                <a:latin typeface="Calibri" panose="020F0502020204030204" pitchFamily="34" charset="0"/>
                <a:cs typeface="Calibri" panose="020F0502020204030204" pitchFamily="34" charset="0"/>
              </a:rPr>
              <a:t>internally reviewed by the agency, or </a:t>
            </a:r>
          </a:p>
          <a:p>
            <a:pPr marL="625475" indent="-342900">
              <a:spcBef>
                <a:spcPts val="0"/>
              </a:spcBef>
              <a:spcAft>
                <a:spcPts val="0"/>
              </a:spcAft>
              <a:buSzPct val="100000"/>
              <a:buFont typeface="Symbol" panose="05050102010706020507" pitchFamily="18" charset="2"/>
              <a:buChar char=""/>
            </a:pPr>
            <a:r>
              <a:rPr lang="en-AU" sz="2600" kern="100">
                <a:latin typeface="Calibri" panose="020F0502020204030204" pitchFamily="34" charset="0"/>
                <a:cs typeface="Calibri" panose="020F0502020204030204" pitchFamily="34" charset="0"/>
              </a:rPr>
              <a:t>externally reviewed by the OIC.  </a:t>
            </a:r>
          </a:p>
          <a:p>
            <a:pPr marL="1431925" indent="0">
              <a:spcBef>
                <a:spcPts val="1200"/>
              </a:spcBef>
              <a:buNone/>
            </a:pPr>
            <a:r>
              <a:rPr lang="en-AU" sz="2200">
                <a:effectLst/>
                <a:highlight>
                  <a:srgbClr val="FFFF00"/>
                </a:highlight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Refer to </a:t>
            </a:r>
            <a:r>
              <a:rPr lang="en-AU" sz="2200" i="1">
                <a:effectLst/>
                <a:highlight>
                  <a:srgbClr val="FFFF00"/>
                </a:highlight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IPOLA Guideline: Review rights under the RTI Act</a:t>
            </a:r>
            <a:r>
              <a:rPr lang="en-AU" sz="2200">
                <a:effectLst/>
                <a:highlight>
                  <a:srgbClr val="FFFF00"/>
                </a:highlight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for more information</a:t>
            </a:r>
            <a:endParaRPr lang="en-US" sz="22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320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03E695-023C-3D76-8491-D3BA611B4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3024" y="6172200"/>
            <a:ext cx="551167" cy="365125"/>
          </a:xfrm>
        </p:spPr>
        <p:txBody>
          <a:bodyPr/>
          <a:lstStyle/>
          <a:p>
            <a:fld id="{EFEFB83B-929B-4890-9662-1BECF96BE500}" type="slidenum">
              <a:rPr lang="en-AU" sz="1600" smtClean="0">
                <a:latin typeface="Calibri" panose="020F0502020204030204" pitchFamily="34" charset="0"/>
                <a:cs typeface="Calibri" panose="020F0502020204030204" pitchFamily="34" charset="0"/>
              </a:rPr>
              <a:t>4</a:t>
            </a:fld>
            <a:endParaRPr lang="en-AU" sz="1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67321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524CD-DACD-7E8B-8613-F1B4DD726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896257"/>
          </a:xfrm>
        </p:spPr>
        <p:txBody>
          <a:bodyPr>
            <a:normAutofit/>
          </a:bodyPr>
          <a:lstStyle/>
          <a:p>
            <a:pPr algn="l"/>
            <a:r>
              <a:rPr lang="en-AU" ker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Reviewable decisions 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DC69F1F-BB28-2BDF-DD17-D18243E3EE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1" y="1700219"/>
            <a:ext cx="10707689" cy="5085211"/>
          </a:xfrm>
        </p:spPr>
        <p:txBody>
          <a:bodyPr anchor="t" anchorCtr="0">
            <a:norm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AU" sz="3000" b="1" kern="100">
                <a:solidFill>
                  <a:srgbClr val="00B05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Schedule 4A</a:t>
            </a:r>
            <a:r>
              <a:rPr lang="en-AU" sz="3000" kern="100">
                <a:solidFill>
                  <a:srgbClr val="00B05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AU" sz="3000" kern="10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decisions will be:</a:t>
            </a:r>
          </a:p>
          <a:p>
            <a:pPr marL="625475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Symbol" panose="05050102010706020507" pitchFamily="18" charset="2"/>
              <a:buChar char=""/>
            </a:pPr>
            <a:r>
              <a:rPr lang="en-AU" sz="2800" kern="100">
                <a:latin typeface="Calibri" panose="020F0502020204030204" pitchFamily="34" charset="0"/>
                <a:cs typeface="Calibri" panose="020F0502020204030204" pitchFamily="34" charset="0"/>
              </a:rPr>
              <a:t>Decisions relating to access applications</a:t>
            </a:r>
          </a:p>
          <a:p>
            <a:pPr marL="625475" indent="-342900">
              <a:spcBef>
                <a:spcPts val="0"/>
              </a:spcBef>
              <a:spcAft>
                <a:spcPts val="0"/>
              </a:spcAft>
              <a:buSzPct val="100000"/>
              <a:buFont typeface="Symbol" panose="05050102010706020507" pitchFamily="18" charset="2"/>
              <a:buChar char=""/>
            </a:pPr>
            <a:r>
              <a:rPr lang="en-AU" sz="2800" kern="100">
                <a:latin typeface="Calibri" panose="020F0502020204030204" pitchFamily="34" charset="0"/>
                <a:cs typeface="Calibri" panose="020F0502020204030204" pitchFamily="34" charset="0"/>
              </a:rPr>
              <a:t>Decisions relating to amendment applications </a:t>
            </a:r>
          </a:p>
          <a:p>
            <a:endParaRPr lang="en-US" sz="320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F3AF874-D329-8016-D8C4-5A0F69CC1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3024" y="6172200"/>
            <a:ext cx="551167" cy="365125"/>
          </a:xfrm>
        </p:spPr>
        <p:txBody>
          <a:bodyPr/>
          <a:lstStyle/>
          <a:p>
            <a:fld id="{EFEFB83B-929B-4890-9662-1BECF96BE500}" type="slidenum">
              <a:rPr lang="en-AU" sz="1600" smtClean="0">
                <a:latin typeface="Calibri" panose="020F0502020204030204" pitchFamily="34" charset="0"/>
                <a:cs typeface="Calibri" panose="020F0502020204030204" pitchFamily="34" charset="0"/>
              </a:rPr>
              <a:t>5</a:t>
            </a:fld>
            <a:endParaRPr lang="en-AU" sz="1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53225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524CD-DACD-7E8B-8613-F1B4DD726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685801"/>
            <a:ext cx="10018713" cy="766314"/>
          </a:xfrm>
        </p:spPr>
        <p:txBody>
          <a:bodyPr>
            <a:normAutofit/>
          </a:bodyPr>
          <a:lstStyle/>
          <a:p>
            <a:pPr algn="l"/>
            <a:r>
              <a:rPr lang="en-AU" ker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Reviewable decisions 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DC69F1F-BB28-2BDF-DD17-D18243E3EE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9071" y="1511537"/>
            <a:ext cx="10707689" cy="5085211"/>
          </a:xfrm>
        </p:spPr>
        <p:txBody>
          <a:bodyPr anchor="t" anchorCtr="0">
            <a:norm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AU" sz="3000" b="1" kern="10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Schedule 4A(1): </a:t>
            </a:r>
            <a:r>
              <a:rPr lang="en-AU" sz="3000" kern="100">
                <a:latin typeface="Calibri" panose="020F0502020204030204" pitchFamily="34" charset="0"/>
                <a:cs typeface="Calibri" panose="020F0502020204030204" pitchFamily="34" charset="0"/>
              </a:rPr>
              <a:t>Reviewable </a:t>
            </a:r>
            <a:r>
              <a:rPr lang="en-AU" sz="3000" u="sng" kern="1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access application</a:t>
            </a:r>
            <a:r>
              <a:rPr lang="en-AU" sz="3000" kern="1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3000" kern="100">
                <a:latin typeface="Calibri" panose="020F0502020204030204" pitchFamily="34" charset="0"/>
                <a:cs typeface="Calibri" panose="020F0502020204030204" pitchFamily="34" charset="0"/>
              </a:rPr>
              <a:t>decisions:</a:t>
            </a:r>
          </a:p>
          <a:p>
            <a:pPr marL="342900" lvl="0" indent="-342900">
              <a:spcBef>
                <a:spcPts val="0"/>
              </a:spcBef>
              <a:buSzPct val="100000"/>
              <a:buFont typeface="Symbol" panose="05050102010706020507" pitchFamily="18" charset="2"/>
              <a:buChar char=""/>
            </a:pPr>
            <a:r>
              <a:rPr lang="en-AU" kern="10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the application, or part, is out of scope of this Act (s.32(1)(b)), </a:t>
            </a:r>
            <a:r>
              <a:rPr lang="en-AU" kern="100">
                <a:effectLst/>
                <a:highlight>
                  <a:srgbClr val="FFFF00"/>
                </a:highlight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except for a judicial function decision</a:t>
            </a:r>
            <a:endParaRPr lang="en-AU" kern="100"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marL="342900" lvl="0" indent="-342900">
              <a:spcBef>
                <a:spcPts val="0"/>
              </a:spcBef>
              <a:buSzPct val="100000"/>
              <a:buFont typeface="Symbol" panose="05050102010706020507" pitchFamily="18" charset="2"/>
              <a:buChar char=""/>
            </a:pPr>
            <a:r>
              <a:rPr lang="en-AU" kern="10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the application does not comply with all relevant s.33(6) application requirements </a:t>
            </a:r>
          </a:p>
          <a:p>
            <a:pPr marL="342900" lvl="0" indent="-342900">
              <a:spcBef>
                <a:spcPts val="0"/>
              </a:spcBef>
              <a:spcAft>
                <a:spcPts val="0"/>
              </a:spcAft>
              <a:buSzPct val="100000"/>
              <a:buFont typeface="Symbol" panose="05050102010706020507" pitchFamily="18" charset="2"/>
              <a:buChar char=""/>
            </a:pPr>
            <a:r>
              <a:rPr lang="en-AU" kern="10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a decision to disclose a document:</a:t>
            </a:r>
          </a:p>
          <a:p>
            <a:pPr marL="742950" lvl="1" indent="-285750">
              <a:spcBef>
                <a:spcPts val="0"/>
              </a:spcBef>
              <a:spcAft>
                <a:spcPts val="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en-AU" sz="2400" kern="10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contrary to the views of a third party obtained under s.37; or </a:t>
            </a:r>
          </a:p>
          <a:p>
            <a:pPr marL="742950" lvl="1" indent="-285750">
              <a:spcBef>
                <a:spcPts val="0"/>
              </a:spcBef>
              <a:buSzPct val="100000"/>
              <a:buFont typeface="Courier New" panose="02070309020205020404" pitchFamily="49" charset="0"/>
              <a:buChar char="o"/>
            </a:pPr>
            <a:r>
              <a:rPr lang="en-AU" sz="2400" kern="10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if an agency should have obtained the views of a third party under s.37, but didn’t;</a:t>
            </a:r>
          </a:p>
          <a:p>
            <a:pPr marL="342900" indent="-342900">
              <a:spcBef>
                <a:spcPts val="0"/>
              </a:spcBef>
              <a:buSzPct val="100000"/>
              <a:buFont typeface="Symbol" panose="05050102010706020507" pitchFamily="18" charset="2"/>
              <a:buChar char=""/>
            </a:pPr>
            <a:r>
              <a:rPr lang="en-AU" kern="100">
                <a:latin typeface="Calibri" panose="020F0502020204030204" pitchFamily="34" charset="0"/>
                <a:cs typeface="Calibri" panose="020F0502020204030204" pitchFamily="34" charset="0"/>
              </a:rPr>
              <a:t>refusing to deal with the application under Chapter 3, Part 4</a:t>
            </a:r>
          </a:p>
          <a:p>
            <a:pPr marL="342900" indent="-342900">
              <a:spcBef>
                <a:spcPts val="0"/>
              </a:spcBef>
              <a:buSzPct val="100000"/>
              <a:buFont typeface="Symbol" panose="05050102010706020507" pitchFamily="18" charset="2"/>
              <a:buChar char=""/>
            </a:pPr>
            <a:r>
              <a:rPr lang="en-AU" kern="100">
                <a:latin typeface="Calibri" panose="020F0502020204030204" pitchFamily="34" charset="0"/>
                <a:cs typeface="Calibri" panose="020F0502020204030204" pitchFamily="34" charset="0"/>
              </a:rPr>
              <a:t>refusing access to all or part of a document under s.47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SzPct val="100000"/>
              <a:buFont typeface="Symbol" panose="05050102010706020507" pitchFamily="18" charset="2"/>
              <a:buChar char=""/>
            </a:pPr>
            <a:endParaRPr lang="en-US" sz="18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378575" indent="0"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 err="1">
                <a:latin typeface="Calibri" panose="020F0502020204030204" pitchFamily="34" charset="0"/>
                <a:cs typeface="Calibri" panose="020F0502020204030204" pitchFamily="34" charset="0"/>
              </a:rPr>
              <a:t>Cont</a:t>
            </a: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 …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3FD492F-C469-BBCC-2CE4-CDD05B7CB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3024" y="6172200"/>
            <a:ext cx="551167" cy="365125"/>
          </a:xfrm>
        </p:spPr>
        <p:txBody>
          <a:bodyPr/>
          <a:lstStyle/>
          <a:p>
            <a:fld id="{EFEFB83B-929B-4890-9662-1BECF96BE500}" type="slidenum">
              <a:rPr lang="en-AU" sz="1600" smtClean="0">
                <a:latin typeface="Calibri" panose="020F0502020204030204" pitchFamily="34" charset="0"/>
                <a:cs typeface="Calibri" panose="020F0502020204030204" pitchFamily="34" charset="0"/>
              </a:rPr>
              <a:t>6</a:t>
            </a:fld>
            <a:endParaRPr lang="en-AU" sz="1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18319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524CD-DACD-7E8B-8613-F1B4DD726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459464"/>
            <a:ext cx="10018713" cy="1185333"/>
          </a:xfrm>
        </p:spPr>
        <p:txBody>
          <a:bodyPr>
            <a:normAutofit/>
          </a:bodyPr>
          <a:lstStyle/>
          <a:p>
            <a:pPr algn="l"/>
            <a:r>
              <a:rPr lang="en-AU" ker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Reviewable decisions 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DC69F1F-BB28-2BDF-DD17-D18243E3EE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1" y="1452114"/>
            <a:ext cx="10707689" cy="5085211"/>
          </a:xfrm>
        </p:spPr>
        <p:txBody>
          <a:bodyPr anchor="t" anchorCtr="0">
            <a:norm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AU" sz="3000" b="1" kern="10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Schedule 4A(1): </a:t>
            </a:r>
            <a:r>
              <a:rPr lang="en-AU" sz="3000" kern="100">
                <a:latin typeface="Calibri" panose="020F0502020204030204" pitchFamily="34" charset="0"/>
                <a:cs typeface="Calibri" panose="020F0502020204030204" pitchFamily="34" charset="0"/>
              </a:rPr>
              <a:t>Reviewable </a:t>
            </a:r>
            <a:r>
              <a:rPr lang="en-AU" sz="3000" u="sng" kern="1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access application</a:t>
            </a:r>
            <a:r>
              <a:rPr lang="en-AU" sz="3000" kern="1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3000" kern="100">
                <a:latin typeface="Calibri" panose="020F0502020204030204" pitchFamily="34" charset="0"/>
                <a:cs typeface="Calibri" panose="020F0502020204030204" pitchFamily="34" charset="0"/>
              </a:rPr>
              <a:t>decisions (</a:t>
            </a:r>
            <a:r>
              <a:rPr lang="en-AU" sz="3000" kern="100" err="1">
                <a:latin typeface="Calibri" panose="020F0502020204030204" pitchFamily="34" charset="0"/>
                <a:cs typeface="Calibri" panose="020F0502020204030204" pitchFamily="34" charset="0"/>
              </a:rPr>
              <a:t>cont</a:t>
            </a:r>
            <a:r>
              <a:rPr lang="en-AU" sz="3000" kern="100">
                <a:latin typeface="Calibri" panose="020F0502020204030204" pitchFamily="34" charset="0"/>
                <a:cs typeface="Calibri" panose="020F0502020204030204" pitchFamily="34" charset="0"/>
              </a:rPr>
              <a:t>):</a:t>
            </a:r>
          </a:p>
          <a:p>
            <a:pPr marL="342900" indent="-342900">
              <a:spcBef>
                <a:spcPts val="0"/>
              </a:spcBef>
              <a:buSzPct val="100000"/>
              <a:buFont typeface="Symbol" panose="05050102010706020507" pitchFamily="18" charset="2"/>
              <a:buChar char=""/>
            </a:pPr>
            <a:r>
              <a:rPr lang="en-AU" kern="100">
                <a:latin typeface="Calibri" panose="020F0502020204030204" pitchFamily="34" charset="0"/>
                <a:cs typeface="Calibri" panose="020F0502020204030204" pitchFamily="34" charset="0"/>
              </a:rPr>
              <a:t>deferring access to a document under s.72</a:t>
            </a:r>
          </a:p>
          <a:p>
            <a:pPr marL="342900" indent="-342900">
              <a:spcBef>
                <a:spcPts val="0"/>
              </a:spcBef>
              <a:buSzPct val="100000"/>
              <a:buFont typeface="Symbol" panose="05050102010706020507" pitchFamily="18" charset="2"/>
              <a:buChar char=""/>
            </a:pPr>
            <a:r>
              <a:rPr lang="en-AU" kern="100">
                <a:latin typeface="Calibri" panose="020F0502020204030204" pitchFamily="34" charset="0"/>
                <a:cs typeface="Calibri" panose="020F0502020204030204" pitchFamily="34" charset="0"/>
              </a:rPr>
              <a:t>giving access to documents subject to the deletion of information under s.73</a:t>
            </a:r>
          </a:p>
          <a:p>
            <a:pPr marL="342900" indent="-342900">
              <a:spcBef>
                <a:spcPts val="0"/>
              </a:spcBef>
            </a:pPr>
            <a:r>
              <a:rPr lang="en-AU" kern="100">
                <a:highlight>
                  <a:srgbClr val="FFFF00"/>
                </a:highlight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g</a:t>
            </a:r>
            <a:r>
              <a:rPr lang="en-AU" kern="100">
                <a:effectLst/>
                <a:highlight>
                  <a:srgbClr val="FFFF00"/>
                </a:highlight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iving access to documents that purports to give access to all documents applied for, but may not</a:t>
            </a:r>
            <a:endParaRPr lang="en-AU" kern="100"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marL="342900" lvl="0" indent="-342900">
              <a:spcBef>
                <a:spcPts val="0"/>
              </a:spcBef>
              <a:buSzPct val="100000"/>
              <a:buFont typeface="Symbol" panose="05050102010706020507" pitchFamily="18" charset="2"/>
              <a:buChar char=""/>
            </a:pPr>
            <a:r>
              <a:rPr lang="en-AU" kern="100">
                <a:latin typeface="Calibri" panose="020F0502020204030204" pitchFamily="34" charset="0"/>
                <a:cs typeface="Calibri" panose="020F0502020204030204" pitchFamily="34" charset="0"/>
              </a:rPr>
              <a:t>giving access to documents in a form different than applied for by the applicant, unless such access would involve copyright infringement </a:t>
            </a:r>
          </a:p>
          <a:p>
            <a:pPr marL="342900" lvl="0" indent="-342900">
              <a:spcBef>
                <a:spcPts val="0"/>
              </a:spcBef>
              <a:buSzPct val="100000"/>
              <a:buFont typeface="Symbol" panose="05050102010706020507" pitchFamily="18" charset="2"/>
              <a:buChar char=""/>
            </a:pPr>
            <a:r>
              <a:rPr lang="en-AU" kern="100">
                <a:latin typeface="Calibri" panose="020F0502020204030204" pitchFamily="34" charset="0"/>
                <a:cs typeface="Calibri" panose="020F0502020204030204" pitchFamily="34" charset="0"/>
              </a:rPr>
              <a:t>whether a processing or access charge is payable to access a document (including a decision not to waive charges)</a:t>
            </a:r>
          </a:p>
          <a:p>
            <a:pPr marL="342900" indent="-342900">
              <a:spcBef>
                <a:spcPts val="0"/>
              </a:spcBef>
            </a:pPr>
            <a:r>
              <a:rPr lang="en-AU">
                <a:effectLst/>
                <a:highlight>
                  <a:srgbClr val="FFFF00"/>
                </a:highlight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a deemed decision.</a:t>
            </a:r>
            <a:r>
              <a:rPr lang="en-AU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</a:t>
            </a:r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CA5A3C-F85D-05DD-AB4D-D21A356B0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3673" y="6172200"/>
            <a:ext cx="551167" cy="365125"/>
          </a:xfrm>
        </p:spPr>
        <p:txBody>
          <a:bodyPr/>
          <a:lstStyle/>
          <a:p>
            <a:fld id="{EFEFB83B-929B-4890-9662-1BECF96BE500}" type="slidenum">
              <a:rPr lang="en-AU" sz="1600" smtClean="0">
                <a:latin typeface="Calibri" panose="020F0502020204030204" pitchFamily="34" charset="0"/>
                <a:cs typeface="Calibri" panose="020F0502020204030204" pitchFamily="34" charset="0"/>
              </a:rPr>
              <a:t>7</a:t>
            </a:fld>
            <a:endParaRPr lang="en-AU" sz="1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72663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524CD-DACD-7E8B-8613-F1B4DD726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685801"/>
            <a:ext cx="10018713" cy="766314"/>
          </a:xfrm>
        </p:spPr>
        <p:txBody>
          <a:bodyPr>
            <a:normAutofit/>
          </a:bodyPr>
          <a:lstStyle/>
          <a:p>
            <a:pPr algn="l"/>
            <a:r>
              <a:rPr lang="en-AU" ker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Reviewable decisions 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DC69F1F-BB28-2BDF-DD17-D18243E3EE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1" y="1509359"/>
            <a:ext cx="10707689" cy="5085211"/>
          </a:xfrm>
        </p:spPr>
        <p:txBody>
          <a:bodyPr anchor="t" anchorCtr="0">
            <a:norm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AU" sz="3000" b="1" kern="10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Schedule 4A(1): </a:t>
            </a:r>
            <a:r>
              <a:rPr lang="en-AU" sz="3000" kern="100">
                <a:latin typeface="Calibri" panose="020F0502020204030204" pitchFamily="34" charset="0"/>
                <a:cs typeface="Calibri" panose="020F0502020204030204" pitchFamily="34" charset="0"/>
              </a:rPr>
              <a:t>Reviewable </a:t>
            </a:r>
            <a:r>
              <a:rPr lang="en-AU" sz="3000" u="sng" kern="1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amendment application</a:t>
            </a:r>
            <a:r>
              <a:rPr lang="en-AU" sz="3000" kern="1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3000" kern="100">
                <a:latin typeface="Calibri" panose="020F0502020204030204" pitchFamily="34" charset="0"/>
                <a:cs typeface="Calibri" panose="020F0502020204030204" pitchFamily="34" charset="0"/>
              </a:rPr>
              <a:t>decisions:</a:t>
            </a:r>
          </a:p>
          <a:p>
            <a:pPr marL="342900" lvl="0" indent="-342900">
              <a:lnSpc>
                <a:spcPct val="107000"/>
              </a:lnSpc>
              <a:spcBef>
                <a:spcPts val="0"/>
              </a:spcBef>
              <a:buSzPct val="100000"/>
              <a:buFont typeface="Symbol" panose="05050102010706020507" pitchFamily="18" charset="2"/>
              <a:buChar char=""/>
            </a:pPr>
            <a:r>
              <a:rPr lang="en-AU" kern="100">
                <a:latin typeface="Calibri" panose="020F0502020204030204" pitchFamily="34" charset="0"/>
                <a:cs typeface="Calibri" panose="020F0502020204030204" pitchFamily="34" charset="0"/>
              </a:rPr>
              <a:t>the application, or a part, is out of scope of this Act (s.78J(1)(b)), </a:t>
            </a:r>
            <a:r>
              <a:rPr lang="en-AU" kern="10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except a judicial function decision</a:t>
            </a: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buSzPct val="100000"/>
              <a:buFont typeface="Symbol" panose="05050102010706020507" pitchFamily="18" charset="2"/>
              <a:buChar char=""/>
            </a:pPr>
            <a:r>
              <a:rPr lang="en-AU" kern="100">
                <a:latin typeface="Calibri" panose="020F0502020204030204" pitchFamily="34" charset="0"/>
                <a:cs typeface="Calibri" panose="020F0502020204030204" pitchFamily="34" charset="0"/>
              </a:rPr>
              <a:t>the application does not comply with all relevant application requirements (s.78K(6))</a:t>
            </a: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buSzPct val="100000"/>
              <a:buFont typeface="Symbol" panose="05050102010706020507" pitchFamily="18" charset="2"/>
              <a:buChar char=""/>
            </a:pPr>
            <a:r>
              <a:rPr lang="en-AU" kern="100">
                <a:latin typeface="Calibri" panose="020F0502020204030204" pitchFamily="34" charset="0"/>
                <a:cs typeface="Calibri" panose="020F0502020204030204" pitchFamily="34" charset="0"/>
              </a:rPr>
              <a:t>refusing to deal with the application under Chapter 3A, Part 4</a:t>
            </a: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buSzPct val="100000"/>
              <a:buFont typeface="Symbol" panose="05050102010706020507" pitchFamily="18" charset="2"/>
              <a:buChar char=""/>
            </a:pPr>
            <a:r>
              <a:rPr lang="en-AU" kern="100">
                <a:latin typeface="Calibri" panose="020F0502020204030204" pitchFamily="34" charset="0"/>
                <a:cs typeface="Calibri" panose="020F0502020204030204" pitchFamily="34" charset="0"/>
              </a:rPr>
              <a:t>refusing to amend a document (s.78Q)</a:t>
            </a: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buSzPct val="100000"/>
              <a:buFont typeface="Symbol" panose="05050102010706020507" pitchFamily="18" charset="2"/>
              <a:buChar char=""/>
            </a:pPr>
            <a:r>
              <a:rPr lang="en-AU" kern="100">
                <a:latin typeface="Calibri" panose="020F0502020204030204" pitchFamily="34" charset="0"/>
                <a:cs typeface="Calibri" panose="020F0502020204030204" pitchFamily="34" charset="0"/>
              </a:rPr>
              <a:t>a s.78V(5) decision that information to which a notice under s.78V(2) relates is not information the applicant was entitled to apply to amend</a:t>
            </a:r>
          </a:p>
          <a:p>
            <a:pPr marL="342900" indent="-342900">
              <a:spcBef>
                <a:spcPts val="0"/>
              </a:spcBef>
            </a:pPr>
            <a:r>
              <a:rPr lang="en-AU">
                <a:effectLst/>
                <a:highlight>
                  <a:srgbClr val="FFFF00"/>
                </a:highlight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a deemed decision.</a:t>
            </a:r>
            <a:r>
              <a:rPr lang="en-AU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</a:t>
            </a:r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88C669C-0943-50C0-C13D-24C03C52A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3024" y="6172200"/>
            <a:ext cx="551167" cy="365125"/>
          </a:xfrm>
        </p:spPr>
        <p:txBody>
          <a:bodyPr/>
          <a:lstStyle/>
          <a:p>
            <a:fld id="{EFEFB83B-929B-4890-9662-1BECF96BE500}" type="slidenum">
              <a:rPr lang="en-AU" sz="1600" smtClean="0">
                <a:latin typeface="Calibri" panose="020F0502020204030204" pitchFamily="34" charset="0"/>
                <a:cs typeface="Calibri" panose="020F0502020204030204" pitchFamily="34" charset="0"/>
              </a:rPr>
              <a:t>8</a:t>
            </a:fld>
            <a:endParaRPr lang="en-AU" sz="1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29948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524CD-DACD-7E8B-8613-F1B4DD726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587456"/>
            <a:ext cx="10018713" cy="1185333"/>
          </a:xfrm>
        </p:spPr>
        <p:txBody>
          <a:bodyPr>
            <a:normAutofit/>
          </a:bodyPr>
          <a:lstStyle/>
          <a:p>
            <a:pPr algn="l"/>
            <a:r>
              <a:rPr lang="en-AU" ker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Reviewable decisions 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DC69F1F-BB28-2BDF-DD17-D18243E3EE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1" y="1526732"/>
            <a:ext cx="10707689" cy="5085211"/>
          </a:xfrm>
        </p:spPr>
        <p:txBody>
          <a:bodyPr anchor="t" anchorCtr="0">
            <a:normAutofit/>
          </a:bodyPr>
          <a:lstStyle/>
          <a:p>
            <a:pPr marL="0" indent="0">
              <a:buNone/>
            </a:pPr>
            <a:r>
              <a:rPr lang="en-AU" sz="3000" kern="10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What is a decision that purports to, but may not, cover all documents in scope of the application?</a:t>
            </a:r>
          </a:p>
          <a:p>
            <a:pPr marL="34290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Symbol" panose="05050102010706020507" pitchFamily="18" charset="2"/>
              <a:buChar char=""/>
            </a:pPr>
            <a:r>
              <a:rPr lang="en-AU" sz="2600" kern="100">
                <a:latin typeface="Calibri" panose="020F0502020204030204" pitchFamily="34" charset="0"/>
                <a:cs typeface="Calibri" panose="020F0502020204030204" pitchFamily="34" charset="0"/>
              </a:rPr>
              <a:t>For example, a decision that one document has been located and can be released in full. </a:t>
            </a:r>
          </a:p>
          <a:p>
            <a:pPr marL="34290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Symbol" panose="05050102010706020507" pitchFamily="18" charset="2"/>
              <a:buChar char=""/>
            </a:pPr>
            <a:r>
              <a:rPr lang="en-AU" sz="2600" kern="100">
                <a:latin typeface="Calibri" panose="020F0502020204030204" pitchFamily="34" charset="0"/>
                <a:cs typeface="Calibri" panose="020F0502020204030204" pitchFamily="34" charset="0"/>
              </a:rPr>
              <a:t>Previously, this would not fall within the definition of a ‘</a:t>
            </a:r>
            <a:r>
              <a:rPr lang="en-AU" sz="2600" i="1" kern="100">
                <a:latin typeface="Calibri" panose="020F0502020204030204" pitchFamily="34" charset="0"/>
                <a:cs typeface="Calibri" panose="020F0502020204030204" pitchFamily="34" charset="0"/>
              </a:rPr>
              <a:t>reviewable decision</a:t>
            </a:r>
            <a:r>
              <a:rPr lang="en-AU" sz="2600" kern="100">
                <a:latin typeface="Calibri" panose="020F0502020204030204" pitchFamily="34" charset="0"/>
                <a:cs typeface="Calibri" panose="020F0502020204030204" pitchFamily="34" charset="0"/>
              </a:rPr>
              <a:t>’.</a:t>
            </a:r>
          </a:p>
          <a:p>
            <a:pPr marL="0" lvl="0" indent="0">
              <a:lnSpc>
                <a:spcPct val="107000"/>
              </a:lnSpc>
              <a:buNone/>
            </a:pPr>
            <a:r>
              <a:rPr lang="en-AU" sz="3000" kern="10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is the implication for agencies? </a:t>
            </a: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Symbol" panose="05050102010706020507" pitchFamily="18" charset="2"/>
              <a:buChar char=""/>
            </a:pPr>
            <a:r>
              <a:rPr lang="en-AU" sz="2600" kern="100">
                <a:latin typeface="Calibri" panose="020F0502020204030204" pitchFamily="34" charset="0"/>
                <a:cs typeface="Calibri" panose="020F0502020204030204" pitchFamily="34" charset="0"/>
              </a:rPr>
              <a:t>This is now a reviewable decision and can be the subject of an internal review.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837DF04-A0CD-BA74-ECB5-DBB99E34B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3024" y="6172200"/>
            <a:ext cx="551167" cy="365125"/>
          </a:xfrm>
        </p:spPr>
        <p:txBody>
          <a:bodyPr/>
          <a:lstStyle/>
          <a:p>
            <a:fld id="{EFEFB83B-929B-4890-9662-1BECF96BE500}" type="slidenum">
              <a:rPr lang="en-AU" sz="1600" smtClean="0">
                <a:latin typeface="Calibri" panose="020F0502020204030204" pitchFamily="34" charset="0"/>
                <a:cs typeface="Calibri" panose="020F0502020204030204" pitchFamily="34" charset="0"/>
              </a:rPr>
              <a:t>9</a:t>
            </a:fld>
            <a:endParaRPr lang="en-AU" sz="1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302580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1_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prover xmlns="1bc488fa-395e-4ef7-ac55-54406625a647" xsi:nil="true"/>
    <Approver_x0020_Two_x0020_Date xmlns="1bc488fa-395e-4ef7-ac55-54406625a647" xsi:nil="true"/>
    <Review_x0020_Status xmlns="1bc488fa-395e-4ef7-ac55-54406625a647">Not Started</Review_x0020_Status>
    <_dlc_DocId xmlns="00f13a72-b6c2-4ebb-ac87-eaed7592e15c">OICDOC-1338206655-26348</_dlc_DocId>
    <Approval_x0020_Date xmlns="1bc488fa-395e-4ef7-ac55-54406625a647" xsi:nil="true"/>
    <o0af3f40c1b34fab9b0cea174a889620 xmlns="1bc488fa-395e-4ef7-ac55-54406625a647">
      <Terms xmlns="http://schemas.microsoft.com/office/infopath/2007/PartnerControls">
        <TermInfo xmlns="http://schemas.microsoft.com/office/infopath/2007/PartnerControls">
          <TermName xmlns="http://schemas.microsoft.com/office/infopath/2007/PartnerControls">Privacy</TermName>
          <TermId xmlns="http://schemas.microsoft.com/office/infopath/2007/PartnerControls">a6ac0d3f-2569-4fc0-897c-6c245eff2cd7</TermId>
        </TermInfo>
      </Terms>
    </o0af3f40c1b34fab9b0cea174a889620>
    <Approver_x0020_Two xmlns="1bc488fa-395e-4ef7-ac55-54406625a647" xsi:nil="true"/>
    <hb3c1fae58e444ff9b84da2896db5292 xmlns="1bc488fa-395e-4ef7-ac55-54406625a647">
      <Terms xmlns="http://schemas.microsoft.com/office/infopath/2007/PartnerControls">
        <TermInfo xmlns="http://schemas.microsoft.com/office/infopath/2007/PartnerControls">
          <TermName xmlns="http://schemas.microsoft.com/office/infopath/2007/PartnerControls">Speeches</TermName>
          <TermId xmlns="http://schemas.microsoft.com/office/infopath/2007/PartnerControls">0188c61e-20f5-4f53-a893-c508e8c91c2b</TermId>
        </TermInfo>
      </Terms>
    </hb3c1fae58e444ff9b84da2896db5292>
    <Approver_x0020_Comments xmlns="1bc488fa-395e-4ef7-ac55-54406625a647" xsi:nil="true"/>
    <Approver_x0020_Two_x0020_Comments xmlns="1bc488fa-395e-4ef7-ac55-54406625a647" xsi:nil="true"/>
    <RetentionDate xmlns="1bc488fa-395e-4ef7-ac55-54406625a647" xsi:nil="true"/>
    <Approval_x0020_Workflow xmlns="1bc488fa-395e-4ef7-ac55-54406625a647" xsi:nil="true"/>
    <_ip_UnifiedCompliancePolicyUIAction xmlns="http://schemas.microsoft.com/sharepoint/v3" xsi:nil="true"/>
    <i0f84bba906045b4af568ee102a52dcb xmlns="00f13a72-b6c2-4ebb-ac87-eaed7592e15c">
      <Terms xmlns="http://schemas.microsoft.com/office/infopath/2007/PartnerControls">
        <TermInfo xmlns="http://schemas.microsoft.com/office/infopath/2007/PartnerControls">
          <TermName xmlns="http://schemas.microsoft.com/office/infopath/2007/PartnerControls">Other Common Activities</TermName>
          <TermId xmlns="http://schemas.microsoft.com/office/infopath/2007/PartnerControls">bf5c474f-f29a-4bd7-b282-912effe2a57e</TermId>
        </TermInfo>
      </Terms>
    </i0f84bba906045b4af568ee102a52dcb>
    <DateTabled xmlns="99f6b54c-b51c-4d15-a33e-478a82d333c7" xsi:nil="true"/>
    <_dlc_DocIdUrl xmlns="00f13a72-b6c2-4ebb-ac87-eaed7592e15c">
      <Url>https://oicqldgov.sharepoint.com/sites/TPOTProjects/_layouts/15/DocIdRedir.aspx?ID=OICDOC-1338206655-26348</Url>
      <Description>OICDOC-1338206655-26348</Description>
    </_dlc_DocIdUrl>
    <ProjectCode xmlns="99f6b54c-b51c-4d15-a33e-478a82d333c7" xsi:nil="true"/>
    <Phase xmlns="99f6b54c-b51c-4d15-a33e-478a82d333c7" xsi:nil="true"/>
    <_ip_UnifiedCompliancePolicyProperties xmlns="http://schemas.microsoft.com/sharepoint/v3" xsi:nil="true"/>
    <OrganisationResponsible xmlns="1bc488fa-395e-4ef7-ac55-54406625a647">Office of the Information Commissioner Queensland</OrganisationResponsible>
    <RecordLocation xmlns="1bc488fa-395e-4ef7-ac55-54406625a647">Digital</RecordLocation>
    <lcf76f155ced4ddcb4097134ff3c332f xmlns="99f6b54c-b51c-4d15-a33e-478a82d333c7">
      <Terms xmlns="http://schemas.microsoft.com/office/infopath/2007/PartnerControls"/>
    </lcf76f155ced4ddcb4097134ff3c332f>
    <TaxCatchAll xmlns="1bc488fa-395e-4ef7-ac55-54406625a647">
      <Value>54</Value>
      <Value>59</Value>
      <Value>98</Value>
    </TaxCatchAll>
    <_Flow_SignoffStatus xmlns="99f6b54c-b51c-4d15-a33e-478a82d333c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haredContentType xmlns="Microsoft.SharePoint.Taxonomy.ContentTypeSync" SourceId="c69375ae-ac4d-4fcd-b9d7-bbf4a10f3fd5" ContentTypeId="0x0101007D1471A9CA652A4098763BD3FAE7F333" PreviousValue="false"/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OIC Document" ma:contentTypeID="0x0101007D1471A9CA652A4098763BD3FAE7F33300BF762873E628474EBF2B9497A9787A0C" ma:contentTypeVersion="24" ma:contentTypeDescription="" ma:contentTypeScope="" ma:versionID="f5346c088cff726a8e1df3e805a4a4dd">
  <xsd:schema xmlns:xsd="http://www.w3.org/2001/XMLSchema" xmlns:xs="http://www.w3.org/2001/XMLSchema" xmlns:p="http://schemas.microsoft.com/office/2006/metadata/properties" xmlns:ns1="http://schemas.microsoft.com/sharepoint/v3" xmlns:ns2="1bc488fa-395e-4ef7-ac55-54406625a647" xmlns:ns3="00f13a72-b6c2-4ebb-ac87-eaed7592e15c" xmlns:ns4="99f6b54c-b51c-4d15-a33e-478a82d333c7" targetNamespace="http://schemas.microsoft.com/office/2006/metadata/properties" ma:root="true" ma:fieldsID="b1bb81a656e0496a424e1677af836400" ns1:_="" ns2:_="" ns3:_="" ns4:_="">
    <xsd:import namespace="http://schemas.microsoft.com/sharepoint/v3"/>
    <xsd:import namespace="1bc488fa-395e-4ef7-ac55-54406625a647"/>
    <xsd:import namespace="00f13a72-b6c2-4ebb-ac87-eaed7592e15c"/>
    <xsd:import namespace="99f6b54c-b51c-4d15-a33e-478a82d333c7"/>
    <xsd:element name="properties">
      <xsd:complexType>
        <xsd:sequence>
          <xsd:element name="documentManagement">
            <xsd:complexType>
              <xsd:all>
                <xsd:element ref="ns2:RetentionDate" minOccurs="0"/>
                <xsd:element ref="ns2:RecordLocation"/>
                <xsd:element ref="ns2:OrganisationResponsible"/>
                <xsd:element ref="ns2:Approval_x0020_Workflow" minOccurs="0"/>
                <xsd:element ref="ns2:Review_x0020_Status" minOccurs="0"/>
                <xsd:element ref="ns2:Approver" minOccurs="0"/>
                <xsd:element ref="ns2:Approver_x0020_Comments" minOccurs="0"/>
                <xsd:element ref="ns2:Approval_x0020_Date" minOccurs="0"/>
                <xsd:element ref="ns2:Approver_x0020_Two" minOccurs="0"/>
                <xsd:element ref="ns2:Approver_x0020_Two_x0020_Comments" minOccurs="0"/>
                <xsd:element ref="ns2:o0af3f40c1b34fab9b0cea174a889620" minOccurs="0"/>
                <xsd:element ref="ns2:hb3c1fae58e444ff9b84da2896db5292" minOccurs="0"/>
                <xsd:element ref="ns2:TaxCatchAll" minOccurs="0"/>
                <xsd:element ref="ns2:TaxCatchAllLabel" minOccurs="0"/>
                <xsd:element ref="ns2:Approver_x0020_Two_x0020_Date" minOccurs="0"/>
                <xsd:element ref="ns3:i0f84bba906045b4af568ee102a52dcb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ObjectDetectorVersions" minOccurs="0"/>
                <xsd:element ref="ns4:MediaServiceGenerationTime" minOccurs="0"/>
                <xsd:element ref="ns4:MediaServiceEventHashCode" minOccurs="0"/>
                <xsd:element ref="ns4:MediaLengthInSeconds" minOccurs="0"/>
                <xsd:element ref="ns4:lcf76f155ced4ddcb4097134ff3c332f" minOccurs="0"/>
                <xsd:element ref="ns1:_ip_UnifiedCompliancePolicyProperties" minOccurs="0"/>
                <xsd:element ref="ns1:_ip_UnifiedCompliancePolicyUIAction" minOccurs="0"/>
                <xsd:element ref="ns4:Phase" minOccurs="0"/>
                <xsd:element ref="ns3:_dlc_DocId" minOccurs="0"/>
                <xsd:element ref="ns3:_dlc_DocIdUrl" minOccurs="0"/>
                <xsd:element ref="ns3:_dlc_DocIdPersistId" minOccurs="0"/>
                <xsd:element ref="ns3:SharedWithUsers" minOccurs="0"/>
                <xsd:element ref="ns3:SharedWithDetails" minOccurs="0"/>
                <xsd:element ref="ns4:ProjectCode" minOccurs="0"/>
                <xsd:element ref="ns4:MediaServiceOCR" minOccurs="0"/>
                <xsd:element ref="ns4:MediaServiceSearchProperties" minOccurs="0"/>
                <xsd:element ref="ns4:DateTabled" minOccurs="0"/>
                <xsd:element ref="ns4:_Flow_Signoff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37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38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c488fa-395e-4ef7-ac55-54406625a647" elementFormDefault="qualified">
    <xsd:import namespace="http://schemas.microsoft.com/office/2006/documentManagement/types"/>
    <xsd:import namespace="http://schemas.microsoft.com/office/infopath/2007/PartnerControls"/>
    <xsd:element name="RetentionDate" ma:index="3" nillable="true" ma:displayName="Retention Date" ma:format="DateOnly" ma:internalName="RetentionDate">
      <xsd:simpleType>
        <xsd:restriction base="dms:DateTime"/>
      </xsd:simpleType>
    </xsd:element>
    <xsd:element name="RecordLocation" ma:index="4" ma:displayName="Record Location" ma:default="Digital" ma:internalName="RecordLocation">
      <xsd:simpleType>
        <xsd:restriction base="dms:Text">
          <xsd:maxLength value="255"/>
        </xsd:restriction>
      </xsd:simpleType>
    </xsd:element>
    <xsd:element name="OrganisationResponsible" ma:index="5" ma:displayName="Organisation Responsible" ma:default="Office of the Information Commissioner" ma:internalName="OrganisationResponsible">
      <xsd:simpleType>
        <xsd:restriction base="dms:Text">
          <xsd:maxLength value="255"/>
        </xsd:restriction>
      </xsd:simpleType>
    </xsd:element>
    <xsd:element name="Approval_x0020_Workflow" ma:index="8" nillable="true" ma:displayName="Workflow" ma:internalName="Approval_x0020_Workflow">
      <xsd:simpleType>
        <xsd:restriction base="dms:Text">
          <xsd:maxLength value="255"/>
        </xsd:restriction>
      </xsd:simpleType>
    </xsd:element>
    <xsd:element name="Review_x0020_Status" ma:index="9" nillable="true" ma:displayName="Review Status" ma:default="Not Started" ma:format="Dropdown" ma:internalName="Review_x0020_Status">
      <xsd:simpleType>
        <xsd:union memberTypes="dms:Text">
          <xsd:simpleType>
            <xsd:restriction base="dms:Choice">
              <xsd:enumeration value="Not Started"/>
              <xsd:enumeration value="Pending Approver One"/>
              <xsd:enumeration value="Approver One Approved - Pending Approver Two"/>
              <xsd:enumeration value="Approved"/>
              <xsd:enumeration value="Rejected – Time out"/>
              <xsd:enumeration value="Rejected – Approver One"/>
              <xsd:enumeration value="Rejected – Approver Two"/>
            </xsd:restriction>
          </xsd:simpleType>
        </xsd:union>
      </xsd:simpleType>
    </xsd:element>
    <xsd:element name="Approver" ma:index="10" nillable="true" ma:displayName="Approver One" ma:internalName="Approver">
      <xsd:simpleType>
        <xsd:restriction base="dms:Text">
          <xsd:maxLength value="255"/>
        </xsd:restriction>
      </xsd:simpleType>
    </xsd:element>
    <xsd:element name="Approver_x0020_Comments" ma:index="11" nillable="true" ma:displayName="Approver One Comments" ma:internalName="Approver_x0020_Comments">
      <xsd:simpleType>
        <xsd:restriction base="dms:Note">
          <xsd:maxLength value="255"/>
        </xsd:restriction>
      </xsd:simpleType>
    </xsd:element>
    <xsd:element name="Approval_x0020_Date" ma:index="12" nillable="true" ma:displayName="Approval Date" ma:default="" ma:format="DateOnly" ma:internalName="Approval_x0020_Date">
      <xsd:simpleType>
        <xsd:restriction base="dms:DateTime"/>
      </xsd:simpleType>
    </xsd:element>
    <xsd:element name="Approver_x0020_Two" ma:index="13" nillable="true" ma:displayName="Approver Two" ma:default="" ma:internalName="Approver_x0020_Two">
      <xsd:simpleType>
        <xsd:restriction base="dms:Text">
          <xsd:maxLength value="255"/>
        </xsd:restriction>
      </xsd:simpleType>
    </xsd:element>
    <xsd:element name="Approver_x0020_Two_x0020_Comments" ma:index="14" nillable="true" ma:displayName="Approver Two Comments" ma:default="" ma:internalName="Approver_x0020_Two_x0020_Comments">
      <xsd:simpleType>
        <xsd:restriction base="dms:Note">
          <xsd:maxLength value="255"/>
        </xsd:restriction>
      </xsd:simpleType>
    </xsd:element>
    <xsd:element name="o0af3f40c1b34fab9b0cea174a889620" ma:index="16" nillable="true" ma:taxonomy="true" ma:internalName="o0af3f40c1b34fab9b0cea174a889620" ma:taxonomyFieldName="Departments" ma:displayName="Owner" ma:default="" ma:fieldId="{80af3f40-c1b3-4fab-9b0c-ea174a889620}" ma:taxonomyMulti="true" ma:sspId="c69375ae-ac4d-4fcd-b9d7-bbf4a10f3fd5" ma:termSetId="33195366-33c9-4681-8af0-51a841ad09c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hb3c1fae58e444ff9b84da2896db5292" ma:index="20" nillable="true" ma:taxonomy="true" ma:internalName="hb3c1fae58e444ff9b84da2896db5292" ma:taxonomyFieldName="DocumentType" ma:displayName="Document Type" ma:default="" ma:fieldId="{1b3c1fae-58e4-44ff-9b84-da2896db5292}" ma:taxonomyMulti="true" ma:sspId="c69375ae-ac4d-4fcd-b9d7-bbf4a10f3fd5" ma:termSetId="b7d32c4e-0223-4b1b-8464-9ca1cb1a384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22" nillable="true" ma:displayName="Taxonomy Catch All Column" ma:hidden="true" ma:list="{c3a1eb18-f5d5-437f-b00f-18d2076f2310}" ma:internalName="TaxCatchAll" ma:showField="CatchAllData" ma:web="00f13a72-b6c2-4ebb-ac87-eaed7592e15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23" nillable="true" ma:displayName="Taxonomy Catch All Column1" ma:hidden="true" ma:list="{c3a1eb18-f5d5-437f-b00f-18d2076f2310}" ma:internalName="TaxCatchAllLabel" ma:readOnly="true" ma:showField="CatchAllDataLabel" ma:web="00f13a72-b6c2-4ebb-ac87-eaed7592e15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Approver_x0020_Two_x0020_Date" ma:index="25" nillable="true" ma:displayName="Approver Two Date" ma:default="" ma:format="DateOnly" ma:internalName="Approver_x0020_Two_x0020_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f13a72-b6c2-4ebb-ac87-eaed7592e15c" elementFormDefault="qualified">
    <xsd:import namespace="http://schemas.microsoft.com/office/2006/documentManagement/types"/>
    <xsd:import namespace="http://schemas.microsoft.com/office/infopath/2007/PartnerControls"/>
    <xsd:element name="i0f84bba906045b4af568ee102a52dcb" ma:index="26" ma:taxonomy="true" ma:internalName="i0f84bba906045b4af568ee102a52dcb" ma:taxonomyFieldName="RevIMBCS" ma:displayName="AvePoint Classification" ma:indexed="true" ma:default="54;#Other Common Activities|bf5c474f-f29a-4bd7-b282-912effe2a57e" ma:fieldId="{20f84bba-9060-45b4-af56-8ee102a52dcb}" ma:sspId="c69375ae-ac4d-4fcd-b9d7-bbf4a10f3fd5" ma:termSetId="9f41851b-008e-4d60-9bcf-7bfca3c976a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_dlc_DocId" ma:index="40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41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42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4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4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f6b54c-b51c-4d15-a33e-478a82d333c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3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3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3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3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36" nillable="true" ma:taxonomy="true" ma:internalName="lcf76f155ced4ddcb4097134ff3c332f" ma:taxonomyFieldName="MediaServiceImageTags" ma:displayName="Image Tags" ma:readOnly="false" ma:fieldId="{5cf76f15-5ced-4ddc-b409-7134ff3c332f}" ma:taxonomyMulti="true" ma:sspId="c69375ae-ac4d-4fcd-b9d7-bbf4a10f3fd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Phase" ma:index="39" nillable="true" ma:displayName="Status" ma:format="Dropdown" ma:internalName="Phase">
      <xsd:simpleType>
        <xsd:restriction base="dms:Choice">
          <xsd:enumeration value="Planned"/>
          <xsd:enumeration value="In flight"/>
          <xsd:enumeration value="Completed"/>
          <xsd:enumeration value="Paused"/>
        </xsd:restriction>
      </xsd:simpleType>
    </xsd:element>
    <xsd:element name="ProjectCode" ma:index="45" nillable="true" ma:displayName="Project Code" ma:format="Dropdown" ma:internalName="ProjectCode">
      <xsd:simpleType>
        <xsd:restriction base="dms:Text">
          <xsd:maxLength value="255"/>
        </xsd:restriction>
      </xsd:simpleType>
    </xsd:element>
    <xsd:element name="MediaServiceOCR" ma:index="4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4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DateTabled" ma:index="48" nillable="true" ma:displayName="Date Tabled" ma:format="Dropdown" ma:internalName="DateTabled">
      <xsd:simpleType>
        <xsd:restriction base="dms:Text">
          <xsd:maxLength value="255"/>
        </xsd:restriction>
      </xsd:simpleType>
    </xsd:element>
    <xsd:element name="_Flow_SignoffStatus" ma:index="49" nillable="true" ma:displayName="Sign-off status" ma:internalName="Sign_x002d_off_x0020_status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5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5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A180AAA5-580D-4E89-B3AD-8EDFBFB3538B}">
  <ds:schemaRefs>
    <ds:schemaRef ds:uri="http://schemas.microsoft.com/sharepoint/v3"/>
    <ds:schemaRef ds:uri="http://purl.org/dc/elements/1.1/"/>
    <ds:schemaRef ds:uri="http://schemas.microsoft.com/office/2006/metadata/properties"/>
    <ds:schemaRef ds:uri="00f13a72-b6c2-4ebb-ac87-eaed7592e15c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purl.org/dc/dcmitype/"/>
    <ds:schemaRef ds:uri="99f6b54c-b51c-4d15-a33e-478a82d333c7"/>
    <ds:schemaRef ds:uri="http://schemas.openxmlformats.org/package/2006/metadata/core-properties"/>
    <ds:schemaRef ds:uri="1bc488fa-395e-4ef7-ac55-54406625a647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91B02FF-B659-4010-9F49-5E2F744F774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AE57659-7D44-49DA-83D2-9442D4692577}">
  <ds:schemaRefs>
    <ds:schemaRef ds:uri="Microsoft.SharePoint.Taxonomy.ContentTypeSync"/>
  </ds:schemaRefs>
</ds:datastoreItem>
</file>

<file path=customXml/itemProps4.xml><?xml version="1.0" encoding="utf-8"?>
<ds:datastoreItem xmlns:ds="http://schemas.openxmlformats.org/officeDocument/2006/customXml" ds:itemID="{5A183EC5-2748-4FC7-B5B2-9395B90D8B67}">
  <ds:schemaRefs>
    <ds:schemaRef ds:uri="00f13a72-b6c2-4ebb-ac87-eaed7592e15c"/>
    <ds:schemaRef ds:uri="1bc488fa-395e-4ef7-ac55-54406625a647"/>
    <ds:schemaRef ds:uri="99f6b54c-b51c-4d15-a33e-478a82d333c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5.xml><?xml version="1.0" encoding="utf-8"?>
<ds:datastoreItem xmlns:ds="http://schemas.openxmlformats.org/officeDocument/2006/customXml" ds:itemID="{493E9073-6328-4401-ACB4-0CD63535288E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2402</Words>
  <Application>Microsoft Office PowerPoint</Application>
  <PresentationFormat>Widescreen</PresentationFormat>
  <Paragraphs>257</Paragraphs>
  <Slides>32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41" baseType="lpstr">
      <vt:lpstr>Aptos</vt:lpstr>
      <vt:lpstr>Arial</vt:lpstr>
      <vt:lpstr>Calibri</vt:lpstr>
      <vt:lpstr>Corbel</vt:lpstr>
      <vt:lpstr>Courier New</vt:lpstr>
      <vt:lpstr>Söhne</vt:lpstr>
      <vt:lpstr>Symbol</vt:lpstr>
      <vt:lpstr>Parallax</vt:lpstr>
      <vt:lpstr>1_Parallax</vt:lpstr>
      <vt:lpstr>IPOLA Project: Stage 3 - Right to Information  Reviewable decisions and judicial functions</vt:lpstr>
      <vt:lpstr>Acknowledgement of Traditional Owners</vt:lpstr>
      <vt:lpstr>Session outline</vt:lpstr>
      <vt:lpstr>Reviewable decisions </vt:lpstr>
      <vt:lpstr>Reviewable decisions </vt:lpstr>
      <vt:lpstr>Reviewable decisions </vt:lpstr>
      <vt:lpstr>Reviewable decisions </vt:lpstr>
      <vt:lpstr>Reviewable decisions </vt:lpstr>
      <vt:lpstr>Reviewable decisions </vt:lpstr>
      <vt:lpstr>PowerPoint Presentation</vt:lpstr>
      <vt:lpstr>Session outline</vt:lpstr>
      <vt:lpstr>Judicial function decisions</vt:lpstr>
      <vt:lpstr>Judicial function decisions</vt:lpstr>
      <vt:lpstr>Deemed decisions</vt:lpstr>
      <vt:lpstr>New s.86A external review during extension to processing period.  New s.86B external review during extension to internal review processing period – deemed decision.</vt:lpstr>
      <vt:lpstr>PowerPoint Presentation</vt:lpstr>
      <vt:lpstr>Session outline</vt:lpstr>
      <vt:lpstr>External review – decisions and appeals</vt:lpstr>
      <vt:lpstr>Decisions that can be remitted:</vt:lpstr>
      <vt:lpstr>Decisions that can be remitted:</vt:lpstr>
      <vt:lpstr>What are the relevant considerations when the Information Commissioner is considering remitting a matter to an agency?</vt:lpstr>
      <vt:lpstr>What must the Information Commissioner do when remitting a matter? </vt:lpstr>
      <vt:lpstr> What happens when a matter is remitted to an agency?</vt:lpstr>
      <vt:lpstr>Dealing with new documents in an external review</vt:lpstr>
      <vt:lpstr>Section 105A Explained:</vt:lpstr>
      <vt:lpstr>PowerPoint Presentation</vt:lpstr>
      <vt:lpstr>New s.94A.</vt:lpstr>
      <vt:lpstr>Section 119:</vt:lpstr>
      <vt:lpstr>Section 119:</vt:lpstr>
      <vt:lpstr>PowerPoint Presentation</vt:lpstr>
      <vt:lpstr>OIC resources to assist and inform</vt:lpstr>
      <vt:lpstr>PowerPoint Presentation</vt:lpstr>
    </vt:vector>
  </TitlesOfParts>
  <Company>Office of the Information Commissioner Queensland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Stage 3 RTI presentation - Reviewable decision &amp; judical functions</dc:title>
  <dc:creator>Hilary Fox</dc:creator>
  <cp:keywords>IPOLA</cp:keywords>
  <cp:lastModifiedBy>Jackie Taylor</cp:lastModifiedBy>
  <cp:revision>2</cp:revision>
  <cp:lastPrinted>2025-03-24T01:46:35Z</cp:lastPrinted>
  <dcterms:created xsi:type="dcterms:W3CDTF">2024-05-02T04:15:37Z</dcterms:created>
  <dcterms:modified xsi:type="dcterms:W3CDTF">2025-05-21T06:07:21Z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0x0101007D1471A9CA652A4098763BD3FAE7F33300BF762873E628474EBF2B9497A9787A0C</vt:lpwstr>
  </property>
  <property fmtid="{D5CDD505-2E9C-101B-9397-08002B2CF9AE}" pid="3" name="RevIMBCS">
    <vt:lpwstr>54;#Other Common Activities|bf5c474f-f29a-4bd7-b282-912effe2a57e</vt:lpwstr>
  </property>
  <property fmtid="{D5CDD505-2E9C-101B-9397-08002B2CF9AE}" pid="4" name="Departments">
    <vt:lpwstr>59;#Privacy|a6ac0d3f-2569-4fc0-897c-6c245eff2cd7</vt:lpwstr>
  </property>
  <property fmtid="{D5CDD505-2E9C-101B-9397-08002B2CF9AE}" pid="5" name="DocumentType">
    <vt:lpwstr>98;#Speeches|0188c61e-20f5-4f53-a893-c508e8c91c2b</vt:lpwstr>
  </property>
  <property fmtid="{D5CDD505-2E9C-101B-9397-08002B2CF9AE}" pid="6" name="MediaServiceImageTags">
    <vt:lpwstr/>
  </property>
  <property fmtid="{D5CDD505-2E9C-101B-9397-08002B2CF9AE}" pid="7" name="_dlc_DocIdItemGuid">
    <vt:lpwstr>8c0754c4-16c4-494d-8f92-189e6281547d</vt:lpwstr>
  </property>
</Properties>
</file>