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6"/>
    <p:sldMasterId id="2147483756" r:id="rId7"/>
  </p:sldMasterIdLst>
  <p:notesMasterIdLst>
    <p:notesMasterId r:id="rId46"/>
  </p:notesMasterIdLst>
  <p:sldIdLst>
    <p:sldId id="401" r:id="rId8"/>
    <p:sldId id="354" r:id="rId9"/>
    <p:sldId id="421" r:id="rId10"/>
    <p:sldId id="449" r:id="rId11"/>
    <p:sldId id="403" r:id="rId12"/>
    <p:sldId id="404" r:id="rId13"/>
    <p:sldId id="446" r:id="rId14"/>
    <p:sldId id="419" r:id="rId15"/>
    <p:sldId id="416" r:id="rId16"/>
    <p:sldId id="382" r:id="rId17"/>
    <p:sldId id="396" r:id="rId18"/>
    <p:sldId id="439" r:id="rId19"/>
    <p:sldId id="472" r:id="rId20"/>
    <p:sldId id="437" r:id="rId21"/>
    <p:sldId id="440" r:id="rId22"/>
    <p:sldId id="441" r:id="rId23"/>
    <p:sldId id="411" r:id="rId24"/>
    <p:sldId id="412" r:id="rId25"/>
    <p:sldId id="459" r:id="rId26"/>
    <p:sldId id="443" r:id="rId27"/>
    <p:sldId id="470" r:id="rId28"/>
    <p:sldId id="450" r:id="rId29"/>
    <p:sldId id="468" r:id="rId30"/>
    <p:sldId id="469" r:id="rId31"/>
    <p:sldId id="398" r:id="rId32"/>
    <p:sldId id="397" r:id="rId33"/>
    <p:sldId id="467" r:id="rId34"/>
    <p:sldId id="473" r:id="rId35"/>
    <p:sldId id="491" r:id="rId36"/>
    <p:sldId id="495" r:id="rId37"/>
    <p:sldId id="387" r:id="rId38"/>
    <p:sldId id="435" r:id="rId39"/>
    <p:sldId id="466" r:id="rId40"/>
    <p:sldId id="431" r:id="rId41"/>
    <p:sldId id="423" r:id="rId42"/>
    <p:sldId id="436" r:id="rId43"/>
    <p:sldId id="465" r:id="rId44"/>
    <p:sldId id="400" r:id="rId45"/>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940D44-56A1-A5FF-0602-EBDB9CCA790E}" name="David Honeyman" initials="DH" userId="S::David.Honeyman@oic.qld.gov.au::666f9a22-a25b-4cfd-94f2-b8d3590b39ce" providerId="AD"/>
  <p188:author id="{CD6652B9-D2E2-F960-1D32-567F23C6E966}" name="Hilary Fox" initials="HF" userId="S::Hilary.Fox@oic.qld.gov.au::aef0ef1b-11c6-4984-b571-5b32e852e4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5B8"/>
    <a:srgbClr val="00447C"/>
    <a:srgbClr val="333333"/>
    <a:srgbClr val="602D90"/>
    <a:srgbClr val="94268F"/>
    <a:srgbClr val="ABB8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2936" autoAdjust="0"/>
  </p:normalViewPr>
  <p:slideViewPr>
    <p:cSldViewPr snapToGrid="0">
      <p:cViewPr varScale="1">
        <p:scale>
          <a:sx n="64" d="100"/>
          <a:sy n="64" d="100"/>
        </p:scale>
        <p:origin x="72" y="414"/>
      </p:cViewPr>
      <p:guideLst/>
    </p:cSldViewPr>
  </p:slideViewPr>
  <p:notesTextViewPr>
    <p:cViewPr>
      <p:scale>
        <a:sx n="3" d="2"/>
        <a:sy n="3" d="2"/>
      </p:scale>
      <p:origin x="0" y="0"/>
    </p:cViewPr>
  </p:notesTextViewPr>
  <p:notesViewPr>
    <p:cSldViewPr snapToGrid="0">
      <p:cViewPr varScale="1">
        <p:scale>
          <a:sx n="133" d="100"/>
          <a:sy n="133" d="100"/>
        </p:scale>
        <p:origin x="186" y="150"/>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13" /><Relationship Type="http://schemas.openxmlformats.org/officeDocument/2006/relationships/slide" Target="slides/slide11.xml" Id="rId18" /><Relationship Type="http://schemas.openxmlformats.org/officeDocument/2006/relationships/slide" Target="slides/slide19.xml" Id="rId26" /><Relationship Type="http://schemas.openxmlformats.org/officeDocument/2006/relationships/slide" Target="slides/slide32.xml" Id="rId39" /><Relationship Type="http://schemas.openxmlformats.org/officeDocument/2006/relationships/slide" Target="slides/slide14.xml" Id="rId21" /><Relationship Type="http://schemas.openxmlformats.org/officeDocument/2006/relationships/slide" Target="slides/slide27.xml" Id="rId34" /><Relationship Type="http://schemas.openxmlformats.org/officeDocument/2006/relationships/slide" Target="slides/slide35.xml" Id="rId42" /><Relationship Type="http://schemas.openxmlformats.org/officeDocument/2006/relationships/presProps" Target="presProps.xml" Id="rId47" /><Relationship Type="http://schemas.openxmlformats.org/officeDocument/2006/relationships/tableStyles" Target="tableStyles.xml" Id="rId50" /><Relationship Type="http://schemas.openxmlformats.org/officeDocument/2006/relationships/slideMaster" Target="slideMasters/slideMaster2.xml" Id="rId7" /><Relationship Type="http://schemas.openxmlformats.org/officeDocument/2006/relationships/customXml" Target="../customXml/item2.xml" Id="rId2" /><Relationship Type="http://schemas.openxmlformats.org/officeDocument/2006/relationships/slide" Target="slides/slide9.xml" Id="rId16" /><Relationship Type="http://schemas.openxmlformats.org/officeDocument/2006/relationships/slide" Target="slides/slide22.xml" Id="rId29" /><Relationship Type="http://schemas.openxmlformats.org/officeDocument/2006/relationships/slide" Target="slides/slide4.xml" Id="rId11" /><Relationship Type="http://schemas.openxmlformats.org/officeDocument/2006/relationships/slide" Target="slides/slide17.xml" Id="rId24" /><Relationship Type="http://schemas.openxmlformats.org/officeDocument/2006/relationships/slide" Target="slides/slide25.xml" Id="rId32" /><Relationship Type="http://schemas.openxmlformats.org/officeDocument/2006/relationships/slide" Target="slides/slide30.xml" Id="rId37" /><Relationship Type="http://schemas.openxmlformats.org/officeDocument/2006/relationships/slide" Target="slides/slide33.xml" Id="rId40" /><Relationship Type="http://schemas.openxmlformats.org/officeDocument/2006/relationships/slide" Target="slides/slide38.xml" Id="rId45" /><Relationship Type="http://schemas.openxmlformats.org/officeDocument/2006/relationships/customXml" Target="../customXml/item5.xml" Id="rId5" /><Relationship Type="http://schemas.openxmlformats.org/officeDocument/2006/relationships/slide" Target="slides/slide8.xml" Id="rId15" /><Relationship Type="http://schemas.openxmlformats.org/officeDocument/2006/relationships/slide" Target="slides/slide16.xml" Id="rId23" /><Relationship Type="http://schemas.openxmlformats.org/officeDocument/2006/relationships/slide" Target="slides/slide21.xml" Id="rId28" /><Relationship Type="http://schemas.openxmlformats.org/officeDocument/2006/relationships/slide" Target="slides/slide29.xml" Id="rId36" /><Relationship Type="http://schemas.openxmlformats.org/officeDocument/2006/relationships/theme" Target="theme/theme1.xml" Id="rId49" /><Relationship Type="http://schemas.openxmlformats.org/officeDocument/2006/relationships/slide" Target="slides/slide3.xml" Id="rId10" /><Relationship Type="http://schemas.openxmlformats.org/officeDocument/2006/relationships/slide" Target="slides/slide12.xml" Id="rId19" /><Relationship Type="http://schemas.openxmlformats.org/officeDocument/2006/relationships/slide" Target="slides/slide24.xml" Id="rId31" /><Relationship Type="http://schemas.openxmlformats.org/officeDocument/2006/relationships/slide" Target="slides/slide37.xml" Id="rId44" /><Relationship Type="http://schemas.microsoft.com/office/2018/10/relationships/authors" Target="authors.xml" Id="rId52" /><Relationship Type="http://schemas.openxmlformats.org/officeDocument/2006/relationships/customXml" Target="../customXml/item4.xml" Id="rId4" /><Relationship Type="http://schemas.openxmlformats.org/officeDocument/2006/relationships/slide" Target="slides/slide2.xml" Id="rId9" /><Relationship Type="http://schemas.openxmlformats.org/officeDocument/2006/relationships/slide" Target="slides/slide7.xml" Id="rId14" /><Relationship Type="http://schemas.openxmlformats.org/officeDocument/2006/relationships/slide" Target="slides/slide15.xml" Id="rId22" /><Relationship Type="http://schemas.openxmlformats.org/officeDocument/2006/relationships/slide" Target="slides/slide20.xml" Id="rId27" /><Relationship Type="http://schemas.openxmlformats.org/officeDocument/2006/relationships/slide" Target="slides/slide23.xml" Id="rId30" /><Relationship Type="http://schemas.openxmlformats.org/officeDocument/2006/relationships/slide" Target="slides/slide28.xml" Id="rId35" /><Relationship Type="http://schemas.openxmlformats.org/officeDocument/2006/relationships/slide" Target="slides/slide36.xml" Id="rId43" /><Relationship Type="http://schemas.openxmlformats.org/officeDocument/2006/relationships/viewProps" Target="viewProps.xml" Id="rId48" /><Relationship Type="http://schemas.openxmlformats.org/officeDocument/2006/relationships/slide" Target="slides/slide1.xml" Id="rId8" /><Relationship Type="http://schemas.openxmlformats.org/officeDocument/2006/relationships/customXml" Target="../customXml/item3.xml" Id="rId3" /><Relationship Type="http://schemas.openxmlformats.org/officeDocument/2006/relationships/slide" Target="slides/slide5.xml" Id="rId12" /><Relationship Type="http://schemas.openxmlformats.org/officeDocument/2006/relationships/slide" Target="slides/slide10.xml" Id="rId17" /><Relationship Type="http://schemas.openxmlformats.org/officeDocument/2006/relationships/slide" Target="slides/slide18.xml" Id="rId25" /><Relationship Type="http://schemas.openxmlformats.org/officeDocument/2006/relationships/slide" Target="slides/slide26.xml" Id="rId33" /><Relationship Type="http://schemas.openxmlformats.org/officeDocument/2006/relationships/slide" Target="slides/slide31.xml" Id="rId38" /><Relationship Type="http://schemas.openxmlformats.org/officeDocument/2006/relationships/notesMaster" Target="notesMasters/notesMaster1.xml" Id="rId46" /><Relationship Type="http://schemas.openxmlformats.org/officeDocument/2006/relationships/slide" Target="slides/slide13.xml" Id="rId20" /><Relationship Type="http://schemas.openxmlformats.org/officeDocument/2006/relationships/slide" Target="slides/slide34.xml" Id="rId41" /><Relationship Type="http://schemas.openxmlformats.org/officeDocument/2006/relationships/customXml" Target="../customXml/item1.xml" Id="rId1" /><Relationship Type="http://schemas.openxmlformats.org/officeDocument/2006/relationships/slideMaster" Target="slideMasters/slideMaster1.xml" Id="rId6"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5E0DCB-2D55-4761-B02F-41F5BDA27698}"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AU"/>
        </a:p>
      </dgm:t>
    </dgm:pt>
    <dgm:pt modelId="{4BC7FC19-DA4C-4CC4-97EC-79118012AFA8}">
      <dgm:prSet phldrT="[Text]" custT="1"/>
      <dgm:spPr>
        <a:gradFill flip="none" rotWithShape="1">
          <a:gsLst>
            <a:gs pos="0">
              <a:srgbClr val="E29D3E">
                <a:lumMod val="67000"/>
              </a:srgbClr>
            </a:gs>
            <a:gs pos="48000">
              <a:srgbClr val="E29D3E">
                <a:lumMod val="97000"/>
                <a:lumOff val="3000"/>
              </a:srgbClr>
            </a:gs>
            <a:gs pos="100000">
              <a:srgbClr val="E29D3E">
                <a:lumMod val="60000"/>
                <a:lumOff val="40000"/>
              </a:srgbClr>
            </a:gs>
          </a:gsLst>
          <a:lin ang="16200000" scaled="1"/>
          <a:tileRect/>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gm:spPr>
      <dgm:t>
        <a:bodyPr spcFirstLastPara="0" vert="horz" wrap="square" lIns="144780" tIns="72390" rIns="144780" bIns="72390" numCol="1" spcCol="1270" anchor="ctr" anchorCtr="0"/>
        <a:lstStyle/>
        <a:p>
          <a:pPr marL="0" lvl="0" indent="0" algn="l" defTabSz="1689100">
            <a:lnSpc>
              <a:spcPct val="90000"/>
            </a:lnSpc>
            <a:spcBef>
              <a:spcPct val="0"/>
            </a:spcBef>
            <a:spcAft>
              <a:spcPct val="35000"/>
            </a:spcAft>
            <a:buNone/>
          </a:pPr>
          <a:r>
            <a:rPr lang="en-AU" sz="3800" kern="1200">
              <a:solidFill>
                <a:schemeClr val="tx1"/>
              </a:solidFill>
              <a:latin typeface="Corbel" panose="020B0503020204020204"/>
              <a:ea typeface="+mn-ea"/>
              <a:cs typeface="+mn-cs"/>
            </a:rPr>
            <a:t>Existing</a:t>
          </a:r>
        </a:p>
      </dgm:t>
    </dgm:pt>
    <dgm:pt modelId="{BAAA9443-46B8-424D-80E3-76BBC1D9A1FC}" type="parTrans" cxnId="{EF1F37CF-7C16-4425-8C8F-D4F560BE29BA}">
      <dgm:prSet/>
      <dgm:spPr/>
      <dgm:t>
        <a:bodyPr/>
        <a:lstStyle/>
        <a:p>
          <a:endParaRPr lang="en-AU"/>
        </a:p>
      </dgm:t>
    </dgm:pt>
    <dgm:pt modelId="{47970B2F-1D1C-4B7D-AD4B-31BCFA038CFA}" type="sibTrans" cxnId="{EF1F37CF-7C16-4425-8C8F-D4F560BE29BA}">
      <dgm:prSet/>
      <dgm:spPr/>
      <dgm:t>
        <a:bodyPr/>
        <a:lstStyle/>
        <a:p>
          <a:endParaRPr lang="en-AU"/>
        </a:p>
      </dgm:t>
    </dgm:pt>
    <dgm:pt modelId="{6AA7D27F-E72E-4813-9A40-9C8B59661D61}">
      <dgm:prSet phldrT="[Text]" custT="1"/>
      <dgm:spPr>
        <a:solidFill>
          <a:srgbClr val="E29D3E">
            <a:lumMod val="40000"/>
            <a:lumOff val="60000"/>
            <a:alpha val="90000"/>
          </a:srgbClr>
        </a:solidFill>
        <a:ln w="9525" cap="rnd" cmpd="sng" algn="ctr">
          <a:solidFill>
            <a:srgbClr val="80C34F">
              <a:alpha val="90000"/>
              <a:tint val="40000"/>
              <a:hueOff val="0"/>
              <a:satOff val="0"/>
              <a:lumOff val="0"/>
              <a:alphaOff val="0"/>
            </a:srgbClr>
          </a:solidFill>
          <a:prstDash val="solid"/>
        </a:ln>
        <a:effectLst>
          <a:reflection blurRad="12700" stA="26000" endPos="32000" dist="12700" dir="5400000" sy="-100000" rotWithShape="0"/>
        </a:effectLst>
      </dgm:spPr>
      <dgm:t>
        <a:bodyPr spcFirstLastPara="0" vert="horz" wrap="square" lIns="247650" tIns="123825" rIns="247650" bIns="123825" numCol="1" spcCol="1270" anchor="ctr" anchorCtr="0"/>
        <a:lstStyle/>
        <a:p>
          <a:pPr>
            <a:buNone/>
          </a:pPr>
          <a:r>
            <a:rPr lang="en-US" sz="2000" kern="1200" dirty="0">
              <a:solidFill>
                <a:schemeClr val="tx1"/>
              </a:solidFill>
            </a:rPr>
            <a:t>“…</a:t>
          </a:r>
          <a:r>
            <a:rPr lang="en-US" sz="2000" kern="1200" dirty="0">
              <a:solidFill>
                <a:prstClr val="black"/>
              </a:solidFill>
              <a:latin typeface="Corbel" panose="020B0503020204020204"/>
              <a:ea typeface="+mn-ea"/>
              <a:cs typeface="+mn-cs"/>
            </a:rPr>
            <a:t>information or an opinion, </a:t>
          </a:r>
          <a:r>
            <a:rPr lang="en-US" sz="2000" kern="1200" dirty="0">
              <a:solidFill>
                <a:schemeClr val="tx1"/>
              </a:solidFill>
            </a:rPr>
            <a:t>including information or an opinion forming part of a database, whether true or not, and  whether recorded in a material form or not, </a:t>
          </a:r>
          <a:r>
            <a:rPr lang="en-US" sz="2000" b="0" i="0" kern="1200" dirty="0">
              <a:solidFill>
                <a:schemeClr val="tx1"/>
              </a:solidFill>
            </a:rPr>
            <a:t>about an individual whose identity is apparent, or can reasonably be ascertained, from the information or opinion.</a:t>
          </a:r>
          <a:r>
            <a:rPr lang="en-US" sz="2000" kern="1200" dirty="0">
              <a:solidFill>
                <a:schemeClr val="tx1"/>
              </a:solidFill>
            </a:rPr>
            <a:t> </a:t>
          </a:r>
          <a:endParaRPr lang="en-AU" sz="2000" kern="1200" dirty="0">
            <a:solidFill>
              <a:schemeClr val="tx1"/>
            </a:solidFill>
          </a:endParaRPr>
        </a:p>
      </dgm:t>
    </dgm:pt>
    <dgm:pt modelId="{0137A218-FFAE-4E83-A87B-80F954C5D6D8}" type="parTrans" cxnId="{92335AA3-1987-4AA7-B028-B8B936860F0B}">
      <dgm:prSet/>
      <dgm:spPr/>
      <dgm:t>
        <a:bodyPr/>
        <a:lstStyle/>
        <a:p>
          <a:endParaRPr lang="en-AU"/>
        </a:p>
      </dgm:t>
    </dgm:pt>
    <dgm:pt modelId="{8E221ADA-7E41-477D-B682-9E0A28E84E17}" type="sibTrans" cxnId="{92335AA3-1987-4AA7-B028-B8B936860F0B}">
      <dgm:prSet/>
      <dgm:spPr/>
      <dgm:t>
        <a:bodyPr/>
        <a:lstStyle/>
        <a:p>
          <a:endParaRPr lang="en-AU"/>
        </a:p>
      </dgm:t>
    </dgm:pt>
    <dgm:pt modelId="{CDFE4EF2-D755-4E78-82CC-4CA6CC389C27}">
      <dgm:prSet phldrT="[Text]" custT="1"/>
      <dgm:spPr>
        <a:gradFill flip="none" rotWithShape="1">
          <a:gsLst>
            <a:gs pos="0">
              <a:srgbClr val="80C34F">
                <a:lumMod val="67000"/>
              </a:srgbClr>
            </a:gs>
            <a:gs pos="48000">
              <a:srgbClr val="80C34F">
                <a:lumMod val="97000"/>
                <a:lumOff val="3000"/>
              </a:srgbClr>
            </a:gs>
            <a:gs pos="100000">
              <a:srgbClr val="80C34F">
                <a:lumMod val="60000"/>
                <a:lumOff val="40000"/>
              </a:srgbClr>
            </a:gs>
          </a:gsLst>
          <a:lin ang="16200000" scaled="1"/>
          <a:tileRect/>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gm:spPr>
      <dgm:t>
        <a:bodyPr spcFirstLastPara="0" vert="horz" wrap="square" lIns="144780" tIns="72390" rIns="144780" bIns="72390" numCol="1" spcCol="1270" anchor="ctr" anchorCtr="0"/>
        <a:lstStyle/>
        <a:p>
          <a:pPr marL="0" lvl="0" indent="0" algn="l" defTabSz="1689100">
            <a:lnSpc>
              <a:spcPct val="90000"/>
            </a:lnSpc>
            <a:spcBef>
              <a:spcPct val="0"/>
            </a:spcBef>
            <a:spcAft>
              <a:spcPct val="35000"/>
            </a:spcAft>
            <a:buNone/>
          </a:pPr>
          <a:r>
            <a:rPr lang="en-AU" sz="3800" kern="1200">
              <a:solidFill>
                <a:schemeClr val="tx1"/>
              </a:solidFill>
              <a:latin typeface="Corbel" panose="020B0503020204020204"/>
              <a:ea typeface="+mn-ea"/>
              <a:cs typeface="+mn-cs"/>
            </a:rPr>
            <a:t>New</a:t>
          </a:r>
        </a:p>
      </dgm:t>
    </dgm:pt>
    <dgm:pt modelId="{F2CDB4F3-2164-4379-9375-D54E42318C06}" type="parTrans" cxnId="{62AB4784-E0C7-4FAC-9B72-F1CC6D58F7F8}">
      <dgm:prSet/>
      <dgm:spPr/>
      <dgm:t>
        <a:bodyPr/>
        <a:lstStyle/>
        <a:p>
          <a:endParaRPr lang="en-AU"/>
        </a:p>
      </dgm:t>
    </dgm:pt>
    <dgm:pt modelId="{4721F482-69BF-4E7F-9E30-1011B41D87C4}" type="sibTrans" cxnId="{62AB4784-E0C7-4FAC-9B72-F1CC6D58F7F8}">
      <dgm:prSet/>
      <dgm:spPr/>
      <dgm:t>
        <a:bodyPr/>
        <a:lstStyle/>
        <a:p>
          <a:endParaRPr lang="en-AU"/>
        </a:p>
      </dgm:t>
    </dgm:pt>
    <dgm:pt modelId="{7A6DFDF3-A421-4BC1-99C8-C6B00022AA10}">
      <dgm:prSet phldrT="[Text]" custT="1"/>
      <dgm:spPr>
        <a:solidFill>
          <a:srgbClr val="80C34F">
            <a:lumMod val="40000"/>
            <a:lumOff val="60000"/>
          </a:srgbClr>
        </a:solidFill>
        <a:ln w="9525" cap="rnd" cmpd="sng" algn="ctr">
          <a:noFill/>
          <a:prstDash val="solid"/>
        </a:ln>
        <a:effectLst/>
      </dgm:spPr>
      <dgm:t>
        <a:bodyPr spcFirstLastPara="0" vert="horz" wrap="square" lIns="180000" tIns="58420" rIns="180000" bIns="58420" numCol="1" spcCol="1270" anchor="t" anchorCtr="0"/>
        <a:lstStyle/>
        <a:p>
          <a:pPr marL="0" lvl="1" indent="0" defTabSz="800100">
            <a:lnSpc>
              <a:spcPct val="90000"/>
            </a:lnSpc>
            <a:spcBef>
              <a:spcPct val="0"/>
            </a:spcBef>
            <a:spcAft>
              <a:spcPct val="15000"/>
            </a:spcAft>
            <a:buNone/>
          </a:pPr>
          <a:r>
            <a:rPr lang="en-US" sz="2000" kern="1200" dirty="0"/>
            <a:t>Personal information means information or an opinion about an identified individual or an individual who is </a:t>
          </a:r>
          <a:r>
            <a:rPr lang="en-US" sz="2000" i="1" kern="1200" dirty="0"/>
            <a:t>reasonably </a:t>
          </a:r>
          <a:r>
            <a:rPr lang="en-US" sz="2000" kern="1200" dirty="0">
              <a:solidFill>
                <a:prstClr val="black">
                  <a:hueOff val="0"/>
                  <a:satOff val="0"/>
                  <a:lumOff val="0"/>
                  <a:alphaOff val="0"/>
                </a:prstClr>
              </a:solidFill>
              <a:latin typeface="Corbel" panose="020B0503020204020204"/>
              <a:ea typeface="+mn-ea"/>
              <a:cs typeface="+mn-cs"/>
            </a:rPr>
            <a:t>identifiable</a:t>
          </a:r>
          <a:r>
            <a:rPr lang="en-US" sz="2000" i="1" kern="1200" dirty="0"/>
            <a:t> </a:t>
          </a:r>
          <a:r>
            <a:rPr lang="en-US" sz="2000" kern="1200" dirty="0"/>
            <a:t>from the information or opinion—</a:t>
          </a:r>
          <a:endParaRPr lang="en-AU" sz="2000" kern="1200" dirty="0"/>
        </a:p>
      </dgm:t>
    </dgm:pt>
    <dgm:pt modelId="{C2664464-7394-43E1-A354-D9CBFB533474}" type="parTrans" cxnId="{3D4604AB-F08D-4DA6-89D3-DDCCA2FB31CD}">
      <dgm:prSet/>
      <dgm:spPr/>
      <dgm:t>
        <a:bodyPr/>
        <a:lstStyle/>
        <a:p>
          <a:endParaRPr lang="en-AU"/>
        </a:p>
      </dgm:t>
    </dgm:pt>
    <dgm:pt modelId="{AB179E39-C169-42A2-847D-671D03DFD7CF}" type="sibTrans" cxnId="{3D4604AB-F08D-4DA6-89D3-DDCCA2FB31CD}">
      <dgm:prSet/>
      <dgm:spPr/>
      <dgm:t>
        <a:bodyPr/>
        <a:lstStyle/>
        <a:p>
          <a:endParaRPr lang="en-AU"/>
        </a:p>
      </dgm:t>
    </dgm:pt>
    <dgm:pt modelId="{AF4ED75E-5799-4B45-ACE4-A3C282CB0A25}">
      <dgm:prSet custT="1"/>
      <dgm:spPr>
        <a:solidFill>
          <a:srgbClr val="80C34F">
            <a:lumMod val="40000"/>
            <a:lumOff val="60000"/>
          </a:srgbClr>
        </a:solidFill>
        <a:ln w="9525" cap="rnd" cmpd="sng" algn="ctr">
          <a:noFill/>
          <a:prstDash val="solid"/>
        </a:ln>
        <a:effectLst/>
      </dgm:spPr>
      <dgm:t>
        <a:bodyPr spcFirstLastPara="0" vert="horz" wrap="square" lIns="180000" tIns="58420" rIns="180000" bIns="58420" numCol="1" spcCol="127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1200" dirty="0"/>
            <a:t>(a) whether the information or opinion is true or not; and</a:t>
          </a:r>
          <a:endParaRPr lang="en-AU" sz="2000" kern="1200" dirty="0"/>
        </a:p>
      </dgm:t>
    </dgm:pt>
    <dgm:pt modelId="{1CFFCF80-E455-4395-81AC-006ECBE266B8}" type="parTrans" cxnId="{FED616AC-8966-4AE3-B57E-1F41BF1D974D}">
      <dgm:prSet/>
      <dgm:spPr/>
      <dgm:t>
        <a:bodyPr/>
        <a:lstStyle/>
        <a:p>
          <a:endParaRPr lang="en-AU"/>
        </a:p>
      </dgm:t>
    </dgm:pt>
    <dgm:pt modelId="{72930B36-1D32-4899-B3A9-E2508077D93A}" type="sibTrans" cxnId="{FED616AC-8966-4AE3-B57E-1F41BF1D974D}">
      <dgm:prSet/>
      <dgm:spPr/>
      <dgm:t>
        <a:bodyPr/>
        <a:lstStyle/>
        <a:p>
          <a:endParaRPr lang="en-AU"/>
        </a:p>
      </dgm:t>
    </dgm:pt>
    <dgm:pt modelId="{DF36D6D1-148C-4878-B82D-F6419DB1CFE5}">
      <dgm:prSet custT="1"/>
      <dgm:spPr>
        <a:solidFill>
          <a:srgbClr val="80C34F">
            <a:lumMod val="40000"/>
            <a:lumOff val="60000"/>
          </a:srgbClr>
        </a:solidFill>
        <a:ln w="9525" cap="rnd" cmpd="sng" algn="ctr">
          <a:noFill/>
          <a:prstDash val="solid"/>
        </a:ln>
        <a:effectLst/>
      </dgm:spPr>
      <dgm:t>
        <a:bodyPr spcFirstLastPara="0" vert="horz" wrap="square" lIns="180000" tIns="58420" rIns="180000" bIns="58420" numCol="1" spcCol="1270" anchor="t" anchorCtr="0"/>
        <a:lstStyle/>
        <a:p>
          <a:pPr marL="347663" lvl="1" indent="-347663" defTabSz="800100">
            <a:lnSpc>
              <a:spcPct val="90000"/>
            </a:lnSpc>
            <a:spcBef>
              <a:spcPct val="0"/>
            </a:spcBef>
            <a:spcAft>
              <a:spcPct val="15000"/>
            </a:spcAft>
            <a:buClrTx/>
            <a:buSzTx/>
            <a:buFontTx/>
            <a:buNone/>
          </a:pPr>
          <a:r>
            <a:rPr lang="en-US" sz="2000" kern="1200" dirty="0"/>
            <a:t>(b) whether the information or opinion is recorded in a </a:t>
          </a:r>
          <a:r>
            <a:rPr lang="en-AU" sz="2000" kern="1200" dirty="0"/>
            <a:t>material form or not.</a:t>
          </a:r>
        </a:p>
      </dgm:t>
    </dgm:pt>
    <dgm:pt modelId="{D3005D17-81C3-431A-9FB7-605447071256}" type="parTrans" cxnId="{FC8F4741-4BBE-4884-8275-530D1D8E92AC}">
      <dgm:prSet/>
      <dgm:spPr/>
      <dgm:t>
        <a:bodyPr/>
        <a:lstStyle/>
        <a:p>
          <a:endParaRPr lang="en-AU"/>
        </a:p>
      </dgm:t>
    </dgm:pt>
    <dgm:pt modelId="{0C5C9E44-B8B2-478B-9C88-0F00E6EBD595}" type="sibTrans" cxnId="{FC8F4741-4BBE-4884-8275-530D1D8E92AC}">
      <dgm:prSet/>
      <dgm:spPr/>
      <dgm:t>
        <a:bodyPr/>
        <a:lstStyle/>
        <a:p>
          <a:endParaRPr lang="en-AU"/>
        </a:p>
      </dgm:t>
    </dgm:pt>
    <dgm:pt modelId="{1E307E8E-5A70-48C0-8F6F-E3CA1D28AA7D}" type="pres">
      <dgm:prSet presAssocID="{6D5E0DCB-2D55-4761-B02F-41F5BDA27698}" presName="linear" presStyleCnt="0">
        <dgm:presLayoutVars>
          <dgm:dir/>
          <dgm:animLvl val="lvl"/>
          <dgm:resizeHandles val="exact"/>
        </dgm:presLayoutVars>
      </dgm:prSet>
      <dgm:spPr/>
    </dgm:pt>
    <dgm:pt modelId="{0BE740AE-3860-4056-A4B8-7D157B75D1FC}" type="pres">
      <dgm:prSet presAssocID="{4BC7FC19-DA4C-4CC4-97EC-79118012AFA8}" presName="parentLin" presStyleCnt="0"/>
      <dgm:spPr/>
    </dgm:pt>
    <dgm:pt modelId="{8AE969ED-6A9A-44DB-AEB0-47BEE4D9A039}" type="pres">
      <dgm:prSet presAssocID="{4BC7FC19-DA4C-4CC4-97EC-79118012AFA8}" presName="parentLeftMargin" presStyleLbl="node1" presStyleIdx="0" presStyleCnt="2"/>
      <dgm:spPr/>
    </dgm:pt>
    <dgm:pt modelId="{D41EF7BE-6055-4633-B214-B06D9983086F}" type="pres">
      <dgm:prSet presAssocID="{4BC7FC19-DA4C-4CC4-97EC-79118012AFA8}" presName="parentText" presStyleLbl="node1" presStyleIdx="0" presStyleCnt="2" custScaleY="37523" custLinFactNeighborY="-48880">
        <dgm:presLayoutVars>
          <dgm:chMax val="0"/>
          <dgm:bulletEnabled val="1"/>
        </dgm:presLayoutVars>
      </dgm:prSet>
      <dgm:spPr/>
    </dgm:pt>
    <dgm:pt modelId="{9041D9A4-A085-4B70-B87D-3B8C8A3BCA01}" type="pres">
      <dgm:prSet presAssocID="{4BC7FC19-DA4C-4CC4-97EC-79118012AFA8}" presName="negativeSpace" presStyleCnt="0"/>
      <dgm:spPr/>
    </dgm:pt>
    <dgm:pt modelId="{C1F6F3F8-990E-4A3B-9013-08F32C2D5272}" type="pres">
      <dgm:prSet presAssocID="{4BC7FC19-DA4C-4CC4-97EC-79118012AFA8}" presName="childText" presStyleLbl="conFgAcc1" presStyleIdx="0" presStyleCnt="2">
        <dgm:presLayoutVars>
          <dgm:bulletEnabled val="1"/>
        </dgm:presLayoutVars>
      </dgm:prSet>
      <dgm:spPr>
        <a:xfrm>
          <a:off x="0" y="397000"/>
          <a:ext cx="5986813" cy="2211300"/>
        </a:xfrm>
        <a:prstGeom prst="rect">
          <a:avLst/>
        </a:prstGeom>
      </dgm:spPr>
    </dgm:pt>
    <dgm:pt modelId="{09B76DE4-DE2C-45B8-91B3-2E36B2901BE5}" type="pres">
      <dgm:prSet presAssocID="{47970B2F-1D1C-4B7D-AD4B-31BCFA038CFA}" presName="spaceBetweenRectangles" presStyleCnt="0"/>
      <dgm:spPr/>
    </dgm:pt>
    <dgm:pt modelId="{785828AE-6E18-47D4-9941-5784D298F279}" type="pres">
      <dgm:prSet presAssocID="{CDFE4EF2-D755-4E78-82CC-4CA6CC389C27}" presName="parentLin" presStyleCnt="0"/>
      <dgm:spPr/>
    </dgm:pt>
    <dgm:pt modelId="{34F9AD84-18B8-4455-9430-ECF7BE6A4A77}" type="pres">
      <dgm:prSet presAssocID="{CDFE4EF2-D755-4E78-82CC-4CA6CC389C27}" presName="parentLeftMargin" presStyleLbl="node1" presStyleIdx="0" presStyleCnt="2"/>
      <dgm:spPr/>
    </dgm:pt>
    <dgm:pt modelId="{1D57B4DF-EC25-4F5C-B220-B1D3E6107E49}" type="pres">
      <dgm:prSet presAssocID="{CDFE4EF2-D755-4E78-82CC-4CA6CC389C27}" presName="parentText" presStyleLbl="node1" presStyleIdx="1" presStyleCnt="2" custScaleY="37523" custLinFactNeighborY="-17108">
        <dgm:presLayoutVars>
          <dgm:chMax val="0"/>
          <dgm:bulletEnabled val="1"/>
        </dgm:presLayoutVars>
      </dgm:prSet>
      <dgm:spPr/>
    </dgm:pt>
    <dgm:pt modelId="{32214546-71BE-49DB-B692-5979CE16D399}" type="pres">
      <dgm:prSet presAssocID="{CDFE4EF2-D755-4E78-82CC-4CA6CC389C27}" presName="negativeSpace" presStyleCnt="0"/>
      <dgm:spPr/>
    </dgm:pt>
    <dgm:pt modelId="{55065417-3707-4FD3-BFB7-05F82B2D8E58}" type="pres">
      <dgm:prSet presAssocID="{CDFE4EF2-D755-4E78-82CC-4CA6CC389C27}" presName="childText" presStyleLbl="conFgAcc1" presStyleIdx="1" presStyleCnt="2" custLinFactNeighborY="63544">
        <dgm:presLayoutVars>
          <dgm:bulletEnabled val="1"/>
        </dgm:presLayoutVars>
      </dgm:prSet>
      <dgm:spPr>
        <a:xfrm>
          <a:off x="0" y="2998316"/>
          <a:ext cx="5986813" cy="2230200"/>
        </a:xfrm>
        <a:prstGeom prst="rect">
          <a:avLst/>
        </a:prstGeom>
      </dgm:spPr>
    </dgm:pt>
  </dgm:ptLst>
  <dgm:cxnLst>
    <dgm:cxn modelId="{1E3D8F18-4E29-4488-9457-28056AB4EAB1}" type="presOf" srcId="{CDFE4EF2-D755-4E78-82CC-4CA6CC389C27}" destId="{34F9AD84-18B8-4455-9430-ECF7BE6A4A77}" srcOrd="0" destOrd="0" presId="urn:microsoft.com/office/officeart/2005/8/layout/list1"/>
    <dgm:cxn modelId="{E4667F21-7038-45A4-A8BE-46A42235D468}" type="presOf" srcId="{7A6DFDF3-A421-4BC1-99C8-C6B00022AA10}" destId="{55065417-3707-4FD3-BFB7-05F82B2D8E58}" srcOrd="0" destOrd="0" presId="urn:microsoft.com/office/officeart/2005/8/layout/list1"/>
    <dgm:cxn modelId="{6AED4830-4E75-4B70-B0A4-F322CF143F8D}" type="presOf" srcId="{DF36D6D1-148C-4878-B82D-F6419DB1CFE5}" destId="{55065417-3707-4FD3-BFB7-05F82B2D8E58}" srcOrd="0" destOrd="2" presId="urn:microsoft.com/office/officeart/2005/8/layout/list1"/>
    <dgm:cxn modelId="{6E64933A-7119-45D0-B949-78276D515B1D}" type="presOf" srcId="{4BC7FC19-DA4C-4CC4-97EC-79118012AFA8}" destId="{D41EF7BE-6055-4633-B214-B06D9983086F}" srcOrd="1" destOrd="0" presId="urn:microsoft.com/office/officeart/2005/8/layout/list1"/>
    <dgm:cxn modelId="{FC8F4741-4BBE-4884-8275-530D1D8E92AC}" srcId="{CDFE4EF2-D755-4E78-82CC-4CA6CC389C27}" destId="{DF36D6D1-148C-4878-B82D-F6419DB1CFE5}" srcOrd="2" destOrd="0" parTransId="{D3005D17-81C3-431A-9FB7-605447071256}" sibTransId="{0C5C9E44-B8B2-478B-9C88-0F00E6EBD595}"/>
    <dgm:cxn modelId="{2661174A-6A78-486F-8A6B-88C87634ED09}" type="presOf" srcId="{AF4ED75E-5799-4B45-ACE4-A3C282CB0A25}" destId="{55065417-3707-4FD3-BFB7-05F82B2D8E58}" srcOrd="0" destOrd="1" presId="urn:microsoft.com/office/officeart/2005/8/layout/list1"/>
    <dgm:cxn modelId="{62AB4784-E0C7-4FAC-9B72-F1CC6D58F7F8}" srcId="{6D5E0DCB-2D55-4761-B02F-41F5BDA27698}" destId="{CDFE4EF2-D755-4E78-82CC-4CA6CC389C27}" srcOrd="1" destOrd="0" parTransId="{F2CDB4F3-2164-4379-9375-D54E42318C06}" sibTransId="{4721F482-69BF-4E7F-9E30-1011B41D87C4}"/>
    <dgm:cxn modelId="{810A4D86-37A4-4596-BDA7-EC3DFB0906B9}" type="presOf" srcId="{CDFE4EF2-D755-4E78-82CC-4CA6CC389C27}" destId="{1D57B4DF-EC25-4F5C-B220-B1D3E6107E49}" srcOrd="1" destOrd="0" presId="urn:microsoft.com/office/officeart/2005/8/layout/list1"/>
    <dgm:cxn modelId="{B8D0E48B-CA24-4814-A603-54A5A872D27D}" type="presOf" srcId="{4BC7FC19-DA4C-4CC4-97EC-79118012AFA8}" destId="{8AE969ED-6A9A-44DB-AEB0-47BEE4D9A039}" srcOrd="0" destOrd="0" presId="urn:microsoft.com/office/officeart/2005/8/layout/list1"/>
    <dgm:cxn modelId="{8A36CF8F-5A1A-4162-8C54-4D1E47B8D193}" type="presOf" srcId="{6AA7D27F-E72E-4813-9A40-9C8B59661D61}" destId="{C1F6F3F8-990E-4A3B-9013-08F32C2D5272}" srcOrd="0" destOrd="0" presId="urn:microsoft.com/office/officeart/2005/8/layout/list1"/>
    <dgm:cxn modelId="{92335AA3-1987-4AA7-B028-B8B936860F0B}" srcId="{4BC7FC19-DA4C-4CC4-97EC-79118012AFA8}" destId="{6AA7D27F-E72E-4813-9A40-9C8B59661D61}" srcOrd="0" destOrd="0" parTransId="{0137A218-FFAE-4E83-A87B-80F954C5D6D8}" sibTransId="{8E221ADA-7E41-477D-B682-9E0A28E84E17}"/>
    <dgm:cxn modelId="{3D4604AB-F08D-4DA6-89D3-DDCCA2FB31CD}" srcId="{CDFE4EF2-D755-4E78-82CC-4CA6CC389C27}" destId="{7A6DFDF3-A421-4BC1-99C8-C6B00022AA10}" srcOrd="0" destOrd="0" parTransId="{C2664464-7394-43E1-A354-D9CBFB533474}" sibTransId="{AB179E39-C169-42A2-847D-671D03DFD7CF}"/>
    <dgm:cxn modelId="{FED616AC-8966-4AE3-B57E-1F41BF1D974D}" srcId="{CDFE4EF2-D755-4E78-82CC-4CA6CC389C27}" destId="{AF4ED75E-5799-4B45-ACE4-A3C282CB0A25}" srcOrd="1" destOrd="0" parTransId="{1CFFCF80-E455-4395-81AC-006ECBE266B8}" sibTransId="{72930B36-1D32-4899-B3A9-E2508077D93A}"/>
    <dgm:cxn modelId="{BF66C5B2-EB3F-4F82-9DBE-9A126C745CDA}" type="presOf" srcId="{6D5E0DCB-2D55-4761-B02F-41F5BDA27698}" destId="{1E307E8E-5A70-48C0-8F6F-E3CA1D28AA7D}" srcOrd="0" destOrd="0" presId="urn:microsoft.com/office/officeart/2005/8/layout/list1"/>
    <dgm:cxn modelId="{EF1F37CF-7C16-4425-8C8F-D4F560BE29BA}" srcId="{6D5E0DCB-2D55-4761-B02F-41F5BDA27698}" destId="{4BC7FC19-DA4C-4CC4-97EC-79118012AFA8}" srcOrd="0" destOrd="0" parTransId="{BAAA9443-46B8-424D-80E3-76BBC1D9A1FC}" sibTransId="{47970B2F-1D1C-4B7D-AD4B-31BCFA038CFA}"/>
    <dgm:cxn modelId="{CF8CD657-4472-4F19-8B04-EBD28C34291F}" type="presParOf" srcId="{1E307E8E-5A70-48C0-8F6F-E3CA1D28AA7D}" destId="{0BE740AE-3860-4056-A4B8-7D157B75D1FC}" srcOrd="0" destOrd="0" presId="urn:microsoft.com/office/officeart/2005/8/layout/list1"/>
    <dgm:cxn modelId="{CE446CFD-05A1-45C8-8733-59997A751EC6}" type="presParOf" srcId="{0BE740AE-3860-4056-A4B8-7D157B75D1FC}" destId="{8AE969ED-6A9A-44DB-AEB0-47BEE4D9A039}" srcOrd="0" destOrd="0" presId="urn:microsoft.com/office/officeart/2005/8/layout/list1"/>
    <dgm:cxn modelId="{AB838D45-2143-4BBD-8298-90C24F9202E9}" type="presParOf" srcId="{0BE740AE-3860-4056-A4B8-7D157B75D1FC}" destId="{D41EF7BE-6055-4633-B214-B06D9983086F}" srcOrd="1" destOrd="0" presId="urn:microsoft.com/office/officeart/2005/8/layout/list1"/>
    <dgm:cxn modelId="{00602F84-8E77-4D4F-9E00-5873225728FA}" type="presParOf" srcId="{1E307E8E-5A70-48C0-8F6F-E3CA1D28AA7D}" destId="{9041D9A4-A085-4B70-B87D-3B8C8A3BCA01}" srcOrd="1" destOrd="0" presId="urn:microsoft.com/office/officeart/2005/8/layout/list1"/>
    <dgm:cxn modelId="{94A51AEB-BFBF-4073-8AB7-765D0D961B4F}" type="presParOf" srcId="{1E307E8E-5A70-48C0-8F6F-E3CA1D28AA7D}" destId="{C1F6F3F8-990E-4A3B-9013-08F32C2D5272}" srcOrd="2" destOrd="0" presId="urn:microsoft.com/office/officeart/2005/8/layout/list1"/>
    <dgm:cxn modelId="{FECF6D0C-8364-4143-8DC9-592A23392E72}" type="presParOf" srcId="{1E307E8E-5A70-48C0-8F6F-E3CA1D28AA7D}" destId="{09B76DE4-DE2C-45B8-91B3-2E36B2901BE5}" srcOrd="3" destOrd="0" presId="urn:microsoft.com/office/officeart/2005/8/layout/list1"/>
    <dgm:cxn modelId="{8FE63395-4E6F-4C02-B84A-48BF9EDAE716}" type="presParOf" srcId="{1E307E8E-5A70-48C0-8F6F-E3CA1D28AA7D}" destId="{785828AE-6E18-47D4-9941-5784D298F279}" srcOrd="4" destOrd="0" presId="urn:microsoft.com/office/officeart/2005/8/layout/list1"/>
    <dgm:cxn modelId="{55184169-3442-43D7-8AC3-ABE278999884}" type="presParOf" srcId="{785828AE-6E18-47D4-9941-5784D298F279}" destId="{34F9AD84-18B8-4455-9430-ECF7BE6A4A77}" srcOrd="0" destOrd="0" presId="urn:microsoft.com/office/officeart/2005/8/layout/list1"/>
    <dgm:cxn modelId="{C51EC7BD-28DC-4D17-ADFC-4704E2CF6645}" type="presParOf" srcId="{785828AE-6E18-47D4-9941-5784D298F279}" destId="{1D57B4DF-EC25-4F5C-B220-B1D3E6107E49}" srcOrd="1" destOrd="0" presId="urn:microsoft.com/office/officeart/2005/8/layout/list1"/>
    <dgm:cxn modelId="{93B71A7F-7516-4651-9007-783C21B257AD}" type="presParOf" srcId="{1E307E8E-5A70-48C0-8F6F-E3CA1D28AA7D}" destId="{32214546-71BE-49DB-B692-5979CE16D399}" srcOrd="5" destOrd="0" presId="urn:microsoft.com/office/officeart/2005/8/layout/list1"/>
    <dgm:cxn modelId="{25AE6AC6-9237-4FD9-8B89-4FB59C4DBFAB}" type="presParOf" srcId="{1E307E8E-5A70-48C0-8F6F-E3CA1D28AA7D}" destId="{55065417-3707-4FD3-BFB7-05F82B2D8E58}"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5E0DCB-2D55-4761-B02F-41F5BDA27698}" type="doc">
      <dgm:prSet loTypeId="urn:microsoft.com/office/officeart/2005/8/layout/vList5" loCatId="list" qsTypeId="urn:microsoft.com/office/officeart/2005/8/quickstyle/simple5" qsCatId="simple" csTypeId="urn:microsoft.com/office/officeart/2005/8/colors/accent2_2" csCatId="accent2" phldr="1"/>
      <dgm:spPr/>
      <dgm:t>
        <a:bodyPr/>
        <a:lstStyle/>
        <a:p>
          <a:endParaRPr lang="en-AU"/>
        </a:p>
      </dgm:t>
    </dgm:pt>
    <dgm:pt modelId="{4BC7FC19-DA4C-4CC4-97EC-79118012AFA8}">
      <dgm:prSet phldrT="[Tex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dgm:spPr>
      <dgm:t>
        <a:bodyPr/>
        <a:lstStyle/>
        <a:p>
          <a:r>
            <a:rPr lang="en-AU"/>
            <a:t>Existing</a:t>
          </a:r>
        </a:p>
      </dgm:t>
    </dgm:pt>
    <dgm:pt modelId="{BAAA9443-46B8-424D-80E3-76BBC1D9A1FC}" type="parTrans" cxnId="{EF1F37CF-7C16-4425-8C8F-D4F560BE29BA}">
      <dgm:prSet/>
      <dgm:spPr/>
      <dgm:t>
        <a:bodyPr/>
        <a:lstStyle/>
        <a:p>
          <a:endParaRPr lang="en-AU"/>
        </a:p>
      </dgm:t>
    </dgm:pt>
    <dgm:pt modelId="{47970B2F-1D1C-4B7D-AD4B-31BCFA038CFA}" type="sibTrans" cxnId="{EF1F37CF-7C16-4425-8C8F-D4F560BE29BA}">
      <dgm:prSet/>
      <dgm:spPr/>
      <dgm:t>
        <a:bodyPr/>
        <a:lstStyle/>
        <a:p>
          <a:endParaRPr lang="en-AU"/>
        </a:p>
      </dgm:t>
    </dgm:pt>
    <dgm:pt modelId="{6AA7D27F-E72E-4813-9A40-9C8B59661D61}">
      <dgm:prSet phldrT="[Text]" custT="1"/>
      <dgm:spPr>
        <a:solidFill>
          <a:schemeClr val="accent3">
            <a:lumMod val="40000"/>
            <a:lumOff val="60000"/>
            <a:alpha val="90000"/>
          </a:schemeClr>
        </a:solidFill>
      </dgm:spPr>
      <dgm:t>
        <a:bodyPr/>
        <a:lstStyle/>
        <a:p>
          <a:r>
            <a:rPr lang="en-AU" sz="2800"/>
            <a:t>Voluntary notification of data breaches</a:t>
          </a:r>
        </a:p>
      </dgm:t>
    </dgm:pt>
    <dgm:pt modelId="{0137A218-FFAE-4E83-A87B-80F954C5D6D8}" type="parTrans" cxnId="{92335AA3-1987-4AA7-B028-B8B936860F0B}">
      <dgm:prSet/>
      <dgm:spPr/>
      <dgm:t>
        <a:bodyPr/>
        <a:lstStyle/>
        <a:p>
          <a:endParaRPr lang="en-AU"/>
        </a:p>
      </dgm:t>
    </dgm:pt>
    <dgm:pt modelId="{8E221ADA-7E41-477D-B682-9E0A28E84E17}" type="sibTrans" cxnId="{92335AA3-1987-4AA7-B028-B8B936860F0B}">
      <dgm:prSet/>
      <dgm:spPr/>
      <dgm:t>
        <a:bodyPr/>
        <a:lstStyle/>
        <a:p>
          <a:endParaRPr lang="en-AU"/>
        </a:p>
      </dgm:t>
    </dgm:pt>
    <dgm:pt modelId="{CDFE4EF2-D755-4E78-82CC-4CA6CC389C27}">
      <dgm:prSet phldrT="[Tex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r>
            <a:rPr lang="en-AU"/>
            <a:t>New</a:t>
          </a:r>
        </a:p>
      </dgm:t>
    </dgm:pt>
    <dgm:pt modelId="{F2CDB4F3-2164-4379-9375-D54E42318C06}" type="parTrans" cxnId="{62AB4784-E0C7-4FAC-9B72-F1CC6D58F7F8}">
      <dgm:prSet/>
      <dgm:spPr/>
      <dgm:t>
        <a:bodyPr/>
        <a:lstStyle/>
        <a:p>
          <a:endParaRPr lang="en-AU"/>
        </a:p>
      </dgm:t>
    </dgm:pt>
    <dgm:pt modelId="{4721F482-69BF-4E7F-9E30-1011B41D87C4}" type="sibTrans" cxnId="{62AB4784-E0C7-4FAC-9B72-F1CC6D58F7F8}">
      <dgm:prSet/>
      <dgm:spPr/>
      <dgm:t>
        <a:bodyPr/>
        <a:lstStyle/>
        <a:p>
          <a:endParaRPr lang="en-AU"/>
        </a:p>
      </dgm:t>
    </dgm:pt>
    <dgm:pt modelId="{7A6DFDF3-A421-4BC1-99C8-C6B00022AA10}">
      <dgm:prSet phldrT="[Text]" custT="1"/>
      <dgm:spPr>
        <a:solidFill>
          <a:srgbClr val="80C34F">
            <a:lumMod val="40000"/>
            <a:lumOff val="60000"/>
          </a:srgbClr>
        </a:solidFill>
        <a:ln w="9525" cap="rnd" cmpd="sng" algn="ctr">
          <a:noFill/>
          <a:prstDash val="solid"/>
        </a:ln>
        <a:effectLst/>
      </dgm:spPr>
      <dgm:t>
        <a:bodyPr spcFirstLastPara="0" vert="horz" wrap="square" lIns="180000" tIns="58420" rIns="180000" bIns="58420" numCol="1" spcCol="1270" anchor="t" anchorCtr="0"/>
        <a:lstStyle/>
        <a:p>
          <a:pPr marL="228600" lvl="1" indent="-228600" algn="l" defTabSz="1155700">
            <a:lnSpc>
              <a:spcPct val="90000"/>
            </a:lnSpc>
            <a:spcBef>
              <a:spcPct val="0"/>
            </a:spcBef>
            <a:spcAft>
              <a:spcPct val="15000"/>
            </a:spcAft>
            <a:buChar char="•"/>
          </a:pPr>
          <a:r>
            <a:rPr lang="en-US" altLang="en-US" sz="2800" b="0" kern="1200">
              <a:solidFill>
                <a:prstClr val="black">
                  <a:hueOff val="0"/>
                  <a:satOff val="0"/>
                  <a:lumOff val="0"/>
                  <a:alphaOff val="0"/>
                </a:prstClr>
              </a:solidFill>
              <a:latin typeface="Corbel" panose="020B0503020204020204"/>
              <a:ea typeface="+mn-ea"/>
              <a:cs typeface="+mn-cs"/>
            </a:rPr>
            <a:t>Mandatory Notification Data Breach Scheme</a:t>
          </a:r>
          <a:endParaRPr lang="en-AU" sz="2800" b="0" kern="1200">
            <a:solidFill>
              <a:prstClr val="black">
                <a:hueOff val="0"/>
                <a:satOff val="0"/>
                <a:lumOff val="0"/>
                <a:alphaOff val="0"/>
              </a:prstClr>
            </a:solidFill>
            <a:latin typeface="Corbel" panose="020B0503020204020204"/>
            <a:ea typeface="+mn-ea"/>
            <a:cs typeface="+mn-cs"/>
          </a:endParaRPr>
        </a:p>
      </dgm:t>
    </dgm:pt>
    <dgm:pt modelId="{C2664464-7394-43E1-A354-D9CBFB533474}" type="parTrans" cxnId="{3D4604AB-F08D-4DA6-89D3-DDCCA2FB31CD}">
      <dgm:prSet/>
      <dgm:spPr/>
      <dgm:t>
        <a:bodyPr/>
        <a:lstStyle/>
        <a:p>
          <a:endParaRPr lang="en-AU"/>
        </a:p>
      </dgm:t>
    </dgm:pt>
    <dgm:pt modelId="{AB179E39-C169-42A2-847D-671D03DFD7CF}" type="sibTrans" cxnId="{3D4604AB-F08D-4DA6-89D3-DDCCA2FB31CD}">
      <dgm:prSet/>
      <dgm:spPr/>
      <dgm:t>
        <a:bodyPr/>
        <a:lstStyle/>
        <a:p>
          <a:endParaRPr lang="en-AU"/>
        </a:p>
      </dgm:t>
    </dgm:pt>
    <dgm:pt modelId="{FE9C071A-50A7-44F3-8FC7-ECF621D1A8C8}">
      <dgm:prSet custT="1"/>
      <dgm:spPr>
        <a:solidFill>
          <a:srgbClr val="80C34F">
            <a:lumMod val="40000"/>
            <a:lumOff val="60000"/>
          </a:srgbClr>
        </a:solidFill>
        <a:ln w="9525" cap="rnd" cmpd="sng" algn="ctr">
          <a:noFill/>
          <a:prstDash val="solid"/>
        </a:ln>
        <a:effectLst/>
      </dgm:spPr>
      <dgm:t>
        <a:bodyPr spcFirstLastPara="0" vert="horz" wrap="square" lIns="180000" tIns="58420" rIns="180000" bIns="58420" numCol="1" spcCol="1270" anchor="t" anchorCtr="0"/>
        <a:lstStyle/>
        <a:p>
          <a:pPr marL="228600" lvl="1" indent="-228600" algn="l" defTabSz="1155700">
            <a:lnSpc>
              <a:spcPct val="90000"/>
            </a:lnSpc>
            <a:spcBef>
              <a:spcPct val="0"/>
            </a:spcBef>
            <a:spcAft>
              <a:spcPct val="15000"/>
            </a:spcAft>
            <a:buChar char="•"/>
          </a:pPr>
          <a:r>
            <a:rPr lang="en-US" sz="2800" b="0" kern="1200">
              <a:solidFill>
                <a:prstClr val="black">
                  <a:hueOff val="0"/>
                  <a:satOff val="0"/>
                  <a:lumOff val="0"/>
                  <a:alphaOff val="0"/>
                </a:prstClr>
              </a:solidFill>
              <a:latin typeface="Corbel" panose="020B0503020204020204"/>
              <a:ea typeface="+mn-ea"/>
              <a:cs typeface="+mn-cs"/>
            </a:rPr>
            <a:t>Data Breach Policy.</a:t>
          </a:r>
          <a:endParaRPr lang="en-AU" sz="2800" b="0" kern="1200">
            <a:solidFill>
              <a:prstClr val="black">
                <a:hueOff val="0"/>
                <a:satOff val="0"/>
                <a:lumOff val="0"/>
                <a:alphaOff val="0"/>
              </a:prstClr>
            </a:solidFill>
            <a:latin typeface="Corbel" panose="020B0503020204020204"/>
            <a:ea typeface="+mn-ea"/>
            <a:cs typeface="+mn-cs"/>
          </a:endParaRPr>
        </a:p>
      </dgm:t>
    </dgm:pt>
    <dgm:pt modelId="{9F36E8A2-F50C-44B8-9C3F-E46E73B79C6C}" type="parTrans" cxnId="{740D9D2A-B1E5-4148-9B0D-B4B56FA98ED4}">
      <dgm:prSet/>
      <dgm:spPr/>
      <dgm:t>
        <a:bodyPr/>
        <a:lstStyle/>
        <a:p>
          <a:endParaRPr lang="en-AU"/>
        </a:p>
      </dgm:t>
    </dgm:pt>
    <dgm:pt modelId="{86527F5E-C980-4A35-AFCA-8C38280BE6A1}" type="sibTrans" cxnId="{740D9D2A-B1E5-4148-9B0D-B4B56FA98ED4}">
      <dgm:prSet/>
      <dgm:spPr/>
      <dgm:t>
        <a:bodyPr/>
        <a:lstStyle/>
        <a:p>
          <a:endParaRPr lang="en-AU"/>
        </a:p>
      </dgm:t>
    </dgm:pt>
    <dgm:pt modelId="{D2BD2056-3202-4A18-B4BA-C5D251308E5D}" type="pres">
      <dgm:prSet presAssocID="{6D5E0DCB-2D55-4761-B02F-41F5BDA27698}" presName="Name0" presStyleCnt="0">
        <dgm:presLayoutVars>
          <dgm:dir/>
          <dgm:animLvl val="lvl"/>
          <dgm:resizeHandles val="exact"/>
        </dgm:presLayoutVars>
      </dgm:prSet>
      <dgm:spPr/>
    </dgm:pt>
    <dgm:pt modelId="{189CDDD5-727A-44BA-A752-538EEFDAAF48}" type="pres">
      <dgm:prSet presAssocID="{4BC7FC19-DA4C-4CC4-97EC-79118012AFA8}" presName="linNode" presStyleCnt="0"/>
      <dgm:spPr/>
    </dgm:pt>
    <dgm:pt modelId="{08E4A62E-B617-450E-8C34-D2D0F58185FE}" type="pres">
      <dgm:prSet presAssocID="{4BC7FC19-DA4C-4CC4-97EC-79118012AFA8}" presName="parentText" presStyleLbl="node1" presStyleIdx="0" presStyleCnt="2" custScaleX="94435">
        <dgm:presLayoutVars>
          <dgm:chMax val="1"/>
          <dgm:bulletEnabled val="1"/>
        </dgm:presLayoutVars>
      </dgm:prSet>
      <dgm:spPr/>
    </dgm:pt>
    <dgm:pt modelId="{0F4083B6-F027-42AE-9C52-CBFBB2CA00B6}" type="pres">
      <dgm:prSet presAssocID="{4BC7FC19-DA4C-4CC4-97EC-79118012AFA8}" presName="descendantText" presStyleLbl="alignAccFollowNode1" presStyleIdx="0" presStyleCnt="2" custScaleX="116854">
        <dgm:presLayoutVars>
          <dgm:bulletEnabled val="1"/>
        </dgm:presLayoutVars>
      </dgm:prSet>
      <dgm:spPr/>
    </dgm:pt>
    <dgm:pt modelId="{D9D04B6F-6CFC-4268-8C5A-B919A823E4E6}" type="pres">
      <dgm:prSet presAssocID="{47970B2F-1D1C-4B7D-AD4B-31BCFA038CFA}" presName="sp" presStyleCnt="0"/>
      <dgm:spPr/>
    </dgm:pt>
    <dgm:pt modelId="{2E326DC7-AC80-4DA1-AA3D-B164C1D4CDDF}" type="pres">
      <dgm:prSet presAssocID="{CDFE4EF2-D755-4E78-82CC-4CA6CC389C27}" presName="linNode" presStyleCnt="0"/>
      <dgm:spPr/>
    </dgm:pt>
    <dgm:pt modelId="{38D588A0-CC83-4412-AC25-1EDBF66B1A1C}" type="pres">
      <dgm:prSet presAssocID="{CDFE4EF2-D755-4E78-82CC-4CA6CC389C27}" presName="parentText" presStyleLbl="node1" presStyleIdx="1" presStyleCnt="2" custScaleX="86780">
        <dgm:presLayoutVars>
          <dgm:chMax val="1"/>
          <dgm:bulletEnabled val="1"/>
        </dgm:presLayoutVars>
      </dgm:prSet>
      <dgm:spPr/>
    </dgm:pt>
    <dgm:pt modelId="{49785C94-354C-4339-AA7E-F3442F8E363F}" type="pres">
      <dgm:prSet presAssocID="{CDFE4EF2-D755-4E78-82CC-4CA6CC389C27}" presName="descendantText" presStyleLbl="alignAccFollowNode1" presStyleIdx="1" presStyleCnt="2" custScaleX="110000" custScaleY="121000">
        <dgm:presLayoutVars>
          <dgm:bulletEnabled val="1"/>
        </dgm:presLayoutVars>
      </dgm:prSet>
      <dgm:spPr>
        <a:xfrm rot="5400000">
          <a:off x="3168413" y="521742"/>
          <a:ext cx="1646102" cy="4228208"/>
        </a:xfrm>
        <a:prstGeom prst="round2SameRect">
          <a:avLst/>
        </a:prstGeom>
      </dgm:spPr>
    </dgm:pt>
  </dgm:ptLst>
  <dgm:cxnLst>
    <dgm:cxn modelId="{7F7C4C06-21B3-4F42-B48F-1CCA3FD0E009}" type="presOf" srcId="{7A6DFDF3-A421-4BC1-99C8-C6B00022AA10}" destId="{49785C94-354C-4339-AA7E-F3442F8E363F}" srcOrd="0" destOrd="0" presId="urn:microsoft.com/office/officeart/2005/8/layout/vList5"/>
    <dgm:cxn modelId="{E5B6F514-19E1-456F-AB33-819779157F9C}" type="presOf" srcId="{FE9C071A-50A7-44F3-8FC7-ECF621D1A8C8}" destId="{49785C94-354C-4339-AA7E-F3442F8E363F}" srcOrd="0" destOrd="1" presId="urn:microsoft.com/office/officeart/2005/8/layout/vList5"/>
    <dgm:cxn modelId="{3F9CE11A-D494-4FA1-9D53-78A7D5B5B9A2}" type="presOf" srcId="{CDFE4EF2-D755-4E78-82CC-4CA6CC389C27}" destId="{38D588A0-CC83-4412-AC25-1EDBF66B1A1C}" srcOrd="0" destOrd="0" presId="urn:microsoft.com/office/officeart/2005/8/layout/vList5"/>
    <dgm:cxn modelId="{B2D7C128-7887-415F-B67E-C2D19387234A}" type="presOf" srcId="{4BC7FC19-DA4C-4CC4-97EC-79118012AFA8}" destId="{08E4A62E-B617-450E-8C34-D2D0F58185FE}" srcOrd="0" destOrd="0" presId="urn:microsoft.com/office/officeart/2005/8/layout/vList5"/>
    <dgm:cxn modelId="{740D9D2A-B1E5-4148-9B0D-B4B56FA98ED4}" srcId="{CDFE4EF2-D755-4E78-82CC-4CA6CC389C27}" destId="{FE9C071A-50A7-44F3-8FC7-ECF621D1A8C8}" srcOrd="1" destOrd="0" parTransId="{9F36E8A2-F50C-44B8-9C3F-E46E73B79C6C}" sibTransId="{86527F5E-C980-4A35-AFCA-8C38280BE6A1}"/>
    <dgm:cxn modelId="{62AB4784-E0C7-4FAC-9B72-F1CC6D58F7F8}" srcId="{6D5E0DCB-2D55-4761-B02F-41F5BDA27698}" destId="{CDFE4EF2-D755-4E78-82CC-4CA6CC389C27}" srcOrd="1" destOrd="0" parTransId="{F2CDB4F3-2164-4379-9375-D54E42318C06}" sibTransId="{4721F482-69BF-4E7F-9E30-1011B41D87C4}"/>
    <dgm:cxn modelId="{92335AA3-1987-4AA7-B028-B8B936860F0B}" srcId="{4BC7FC19-DA4C-4CC4-97EC-79118012AFA8}" destId="{6AA7D27F-E72E-4813-9A40-9C8B59661D61}" srcOrd="0" destOrd="0" parTransId="{0137A218-FFAE-4E83-A87B-80F954C5D6D8}" sibTransId="{8E221ADA-7E41-477D-B682-9E0A28E84E17}"/>
    <dgm:cxn modelId="{3D4604AB-F08D-4DA6-89D3-DDCCA2FB31CD}" srcId="{CDFE4EF2-D755-4E78-82CC-4CA6CC389C27}" destId="{7A6DFDF3-A421-4BC1-99C8-C6B00022AA10}" srcOrd="0" destOrd="0" parTransId="{C2664464-7394-43E1-A354-D9CBFB533474}" sibTransId="{AB179E39-C169-42A2-847D-671D03DFD7CF}"/>
    <dgm:cxn modelId="{C41347C0-5CB7-46B1-9FCC-378B74A1F904}" type="presOf" srcId="{6D5E0DCB-2D55-4761-B02F-41F5BDA27698}" destId="{D2BD2056-3202-4A18-B4BA-C5D251308E5D}" srcOrd="0" destOrd="0" presId="urn:microsoft.com/office/officeart/2005/8/layout/vList5"/>
    <dgm:cxn modelId="{EF1F37CF-7C16-4425-8C8F-D4F560BE29BA}" srcId="{6D5E0DCB-2D55-4761-B02F-41F5BDA27698}" destId="{4BC7FC19-DA4C-4CC4-97EC-79118012AFA8}" srcOrd="0" destOrd="0" parTransId="{BAAA9443-46B8-424D-80E3-76BBC1D9A1FC}" sibTransId="{47970B2F-1D1C-4B7D-AD4B-31BCFA038CFA}"/>
    <dgm:cxn modelId="{44C43DD1-85FE-4B80-84D5-8E5A2418BD22}" type="presOf" srcId="{6AA7D27F-E72E-4813-9A40-9C8B59661D61}" destId="{0F4083B6-F027-42AE-9C52-CBFBB2CA00B6}" srcOrd="0" destOrd="0" presId="urn:microsoft.com/office/officeart/2005/8/layout/vList5"/>
    <dgm:cxn modelId="{AE231D1D-5A80-4502-9CC7-5CE7246F7A81}" type="presParOf" srcId="{D2BD2056-3202-4A18-B4BA-C5D251308E5D}" destId="{189CDDD5-727A-44BA-A752-538EEFDAAF48}" srcOrd="0" destOrd="0" presId="urn:microsoft.com/office/officeart/2005/8/layout/vList5"/>
    <dgm:cxn modelId="{6EC6AF2E-3EA2-4797-95BE-D56DE33D0B3A}" type="presParOf" srcId="{189CDDD5-727A-44BA-A752-538EEFDAAF48}" destId="{08E4A62E-B617-450E-8C34-D2D0F58185FE}" srcOrd="0" destOrd="0" presId="urn:microsoft.com/office/officeart/2005/8/layout/vList5"/>
    <dgm:cxn modelId="{1D69BF53-83D9-4B1D-89D4-EBE9131A7C4D}" type="presParOf" srcId="{189CDDD5-727A-44BA-A752-538EEFDAAF48}" destId="{0F4083B6-F027-42AE-9C52-CBFBB2CA00B6}" srcOrd="1" destOrd="0" presId="urn:microsoft.com/office/officeart/2005/8/layout/vList5"/>
    <dgm:cxn modelId="{826D8ED7-5D3E-4BF9-B25E-BAE1DE466DE7}" type="presParOf" srcId="{D2BD2056-3202-4A18-B4BA-C5D251308E5D}" destId="{D9D04B6F-6CFC-4268-8C5A-B919A823E4E6}" srcOrd="1" destOrd="0" presId="urn:microsoft.com/office/officeart/2005/8/layout/vList5"/>
    <dgm:cxn modelId="{650644EE-385D-4103-80EB-53073CD02503}" type="presParOf" srcId="{D2BD2056-3202-4A18-B4BA-C5D251308E5D}" destId="{2E326DC7-AC80-4DA1-AA3D-B164C1D4CDDF}" srcOrd="2" destOrd="0" presId="urn:microsoft.com/office/officeart/2005/8/layout/vList5"/>
    <dgm:cxn modelId="{C70D6479-B7BF-4277-93C2-0641A88B1975}" type="presParOf" srcId="{2E326DC7-AC80-4DA1-AA3D-B164C1D4CDDF}" destId="{38D588A0-CC83-4412-AC25-1EDBF66B1A1C}" srcOrd="0" destOrd="0" presId="urn:microsoft.com/office/officeart/2005/8/layout/vList5"/>
    <dgm:cxn modelId="{4A67F984-0CFE-4E31-AC60-73469529A990}" type="presParOf" srcId="{2E326DC7-AC80-4DA1-AA3D-B164C1D4CDDF}" destId="{49785C94-354C-4339-AA7E-F3442F8E363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1087C4-EC5B-430F-8642-38DB5EC659BA}"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AU"/>
        </a:p>
      </dgm:t>
    </dgm:pt>
    <dgm:pt modelId="{15593104-889F-44C4-AF73-F7270DF66290}">
      <dgm:prSet phldrT="[Text]" custT="1"/>
      <dgm:spPr>
        <a:solidFill>
          <a:schemeClr val="accent3">
            <a:lumMod val="40000"/>
            <a:lumOff val="60000"/>
          </a:schemeClr>
        </a:solidFill>
      </dgm:spPr>
      <dgm:t>
        <a:bodyPr/>
        <a:lstStyle/>
        <a:p>
          <a:r>
            <a:rPr lang="en-US" sz="3200">
              <a:solidFill>
                <a:schemeClr val="tx1"/>
              </a:solidFill>
            </a:rPr>
            <a:t>Was there a </a:t>
          </a:r>
          <a:r>
            <a:rPr lang="en-US" sz="3200" b="1">
              <a:solidFill>
                <a:schemeClr val="tx1"/>
              </a:solidFill>
            </a:rPr>
            <a:t>data breach</a:t>
          </a:r>
          <a:r>
            <a:rPr lang="en-US" sz="3200">
              <a:solidFill>
                <a:schemeClr val="tx1"/>
              </a:solidFill>
            </a:rPr>
            <a:t>?</a:t>
          </a:r>
          <a:endParaRPr lang="en-AU" sz="3200">
            <a:solidFill>
              <a:schemeClr val="tx1"/>
            </a:solidFill>
          </a:endParaRPr>
        </a:p>
      </dgm:t>
    </dgm:pt>
    <dgm:pt modelId="{BD4D0605-2E73-40CE-8AB7-738C6D97B5F5}" type="parTrans" cxnId="{E91AE5BF-2E29-4231-97DB-2583A9527686}">
      <dgm:prSet/>
      <dgm:spPr/>
      <dgm:t>
        <a:bodyPr/>
        <a:lstStyle/>
        <a:p>
          <a:endParaRPr lang="en-AU"/>
        </a:p>
      </dgm:t>
    </dgm:pt>
    <dgm:pt modelId="{BC5C14CF-A1EF-4B0F-8768-8C8E41778331}" type="sibTrans" cxnId="{E91AE5BF-2E29-4231-97DB-2583A9527686}">
      <dgm:prSet/>
      <dgm:spPr/>
      <dgm:t>
        <a:bodyPr/>
        <a:lstStyle/>
        <a:p>
          <a:endParaRPr lang="en-AU"/>
        </a:p>
      </dgm:t>
    </dgm:pt>
    <dgm:pt modelId="{C60D9FD2-9338-403F-BFAC-E34C588D243A}">
      <dgm:prSet phldrT="[Text]" custT="1"/>
      <dgm:spPr>
        <a:solidFill>
          <a:schemeClr val="accent4">
            <a:lumMod val="60000"/>
            <a:lumOff val="40000"/>
          </a:schemeClr>
        </a:solidFill>
      </dgm:spPr>
      <dgm:t>
        <a:bodyPr/>
        <a:lstStyle/>
        <a:p>
          <a:r>
            <a:rPr lang="en-US" sz="3200">
              <a:solidFill>
                <a:schemeClr val="tx1"/>
              </a:solidFill>
            </a:rPr>
            <a:t>Is it an </a:t>
          </a:r>
          <a:r>
            <a:rPr lang="en-US" sz="3200" b="1">
              <a:solidFill>
                <a:schemeClr val="tx1"/>
              </a:solidFill>
            </a:rPr>
            <a:t>eligible</a:t>
          </a:r>
          <a:r>
            <a:rPr lang="en-US" sz="3200">
              <a:solidFill>
                <a:schemeClr val="tx1"/>
              </a:solidFill>
            </a:rPr>
            <a:t> data breach?</a:t>
          </a:r>
          <a:endParaRPr lang="en-AU" sz="3200">
            <a:solidFill>
              <a:schemeClr val="tx1"/>
            </a:solidFill>
          </a:endParaRPr>
        </a:p>
      </dgm:t>
    </dgm:pt>
    <dgm:pt modelId="{FBB803CE-5986-45D5-81E8-90DD5BEFB299}" type="parTrans" cxnId="{F2DB58F2-3F69-4AB2-87F3-8951A8FDDABD}">
      <dgm:prSet/>
      <dgm:spPr/>
      <dgm:t>
        <a:bodyPr/>
        <a:lstStyle/>
        <a:p>
          <a:endParaRPr lang="en-AU"/>
        </a:p>
      </dgm:t>
    </dgm:pt>
    <dgm:pt modelId="{CC90FDC9-6537-4E17-8621-45697281EA98}" type="sibTrans" cxnId="{F2DB58F2-3F69-4AB2-87F3-8951A8FDDABD}">
      <dgm:prSet/>
      <dgm:spPr/>
      <dgm:t>
        <a:bodyPr/>
        <a:lstStyle/>
        <a:p>
          <a:endParaRPr lang="en-AU"/>
        </a:p>
      </dgm:t>
    </dgm:pt>
    <dgm:pt modelId="{33E12BF7-2B66-405E-A80C-2D3D4EDD989F}">
      <dgm:prSet phldrT="[Text]"/>
      <dgm:spPr>
        <a:solidFill>
          <a:schemeClr val="accent4">
            <a:lumMod val="75000"/>
          </a:schemeClr>
        </a:solidFill>
      </dgm:spPr>
      <dgm:t>
        <a:bodyPr/>
        <a:lstStyle/>
        <a:p>
          <a:r>
            <a:rPr lang="en-US"/>
            <a:t>Is </a:t>
          </a:r>
          <a:r>
            <a:rPr lang="en-US" b="1"/>
            <a:t>serious harm </a:t>
          </a:r>
          <a:r>
            <a:rPr lang="en-US"/>
            <a:t>likely?</a:t>
          </a:r>
          <a:endParaRPr lang="en-AU"/>
        </a:p>
      </dgm:t>
    </dgm:pt>
    <dgm:pt modelId="{CC322C8B-C8A0-44F2-BDFE-7EAA126A37CD}" type="parTrans" cxnId="{49B0E642-410A-43F5-80CC-0828E9FDCBB0}">
      <dgm:prSet/>
      <dgm:spPr/>
      <dgm:t>
        <a:bodyPr/>
        <a:lstStyle/>
        <a:p>
          <a:endParaRPr lang="en-AU"/>
        </a:p>
      </dgm:t>
    </dgm:pt>
    <dgm:pt modelId="{D1A74794-DE34-49AD-9E75-2EC3798DBA0B}" type="sibTrans" cxnId="{49B0E642-410A-43F5-80CC-0828E9FDCBB0}">
      <dgm:prSet/>
      <dgm:spPr/>
      <dgm:t>
        <a:bodyPr/>
        <a:lstStyle/>
        <a:p>
          <a:endParaRPr lang="en-AU"/>
        </a:p>
      </dgm:t>
    </dgm:pt>
    <dgm:pt modelId="{58F91DC1-0EFB-4933-9FDA-5B9201AB0A40}" type="pres">
      <dgm:prSet presAssocID="{A01087C4-EC5B-430F-8642-38DB5EC659BA}" presName="rootnode" presStyleCnt="0">
        <dgm:presLayoutVars>
          <dgm:chMax/>
          <dgm:chPref/>
          <dgm:dir/>
          <dgm:animLvl val="lvl"/>
        </dgm:presLayoutVars>
      </dgm:prSet>
      <dgm:spPr/>
    </dgm:pt>
    <dgm:pt modelId="{5B178BF3-CFF5-4406-BBC3-880A3B5A33E8}" type="pres">
      <dgm:prSet presAssocID="{15593104-889F-44C4-AF73-F7270DF66290}" presName="composite" presStyleCnt="0"/>
      <dgm:spPr/>
    </dgm:pt>
    <dgm:pt modelId="{FAA47D08-023A-4387-A5BE-EAD15AD3BF8E}" type="pres">
      <dgm:prSet presAssocID="{15593104-889F-44C4-AF73-F7270DF66290}" presName="bentUpArrow1" presStyleLbl="alignImgPlace1" presStyleIdx="0" presStyleCnt="2" custLinFactNeighborX="62505"/>
      <dgm:spPr>
        <a:solidFill>
          <a:schemeClr val="accent3">
            <a:lumMod val="40000"/>
            <a:lumOff val="60000"/>
          </a:schemeClr>
        </a:solidFill>
      </dgm:spPr>
    </dgm:pt>
    <dgm:pt modelId="{615A1C0D-2093-464E-A394-BAB1647E69BB}" type="pres">
      <dgm:prSet presAssocID="{15593104-889F-44C4-AF73-F7270DF66290}" presName="ParentText" presStyleLbl="node1" presStyleIdx="0" presStyleCnt="3" custScaleX="158674" custLinFactNeighborX="13113" custLinFactNeighborY="-399">
        <dgm:presLayoutVars>
          <dgm:chMax val="1"/>
          <dgm:chPref val="1"/>
          <dgm:bulletEnabled val="1"/>
        </dgm:presLayoutVars>
      </dgm:prSet>
      <dgm:spPr/>
    </dgm:pt>
    <dgm:pt modelId="{EE975F5D-3241-4928-B85F-33807C6F0ECD}" type="pres">
      <dgm:prSet presAssocID="{15593104-889F-44C4-AF73-F7270DF66290}" presName="ChildText" presStyleLbl="revTx" presStyleIdx="0" presStyleCnt="2">
        <dgm:presLayoutVars>
          <dgm:chMax val="0"/>
          <dgm:chPref val="0"/>
          <dgm:bulletEnabled val="1"/>
        </dgm:presLayoutVars>
      </dgm:prSet>
      <dgm:spPr/>
    </dgm:pt>
    <dgm:pt modelId="{1C09695A-F82D-4C34-9135-46BA1B0E3FCA}" type="pres">
      <dgm:prSet presAssocID="{BC5C14CF-A1EF-4B0F-8768-8C8E41778331}" presName="sibTrans" presStyleCnt="0"/>
      <dgm:spPr/>
    </dgm:pt>
    <dgm:pt modelId="{054973C5-EA93-4061-AE5A-56CFCF172838}" type="pres">
      <dgm:prSet presAssocID="{C60D9FD2-9338-403F-BFAC-E34C588D243A}" presName="composite" presStyleCnt="0"/>
      <dgm:spPr/>
    </dgm:pt>
    <dgm:pt modelId="{E84066F1-4F65-4695-9094-219C1D77AADD}" type="pres">
      <dgm:prSet presAssocID="{C60D9FD2-9338-403F-BFAC-E34C588D243A}" presName="bentUpArrow1" presStyleLbl="alignImgPlace1" presStyleIdx="1" presStyleCnt="2" custLinFactX="16032" custLinFactNeighborX="100000"/>
      <dgm:spPr>
        <a:solidFill>
          <a:schemeClr val="accent4">
            <a:lumMod val="60000"/>
            <a:lumOff val="40000"/>
          </a:schemeClr>
        </a:solidFill>
      </dgm:spPr>
    </dgm:pt>
    <dgm:pt modelId="{33F62A1A-7F53-4855-AD6D-BEF74C708A5A}" type="pres">
      <dgm:prSet presAssocID="{C60D9FD2-9338-403F-BFAC-E34C588D243A}" presName="ParentText" presStyleLbl="node1" presStyleIdx="1" presStyleCnt="3" custScaleX="158674" custLinFactNeighborX="51811">
        <dgm:presLayoutVars>
          <dgm:chMax val="1"/>
          <dgm:chPref val="1"/>
          <dgm:bulletEnabled val="1"/>
        </dgm:presLayoutVars>
      </dgm:prSet>
      <dgm:spPr/>
    </dgm:pt>
    <dgm:pt modelId="{61AC73C2-705A-4C7F-BAFE-018AED50A77B}" type="pres">
      <dgm:prSet presAssocID="{C60D9FD2-9338-403F-BFAC-E34C588D243A}" presName="ChildText" presStyleLbl="revTx" presStyleIdx="1" presStyleCnt="2">
        <dgm:presLayoutVars>
          <dgm:chMax val="0"/>
          <dgm:chPref val="0"/>
          <dgm:bulletEnabled val="1"/>
        </dgm:presLayoutVars>
      </dgm:prSet>
      <dgm:spPr/>
    </dgm:pt>
    <dgm:pt modelId="{0793BC1F-DAD0-4BB0-A2E8-862296FB66EA}" type="pres">
      <dgm:prSet presAssocID="{CC90FDC9-6537-4E17-8621-45697281EA98}" presName="sibTrans" presStyleCnt="0"/>
      <dgm:spPr/>
    </dgm:pt>
    <dgm:pt modelId="{B1441FF5-B07E-485A-98AE-E2E6754F487B}" type="pres">
      <dgm:prSet presAssocID="{33E12BF7-2B66-405E-A80C-2D3D4EDD989F}" presName="composite" presStyleCnt="0"/>
      <dgm:spPr/>
    </dgm:pt>
    <dgm:pt modelId="{AEEDA52E-6EBF-4353-A047-877A7E543B5A}" type="pres">
      <dgm:prSet presAssocID="{33E12BF7-2B66-405E-A80C-2D3D4EDD989F}" presName="ParentText" presStyleLbl="node1" presStyleIdx="2" presStyleCnt="3" custScaleX="158674" custLinFactNeighborX="89330" custLinFactNeighborY="1840">
        <dgm:presLayoutVars>
          <dgm:chMax val="1"/>
          <dgm:chPref val="1"/>
          <dgm:bulletEnabled val="1"/>
        </dgm:presLayoutVars>
      </dgm:prSet>
      <dgm:spPr/>
    </dgm:pt>
  </dgm:ptLst>
  <dgm:cxnLst>
    <dgm:cxn modelId="{49B0E642-410A-43F5-80CC-0828E9FDCBB0}" srcId="{A01087C4-EC5B-430F-8642-38DB5EC659BA}" destId="{33E12BF7-2B66-405E-A80C-2D3D4EDD989F}" srcOrd="2" destOrd="0" parTransId="{CC322C8B-C8A0-44F2-BDFE-7EAA126A37CD}" sibTransId="{D1A74794-DE34-49AD-9E75-2EC3798DBA0B}"/>
    <dgm:cxn modelId="{E2337570-0DD8-4399-ABFE-2F7AEC963DF4}" type="presOf" srcId="{33E12BF7-2B66-405E-A80C-2D3D4EDD989F}" destId="{AEEDA52E-6EBF-4353-A047-877A7E543B5A}" srcOrd="0" destOrd="0" presId="urn:microsoft.com/office/officeart/2005/8/layout/StepDownProcess"/>
    <dgm:cxn modelId="{D7E36D77-C96C-48FB-AF11-777E81B306C0}" type="presOf" srcId="{15593104-889F-44C4-AF73-F7270DF66290}" destId="{615A1C0D-2093-464E-A394-BAB1647E69BB}" srcOrd="0" destOrd="0" presId="urn:microsoft.com/office/officeart/2005/8/layout/StepDownProcess"/>
    <dgm:cxn modelId="{FEBC0E89-2A50-44EC-9FDD-A4087C3E005E}" type="presOf" srcId="{A01087C4-EC5B-430F-8642-38DB5EC659BA}" destId="{58F91DC1-0EFB-4933-9FDA-5B9201AB0A40}" srcOrd="0" destOrd="0" presId="urn:microsoft.com/office/officeart/2005/8/layout/StepDownProcess"/>
    <dgm:cxn modelId="{E91AE5BF-2E29-4231-97DB-2583A9527686}" srcId="{A01087C4-EC5B-430F-8642-38DB5EC659BA}" destId="{15593104-889F-44C4-AF73-F7270DF66290}" srcOrd="0" destOrd="0" parTransId="{BD4D0605-2E73-40CE-8AB7-738C6D97B5F5}" sibTransId="{BC5C14CF-A1EF-4B0F-8768-8C8E41778331}"/>
    <dgm:cxn modelId="{A50E78C3-F281-407B-A4ED-8F0018BBAA07}" type="presOf" srcId="{C60D9FD2-9338-403F-BFAC-E34C588D243A}" destId="{33F62A1A-7F53-4855-AD6D-BEF74C708A5A}" srcOrd="0" destOrd="0" presId="urn:microsoft.com/office/officeart/2005/8/layout/StepDownProcess"/>
    <dgm:cxn modelId="{F2DB58F2-3F69-4AB2-87F3-8951A8FDDABD}" srcId="{A01087C4-EC5B-430F-8642-38DB5EC659BA}" destId="{C60D9FD2-9338-403F-BFAC-E34C588D243A}" srcOrd="1" destOrd="0" parTransId="{FBB803CE-5986-45D5-81E8-90DD5BEFB299}" sibTransId="{CC90FDC9-6537-4E17-8621-45697281EA98}"/>
    <dgm:cxn modelId="{C14B7A24-099C-4E05-AFD7-B4BF0B3A8CA2}" type="presParOf" srcId="{58F91DC1-0EFB-4933-9FDA-5B9201AB0A40}" destId="{5B178BF3-CFF5-4406-BBC3-880A3B5A33E8}" srcOrd="0" destOrd="0" presId="urn:microsoft.com/office/officeart/2005/8/layout/StepDownProcess"/>
    <dgm:cxn modelId="{89E804B9-971A-4C88-A6A1-FDF5325237E6}" type="presParOf" srcId="{5B178BF3-CFF5-4406-BBC3-880A3B5A33E8}" destId="{FAA47D08-023A-4387-A5BE-EAD15AD3BF8E}" srcOrd="0" destOrd="0" presId="urn:microsoft.com/office/officeart/2005/8/layout/StepDownProcess"/>
    <dgm:cxn modelId="{F26B27A1-5C2B-4F43-A543-D6400F59FDC9}" type="presParOf" srcId="{5B178BF3-CFF5-4406-BBC3-880A3B5A33E8}" destId="{615A1C0D-2093-464E-A394-BAB1647E69BB}" srcOrd="1" destOrd="0" presId="urn:microsoft.com/office/officeart/2005/8/layout/StepDownProcess"/>
    <dgm:cxn modelId="{81CC5BB4-8D28-4323-B72F-3737C4B121D1}" type="presParOf" srcId="{5B178BF3-CFF5-4406-BBC3-880A3B5A33E8}" destId="{EE975F5D-3241-4928-B85F-33807C6F0ECD}" srcOrd="2" destOrd="0" presId="urn:microsoft.com/office/officeart/2005/8/layout/StepDownProcess"/>
    <dgm:cxn modelId="{7F2A6249-9159-439A-864E-A4F4BEB8847D}" type="presParOf" srcId="{58F91DC1-0EFB-4933-9FDA-5B9201AB0A40}" destId="{1C09695A-F82D-4C34-9135-46BA1B0E3FCA}" srcOrd="1" destOrd="0" presId="urn:microsoft.com/office/officeart/2005/8/layout/StepDownProcess"/>
    <dgm:cxn modelId="{5408DC42-8363-4D35-B706-FFA669B88779}" type="presParOf" srcId="{58F91DC1-0EFB-4933-9FDA-5B9201AB0A40}" destId="{054973C5-EA93-4061-AE5A-56CFCF172838}" srcOrd="2" destOrd="0" presId="urn:microsoft.com/office/officeart/2005/8/layout/StepDownProcess"/>
    <dgm:cxn modelId="{5746DD3E-AD65-4A0A-8750-7A9FF71D6B6C}" type="presParOf" srcId="{054973C5-EA93-4061-AE5A-56CFCF172838}" destId="{E84066F1-4F65-4695-9094-219C1D77AADD}" srcOrd="0" destOrd="0" presId="urn:microsoft.com/office/officeart/2005/8/layout/StepDownProcess"/>
    <dgm:cxn modelId="{2174DBC2-C843-403D-8292-CDCC3CEFF16E}" type="presParOf" srcId="{054973C5-EA93-4061-AE5A-56CFCF172838}" destId="{33F62A1A-7F53-4855-AD6D-BEF74C708A5A}" srcOrd="1" destOrd="0" presId="urn:microsoft.com/office/officeart/2005/8/layout/StepDownProcess"/>
    <dgm:cxn modelId="{1DA0CFF9-9D1E-48F9-AB2D-A8855B4C1CD5}" type="presParOf" srcId="{054973C5-EA93-4061-AE5A-56CFCF172838}" destId="{61AC73C2-705A-4C7F-BAFE-018AED50A77B}" srcOrd="2" destOrd="0" presId="urn:microsoft.com/office/officeart/2005/8/layout/StepDownProcess"/>
    <dgm:cxn modelId="{BCAD2209-A96A-4CD1-AFCA-1EF6081B9CB6}" type="presParOf" srcId="{58F91DC1-0EFB-4933-9FDA-5B9201AB0A40}" destId="{0793BC1F-DAD0-4BB0-A2E8-862296FB66EA}" srcOrd="3" destOrd="0" presId="urn:microsoft.com/office/officeart/2005/8/layout/StepDownProcess"/>
    <dgm:cxn modelId="{1A0D90E1-1E78-42E0-9C88-FDC0B9EE1D0B}" type="presParOf" srcId="{58F91DC1-0EFB-4933-9FDA-5B9201AB0A40}" destId="{B1441FF5-B07E-485A-98AE-E2E6754F487B}" srcOrd="4" destOrd="0" presId="urn:microsoft.com/office/officeart/2005/8/layout/StepDownProcess"/>
    <dgm:cxn modelId="{82F629AB-A48E-45C9-B07A-86695AFEFC5A}" type="presParOf" srcId="{B1441FF5-B07E-485A-98AE-E2E6754F487B}" destId="{AEEDA52E-6EBF-4353-A047-877A7E543B5A}"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1087C4-EC5B-430F-8642-38DB5EC659BA}"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AU"/>
        </a:p>
      </dgm:t>
    </dgm:pt>
    <dgm:pt modelId="{58F91DC1-0EFB-4933-9FDA-5B9201AB0A40}" type="pres">
      <dgm:prSet presAssocID="{A01087C4-EC5B-430F-8642-38DB5EC659BA}" presName="rootnode" presStyleCnt="0">
        <dgm:presLayoutVars>
          <dgm:chMax/>
          <dgm:chPref/>
          <dgm:dir/>
          <dgm:animLvl val="lvl"/>
        </dgm:presLayoutVars>
      </dgm:prSet>
      <dgm:spPr/>
    </dgm:pt>
  </dgm:ptLst>
  <dgm:cxnLst>
    <dgm:cxn modelId="{FEBC0E89-2A50-44EC-9FDD-A4087C3E005E}" type="presOf" srcId="{A01087C4-EC5B-430F-8642-38DB5EC659BA}" destId="{58F91DC1-0EFB-4933-9FDA-5B9201AB0A40}"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FFFD6B-594C-4B5D-967B-71E14B57B3DC}" type="doc">
      <dgm:prSet loTypeId="urn:microsoft.com/office/officeart/2005/8/layout/arrow5" loCatId="relationship" qsTypeId="urn:microsoft.com/office/officeart/2005/8/quickstyle/simple1" qsCatId="simple" csTypeId="urn:microsoft.com/office/officeart/2005/8/colors/accent4_3" csCatId="accent4" phldr="1"/>
      <dgm:spPr/>
      <dgm:t>
        <a:bodyPr/>
        <a:lstStyle/>
        <a:p>
          <a:endParaRPr lang="en-AU"/>
        </a:p>
      </dgm:t>
    </dgm:pt>
    <dgm:pt modelId="{D1188EBF-F772-462A-8831-26B19A12B31B}">
      <dgm:prSet phldrT="[Text]" custT="1"/>
      <dgm:spPr>
        <a:solidFill>
          <a:srgbClr val="30ACEC">
            <a:lumMod val="60000"/>
            <a:lumOff val="40000"/>
          </a:srgbClr>
        </a:solidFill>
        <a:ln w="15875" cap="rnd" cmpd="sng" algn="ctr">
          <a:solidFill>
            <a:srgbClr val="333333"/>
          </a:solidFill>
          <a:prstDash val="solid"/>
        </a:ln>
        <a:effectLst/>
      </dgm:spPr>
      <dgm:t>
        <a:bodyPr spcFirstLastPara="0" vert="horz" wrap="square" lIns="170688" tIns="170688" rIns="170688" bIns="170688" numCol="1" spcCol="1270" anchor="ctr" anchorCtr="0"/>
        <a:lstStyle/>
        <a:p>
          <a:pPr marL="0" lvl="0" indent="0" algn="ctr" defTabSz="1066800">
            <a:lnSpc>
              <a:spcPct val="90000"/>
            </a:lnSpc>
            <a:spcBef>
              <a:spcPct val="0"/>
            </a:spcBef>
            <a:spcAft>
              <a:spcPct val="35000"/>
            </a:spcAft>
            <a:buNone/>
          </a:pPr>
          <a:r>
            <a:rPr lang="en-AU" sz="2400" kern="1200" dirty="0">
              <a:solidFill>
                <a:prstClr val="black"/>
              </a:solidFill>
              <a:latin typeface="Arial"/>
              <a:ea typeface="+mn-ea"/>
              <a:cs typeface="Arial"/>
            </a:rPr>
            <a:t>Contain</a:t>
          </a:r>
        </a:p>
      </dgm:t>
    </dgm:pt>
    <dgm:pt modelId="{5EB469FF-C637-491A-8FE6-462C03DAEAE6}" type="parTrans" cxnId="{F75A8008-9753-454D-AFC5-100B3B73A431}">
      <dgm:prSet/>
      <dgm:spPr/>
      <dgm:t>
        <a:bodyPr/>
        <a:lstStyle/>
        <a:p>
          <a:endParaRPr lang="en-AU" sz="2400"/>
        </a:p>
      </dgm:t>
    </dgm:pt>
    <dgm:pt modelId="{7FF050BD-9F42-43AC-AA92-C0BCFE5BF4DD}" type="sibTrans" cxnId="{F75A8008-9753-454D-AFC5-100B3B73A431}">
      <dgm:prSet/>
      <dgm:spPr/>
      <dgm:t>
        <a:bodyPr/>
        <a:lstStyle/>
        <a:p>
          <a:endParaRPr lang="en-AU" sz="2400"/>
        </a:p>
      </dgm:t>
    </dgm:pt>
    <dgm:pt modelId="{248D1CA6-946F-49C2-9A71-BBD88C83C4C4}">
      <dgm:prSet phldrT="[Text]" custT="1"/>
      <dgm:spPr>
        <a:solidFill>
          <a:srgbClr val="30ACEC">
            <a:lumMod val="50000"/>
          </a:srgbClr>
        </a:solidFill>
        <a:ln w="15875" cap="rnd" cmpd="sng" algn="ctr">
          <a:solidFill>
            <a:srgbClr val="333333"/>
          </a:solidFill>
          <a:prstDash val="solid"/>
        </a:ln>
        <a:effectLst/>
      </dgm:spPr>
      <dgm:t>
        <a:bodyPr spcFirstLastPara="0" vert="horz" wrap="square" lIns="170688" tIns="170688" rIns="170688" bIns="170688" numCol="1" spcCol="1270" anchor="ctr" anchorCtr="0"/>
        <a:lstStyle/>
        <a:p>
          <a:pPr marL="0" lvl="0" indent="0" algn="ctr" defTabSz="1066800">
            <a:lnSpc>
              <a:spcPct val="90000"/>
            </a:lnSpc>
            <a:spcBef>
              <a:spcPct val="0"/>
            </a:spcBef>
            <a:spcAft>
              <a:spcPct val="35000"/>
            </a:spcAft>
            <a:buNone/>
          </a:pPr>
          <a:r>
            <a:rPr lang="en-AU" sz="2400" kern="1200" dirty="0">
              <a:solidFill>
                <a:prstClr val="white"/>
              </a:solidFill>
              <a:latin typeface="Arial"/>
              <a:ea typeface="+mn-ea"/>
              <a:cs typeface="Arial"/>
            </a:rPr>
            <a:t>Notify</a:t>
          </a:r>
        </a:p>
      </dgm:t>
    </dgm:pt>
    <dgm:pt modelId="{DB09B625-0060-4F50-BF9B-85E723E2BB8F}" type="parTrans" cxnId="{B490F3D3-53B1-4F05-9958-6030B5D47388}">
      <dgm:prSet/>
      <dgm:spPr/>
      <dgm:t>
        <a:bodyPr/>
        <a:lstStyle/>
        <a:p>
          <a:endParaRPr lang="en-AU" sz="2400"/>
        </a:p>
      </dgm:t>
    </dgm:pt>
    <dgm:pt modelId="{848AB868-7329-4CAE-BCA8-FCA2ED60D095}" type="sibTrans" cxnId="{B490F3D3-53B1-4F05-9958-6030B5D47388}">
      <dgm:prSet/>
      <dgm:spPr/>
      <dgm:t>
        <a:bodyPr/>
        <a:lstStyle/>
        <a:p>
          <a:endParaRPr lang="en-AU" sz="2400"/>
        </a:p>
      </dgm:t>
    </dgm:pt>
    <dgm:pt modelId="{2F7F89DC-A6A8-4019-B272-E01CA35D0F84}">
      <dgm:prSet phldrT="[Text]" custT="1"/>
      <dgm:spPr>
        <a:solidFill>
          <a:srgbClr val="30ACEC">
            <a:lumMod val="75000"/>
          </a:srgbClr>
        </a:solidFill>
        <a:ln w="15875" cap="rnd" cmpd="sng" algn="ctr">
          <a:solidFill>
            <a:srgbClr val="333333"/>
          </a:solidFill>
          <a:prstDash val="solid"/>
        </a:ln>
        <a:effectLst/>
      </dgm:spPr>
      <dgm:t>
        <a:bodyPr spcFirstLastPara="0" vert="horz" wrap="square" lIns="170688" tIns="170688" rIns="170688" bIns="170688" numCol="1" spcCol="1270" anchor="ctr" anchorCtr="0"/>
        <a:lstStyle/>
        <a:p>
          <a:r>
            <a:rPr lang="en-AU" sz="2400" kern="1200" dirty="0">
              <a:solidFill>
                <a:prstClr val="white"/>
              </a:solidFill>
              <a:latin typeface="Arial"/>
              <a:ea typeface="+mn-ea"/>
              <a:cs typeface="Arial"/>
            </a:rPr>
            <a:t>Assess</a:t>
          </a:r>
        </a:p>
      </dgm:t>
    </dgm:pt>
    <dgm:pt modelId="{4C97BCD4-895A-4748-9A55-D68D5B51F5BC}" type="sibTrans" cxnId="{11705AB8-0774-403E-B65F-CE41078F2B68}">
      <dgm:prSet/>
      <dgm:spPr/>
      <dgm:t>
        <a:bodyPr/>
        <a:lstStyle/>
        <a:p>
          <a:endParaRPr lang="en-AU" sz="2400"/>
        </a:p>
      </dgm:t>
    </dgm:pt>
    <dgm:pt modelId="{41D9A082-CF77-4DCC-9FFD-998FF3BED464}" type="parTrans" cxnId="{11705AB8-0774-403E-B65F-CE41078F2B68}">
      <dgm:prSet/>
      <dgm:spPr/>
      <dgm:t>
        <a:bodyPr/>
        <a:lstStyle/>
        <a:p>
          <a:endParaRPr lang="en-AU" sz="2400"/>
        </a:p>
      </dgm:t>
    </dgm:pt>
    <dgm:pt modelId="{22EE2C4E-A7B2-4096-9DC8-3DFA4366FE1B}" type="pres">
      <dgm:prSet presAssocID="{9AFFFD6B-594C-4B5D-967B-71E14B57B3DC}" presName="diagram" presStyleCnt="0">
        <dgm:presLayoutVars>
          <dgm:dir/>
          <dgm:resizeHandles val="exact"/>
        </dgm:presLayoutVars>
      </dgm:prSet>
      <dgm:spPr/>
    </dgm:pt>
    <dgm:pt modelId="{7DD476FE-3135-4C89-B7C6-10A55EA15496}" type="pres">
      <dgm:prSet presAssocID="{D1188EBF-F772-462A-8831-26B19A12B31B}" presName="arrow" presStyleLbl="node1" presStyleIdx="0" presStyleCnt="3" custScaleX="124924">
        <dgm:presLayoutVars>
          <dgm:bulletEnabled val="1"/>
        </dgm:presLayoutVars>
      </dgm:prSet>
      <dgm:spPr>
        <a:xfrm>
          <a:off x="3830606" y="578"/>
          <a:ext cx="3006191" cy="2406416"/>
        </a:xfrm>
        <a:prstGeom prst="downArrow">
          <a:avLst>
            <a:gd name="adj1" fmla="val 50000"/>
            <a:gd name="adj2" fmla="val 35000"/>
          </a:avLst>
        </a:prstGeom>
      </dgm:spPr>
    </dgm:pt>
    <dgm:pt modelId="{2197612D-BD93-4F3E-89A6-9148B364EB7D}" type="pres">
      <dgm:prSet presAssocID="{2F7F89DC-A6A8-4019-B272-E01CA35D0F84}" presName="arrow" presStyleLbl="node1" presStyleIdx="1" presStyleCnt="3">
        <dgm:presLayoutVars>
          <dgm:bulletEnabled val="1"/>
        </dgm:presLayoutVars>
      </dgm:prSet>
      <dgm:spPr>
        <a:xfrm rot="7200000">
          <a:off x="5519852" y="2407018"/>
          <a:ext cx="2406416" cy="2406416"/>
        </a:xfrm>
        <a:prstGeom prst="downArrow">
          <a:avLst>
            <a:gd name="adj1" fmla="val 50000"/>
            <a:gd name="adj2" fmla="val 35000"/>
          </a:avLst>
        </a:prstGeom>
      </dgm:spPr>
    </dgm:pt>
    <dgm:pt modelId="{92253900-1E1D-437B-913A-416322F20BD0}" type="pres">
      <dgm:prSet presAssocID="{248D1CA6-946F-49C2-9A71-BBD88C83C4C4}" presName="arrow" presStyleLbl="node1" presStyleIdx="2" presStyleCnt="3">
        <dgm:presLayoutVars>
          <dgm:bulletEnabled val="1"/>
        </dgm:presLayoutVars>
      </dgm:prSet>
      <dgm:spPr>
        <a:xfrm rot="14400000">
          <a:off x="2741135" y="2407018"/>
          <a:ext cx="2406416" cy="2406416"/>
        </a:xfrm>
        <a:prstGeom prst="downArrow">
          <a:avLst>
            <a:gd name="adj1" fmla="val 50000"/>
            <a:gd name="adj2" fmla="val 35000"/>
          </a:avLst>
        </a:prstGeom>
      </dgm:spPr>
    </dgm:pt>
  </dgm:ptLst>
  <dgm:cxnLst>
    <dgm:cxn modelId="{F75A8008-9753-454D-AFC5-100B3B73A431}" srcId="{9AFFFD6B-594C-4B5D-967B-71E14B57B3DC}" destId="{D1188EBF-F772-462A-8831-26B19A12B31B}" srcOrd="0" destOrd="0" parTransId="{5EB469FF-C637-491A-8FE6-462C03DAEAE6}" sibTransId="{7FF050BD-9F42-43AC-AA92-C0BCFE5BF4DD}"/>
    <dgm:cxn modelId="{5B01EE12-54BC-48F0-8F76-30E696957CB3}" type="presOf" srcId="{9AFFFD6B-594C-4B5D-967B-71E14B57B3DC}" destId="{22EE2C4E-A7B2-4096-9DC8-3DFA4366FE1B}" srcOrd="0" destOrd="0" presId="urn:microsoft.com/office/officeart/2005/8/layout/arrow5"/>
    <dgm:cxn modelId="{90C57AA6-9321-48DA-B8A6-FD56189E2C3E}" type="presOf" srcId="{2F7F89DC-A6A8-4019-B272-E01CA35D0F84}" destId="{2197612D-BD93-4F3E-89A6-9148B364EB7D}" srcOrd="0" destOrd="0" presId="urn:microsoft.com/office/officeart/2005/8/layout/arrow5"/>
    <dgm:cxn modelId="{BCB39FA7-E102-427D-A93A-C873D3DF5191}" type="presOf" srcId="{D1188EBF-F772-462A-8831-26B19A12B31B}" destId="{7DD476FE-3135-4C89-B7C6-10A55EA15496}" srcOrd="0" destOrd="0" presId="urn:microsoft.com/office/officeart/2005/8/layout/arrow5"/>
    <dgm:cxn modelId="{11705AB8-0774-403E-B65F-CE41078F2B68}" srcId="{9AFFFD6B-594C-4B5D-967B-71E14B57B3DC}" destId="{2F7F89DC-A6A8-4019-B272-E01CA35D0F84}" srcOrd="1" destOrd="0" parTransId="{41D9A082-CF77-4DCC-9FFD-998FF3BED464}" sibTransId="{4C97BCD4-895A-4748-9A55-D68D5B51F5BC}"/>
    <dgm:cxn modelId="{B490F3D3-53B1-4F05-9958-6030B5D47388}" srcId="{9AFFFD6B-594C-4B5D-967B-71E14B57B3DC}" destId="{248D1CA6-946F-49C2-9A71-BBD88C83C4C4}" srcOrd="2" destOrd="0" parTransId="{DB09B625-0060-4F50-BF9B-85E723E2BB8F}" sibTransId="{848AB868-7329-4CAE-BCA8-FCA2ED60D095}"/>
    <dgm:cxn modelId="{6D768CD7-6771-462C-A684-D6063845EC7F}" type="presOf" srcId="{248D1CA6-946F-49C2-9A71-BBD88C83C4C4}" destId="{92253900-1E1D-437B-913A-416322F20BD0}" srcOrd="0" destOrd="0" presId="urn:microsoft.com/office/officeart/2005/8/layout/arrow5"/>
    <dgm:cxn modelId="{CA15BEE9-2DCF-40DB-B2EF-1D8FB178EDC7}" type="presParOf" srcId="{22EE2C4E-A7B2-4096-9DC8-3DFA4366FE1B}" destId="{7DD476FE-3135-4C89-B7C6-10A55EA15496}" srcOrd="0" destOrd="0" presId="urn:microsoft.com/office/officeart/2005/8/layout/arrow5"/>
    <dgm:cxn modelId="{761EB1E4-B82C-4663-825F-5A532F52DE6D}" type="presParOf" srcId="{22EE2C4E-A7B2-4096-9DC8-3DFA4366FE1B}" destId="{2197612D-BD93-4F3E-89A6-9148B364EB7D}" srcOrd="1" destOrd="0" presId="urn:microsoft.com/office/officeart/2005/8/layout/arrow5"/>
    <dgm:cxn modelId="{B2D85710-2BD9-47B8-BCED-3363246F15F7}" type="presParOf" srcId="{22EE2C4E-A7B2-4096-9DC8-3DFA4366FE1B}" destId="{92253900-1E1D-437B-913A-416322F20BD0}" srcOrd="2"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5E0DCB-2D55-4761-B02F-41F5BDA27698}" type="doc">
      <dgm:prSet loTypeId="urn:microsoft.com/office/officeart/2005/8/layout/vList5" loCatId="list" qsTypeId="urn:microsoft.com/office/officeart/2005/8/quickstyle/simple5" qsCatId="simple" csTypeId="urn:microsoft.com/office/officeart/2005/8/colors/accent2_2" csCatId="accent2" phldr="1"/>
      <dgm:spPr/>
      <dgm:t>
        <a:bodyPr/>
        <a:lstStyle/>
        <a:p>
          <a:endParaRPr lang="en-AU"/>
        </a:p>
      </dgm:t>
    </dgm:pt>
    <dgm:pt modelId="{CDFE4EF2-D755-4E78-82CC-4CA6CC389C27}">
      <dgm:prSet phldrT="[Tex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r>
            <a:rPr lang="en-AU"/>
            <a:t>New</a:t>
          </a:r>
        </a:p>
      </dgm:t>
    </dgm:pt>
    <dgm:pt modelId="{F2CDB4F3-2164-4379-9375-D54E42318C06}" type="parTrans" cxnId="{62AB4784-E0C7-4FAC-9B72-F1CC6D58F7F8}">
      <dgm:prSet/>
      <dgm:spPr/>
      <dgm:t>
        <a:bodyPr/>
        <a:lstStyle/>
        <a:p>
          <a:endParaRPr lang="en-AU"/>
        </a:p>
      </dgm:t>
    </dgm:pt>
    <dgm:pt modelId="{4721F482-69BF-4E7F-9E30-1011B41D87C4}" type="sibTrans" cxnId="{62AB4784-E0C7-4FAC-9B72-F1CC6D58F7F8}">
      <dgm:prSet/>
      <dgm:spPr/>
      <dgm:t>
        <a:bodyPr/>
        <a:lstStyle/>
        <a:p>
          <a:endParaRPr lang="en-AU"/>
        </a:p>
      </dgm:t>
    </dgm:pt>
    <dgm:pt modelId="{7A6DFDF3-A421-4BC1-99C8-C6B00022AA10}">
      <dgm:prSet phldrT="[Text]" custT="1"/>
      <dgm:spPr>
        <a:solidFill>
          <a:srgbClr val="80C34F">
            <a:lumMod val="40000"/>
            <a:lumOff val="60000"/>
          </a:srgbClr>
        </a:solidFill>
        <a:ln w="9525" cap="rnd" cmpd="sng" algn="ctr">
          <a:noFill/>
          <a:prstDash val="solid"/>
        </a:ln>
        <a:effectLst/>
      </dgm:spPr>
      <dgm:t>
        <a:bodyPr spcFirstLastPara="0" vert="horz" wrap="square" lIns="180000" tIns="58420" rIns="180000" bIns="58420" numCol="1" spcCol="1270" anchor="t" anchorCtr="0"/>
        <a:lstStyle/>
        <a:p>
          <a:r>
            <a:rPr lang="en-AU" sz="2800" kern="1200" dirty="0"/>
            <a:t>Single set of privacy principles (QPP)</a:t>
          </a:r>
          <a:endParaRPr lang="en-AU" sz="2800" b="0" kern="1200" dirty="0"/>
        </a:p>
      </dgm:t>
    </dgm:pt>
    <dgm:pt modelId="{C2664464-7394-43E1-A354-D9CBFB533474}" type="parTrans" cxnId="{3D4604AB-F08D-4DA6-89D3-DDCCA2FB31CD}">
      <dgm:prSet/>
      <dgm:spPr/>
      <dgm:t>
        <a:bodyPr/>
        <a:lstStyle/>
        <a:p>
          <a:endParaRPr lang="en-AU"/>
        </a:p>
      </dgm:t>
    </dgm:pt>
    <dgm:pt modelId="{AB179E39-C169-42A2-847D-671D03DFD7CF}" type="sibTrans" cxnId="{3D4604AB-F08D-4DA6-89D3-DDCCA2FB31CD}">
      <dgm:prSet/>
      <dgm:spPr/>
      <dgm:t>
        <a:bodyPr/>
        <a:lstStyle/>
        <a:p>
          <a:endParaRPr lang="en-AU"/>
        </a:p>
      </dgm:t>
    </dgm:pt>
    <dgm:pt modelId="{A9CFAD04-467B-41C7-814E-12983FD1A2F6}">
      <dgm:prSet custT="1"/>
      <dgm:spPr>
        <a:solidFill>
          <a:srgbClr val="80C34F">
            <a:lumMod val="40000"/>
            <a:lumOff val="60000"/>
          </a:srgbClr>
        </a:solidFill>
        <a:ln w="9525" cap="rnd" cmpd="sng" algn="ctr">
          <a:noFill/>
          <a:prstDash val="solid"/>
        </a:ln>
        <a:effectLst/>
      </dgm:spPr>
      <dgm:t>
        <a:bodyPr spcFirstLastPara="0" vert="horz" wrap="square" lIns="180000" tIns="58420" rIns="180000" bIns="58420" numCol="1" spcCol="1270" anchor="t" anchorCtr="0"/>
        <a:lstStyle/>
        <a:p>
          <a:r>
            <a:rPr lang="en-AU" sz="2800" kern="1200" dirty="0"/>
            <a:t>Stronger </a:t>
          </a:r>
          <a:r>
            <a:rPr lang="en-AU" sz="2800" kern="1200" dirty="0">
              <a:solidFill>
                <a:prstClr val="black">
                  <a:hueOff val="0"/>
                  <a:satOff val="0"/>
                  <a:lumOff val="0"/>
                  <a:alphaOff val="0"/>
                </a:prstClr>
              </a:solidFill>
              <a:latin typeface="Corbel" panose="020B0503020204020204"/>
              <a:ea typeface="+mn-ea"/>
              <a:cs typeface="+mn-cs"/>
            </a:rPr>
            <a:t>protection</a:t>
          </a:r>
          <a:r>
            <a:rPr lang="en-AU" sz="2800" kern="1200" dirty="0"/>
            <a:t> of “sensitive information”</a:t>
          </a:r>
        </a:p>
      </dgm:t>
    </dgm:pt>
    <dgm:pt modelId="{83E79B26-6292-428D-A17D-B70E2B3204DD}" type="parTrans" cxnId="{353968B3-EC1F-4C4F-9319-E00850A1BF0E}">
      <dgm:prSet/>
      <dgm:spPr/>
      <dgm:t>
        <a:bodyPr/>
        <a:lstStyle/>
        <a:p>
          <a:endParaRPr lang="en-AU"/>
        </a:p>
      </dgm:t>
    </dgm:pt>
    <dgm:pt modelId="{196C9C2C-30E6-4418-8EC3-4387103CB4B6}" type="sibTrans" cxnId="{353968B3-EC1F-4C4F-9319-E00850A1BF0E}">
      <dgm:prSet/>
      <dgm:spPr/>
      <dgm:t>
        <a:bodyPr/>
        <a:lstStyle/>
        <a:p>
          <a:endParaRPr lang="en-AU"/>
        </a:p>
      </dgm:t>
    </dgm:pt>
    <dgm:pt modelId="{D2BD2056-3202-4A18-B4BA-C5D251308E5D}" type="pres">
      <dgm:prSet presAssocID="{6D5E0DCB-2D55-4761-B02F-41F5BDA27698}" presName="Name0" presStyleCnt="0">
        <dgm:presLayoutVars>
          <dgm:dir/>
          <dgm:animLvl val="lvl"/>
          <dgm:resizeHandles val="exact"/>
        </dgm:presLayoutVars>
      </dgm:prSet>
      <dgm:spPr/>
    </dgm:pt>
    <dgm:pt modelId="{2E326DC7-AC80-4DA1-AA3D-B164C1D4CDDF}" type="pres">
      <dgm:prSet presAssocID="{CDFE4EF2-D755-4E78-82CC-4CA6CC389C27}" presName="linNode" presStyleCnt="0"/>
      <dgm:spPr/>
    </dgm:pt>
    <dgm:pt modelId="{38D588A0-CC83-4412-AC25-1EDBF66B1A1C}" type="pres">
      <dgm:prSet presAssocID="{CDFE4EF2-D755-4E78-82CC-4CA6CC389C27}" presName="parentText" presStyleLbl="node1" presStyleIdx="0" presStyleCnt="1">
        <dgm:presLayoutVars>
          <dgm:chMax val="1"/>
          <dgm:bulletEnabled val="1"/>
        </dgm:presLayoutVars>
      </dgm:prSet>
      <dgm:spPr/>
    </dgm:pt>
    <dgm:pt modelId="{49785C94-354C-4339-AA7E-F3442F8E363F}" type="pres">
      <dgm:prSet presAssocID="{CDFE4EF2-D755-4E78-82CC-4CA6CC389C27}" presName="descendantText" presStyleLbl="alignAccFollowNode1" presStyleIdx="0" presStyleCnt="1" custScaleY="121000">
        <dgm:presLayoutVars>
          <dgm:bulletEnabled val="1"/>
        </dgm:presLayoutVars>
      </dgm:prSet>
      <dgm:spPr>
        <a:xfrm rot="5400000">
          <a:off x="3279395" y="471831"/>
          <a:ext cx="1475196" cy="3780699"/>
        </a:xfrm>
        <a:prstGeom prst="round2SameRect">
          <a:avLst/>
        </a:prstGeom>
      </dgm:spPr>
    </dgm:pt>
  </dgm:ptLst>
  <dgm:cxnLst>
    <dgm:cxn modelId="{7F7C4C06-21B3-4F42-B48F-1CCA3FD0E009}" type="presOf" srcId="{7A6DFDF3-A421-4BC1-99C8-C6B00022AA10}" destId="{49785C94-354C-4339-AA7E-F3442F8E363F}" srcOrd="0" destOrd="0" presId="urn:microsoft.com/office/officeart/2005/8/layout/vList5"/>
    <dgm:cxn modelId="{3F9CE11A-D494-4FA1-9D53-78A7D5B5B9A2}" type="presOf" srcId="{CDFE4EF2-D755-4E78-82CC-4CA6CC389C27}" destId="{38D588A0-CC83-4412-AC25-1EDBF66B1A1C}" srcOrd="0" destOrd="0" presId="urn:microsoft.com/office/officeart/2005/8/layout/vList5"/>
    <dgm:cxn modelId="{62AB4784-E0C7-4FAC-9B72-F1CC6D58F7F8}" srcId="{6D5E0DCB-2D55-4761-B02F-41F5BDA27698}" destId="{CDFE4EF2-D755-4E78-82CC-4CA6CC389C27}" srcOrd="0" destOrd="0" parTransId="{F2CDB4F3-2164-4379-9375-D54E42318C06}" sibTransId="{4721F482-69BF-4E7F-9E30-1011B41D87C4}"/>
    <dgm:cxn modelId="{EF7B75A5-C849-4A78-A13F-44A28924B6C7}" type="presOf" srcId="{A9CFAD04-467B-41C7-814E-12983FD1A2F6}" destId="{49785C94-354C-4339-AA7E-F3442F8E363F}" srcOrd="0" destOrd="1" presId="urn:microsoft.com/office/officeart/2005/8/layout/vList5"/>
    <dgm:cxn modelId="{3D4604AB-F08D-4DA6-89D3-DDCCA2FB31CD}" srcId="{CDFE4EF2-D755-4E78-82CC-4CA6CC389C27}" destId="{7A6DFDF3-A421-4BC1-99C8-C6B00022AA10}" srcOrd="0" destOrd="0" parTransId="{C2664464-7394-43E1-A354-D9CBFB533474}" sibTransId="{AB179E39-C169-42A2-847D-671D03DFD7CF}"/>
    <dgm:cxn modelId="{353968B3-EC1F-4C4F-9319-E00850A1BF0E}" srcId="{CDFE4EF2-D755-4E78-82CC-4CA6CC389C27}" destId="{A9CFAD04-467B-41C7-814E-12983FD1A2F6}" srcOrd="1" destOrd="0" parTransId="{83E79B26-6292-428D-A17D-B70E2B3204DD}" sibTransId="{196C9C2C-30E6-4418-8EC3-4387103CB4B6}"/>
    <dgm:cxn modelId="{C41347C0-5CB7-46B1-9FCC-378B74A1F904}" type="presOf" srcId="{6D5E0DCB-2D55-4761-B02F-41F5BDA27698}" destId="{D2BD2056-3202-4A18-B4BA-C5D251308E5D}" srcOrd="0" destOrd="0" presId="urn:microsoft.com/office/officeart/2005/8/layout/vList5"/>
    <dgm:cxn modelId="{650644EE-385D-4103-80EB-53073CD02503}" type="presParOf" srcId="{D2BD2056-3202-4A18-B4BA-C5D251308E5D}" destId="{2E326DC7-AC80-4DA1-AA3D-B164C1D4CDDF}" srcOrd="0" destOrd="0" presId="urn:microsoft.com/office/officeart/2005/8/layout/vList5"/>
    <dgm:cxn modelId="{C70D6479-B7BF-4277-93C2-0641A88B1975}" type="presParOf" srcId="{2E326DC7-AC80-4DA1-AA3D-B164C1D4CDDF}" destId="{38D588A0-CC83-4412-AC25-1EDBF66B1A1C}" srcOrd="0" destOrd="0" presId="urn:microsoft.com/office/officeart/2005/8/layout/vList5"/>
    <dgm:cxn modelId="{4A67F984-0CFE-4E31-AC60-73469529A990}" type="presParOf" srcId="{2E326DC7-AC80-4DA1-AA3D-B164C1D4CDDF}" destId="{49785C94-354C-4339-AA7E-F3442F8E363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5E0DCB-2D55-4761-B02F-41F5BDA27698}"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AU"/>
        </a:p>
      </dgm:t>
    </dgm:pt>
    <dgm:pt modelId="{4BC7FC19-DA4C-4CC4-97EC-79118012AFA8}">
      <dgm:prSet phldrT="[Text]" custT="1"/>
      <dgm:spPr>
        <a:gradFill flip="none" rotWithShape="1">
          <a:gsLst>
            <a:gs pos="50500">
              <a:srgbClr val="D59E53"/>
            </a:gs>
            <a:gs pos="100000">
              <a:schemeClr val="accent3">
                <a:lumMod val="75000"/>
              </a:schemeClr>
            </a:gs>
            <a:gs pos="0">
              <a:schemeClr val="accent3">
                <a:lumMod val="60000"/>
                <a:lumOff val="40000"/>
              </a:schemeClr>
            </a:gs>
          </a:gsLst>
          <a:path path="circle">
            <a:fillToRect l="50000" t="50000" r="50000" b="50000"/>
          </a:path>
          <a:tileRect/>
        </a:gradFill>
      </dgm:spPr>
      <dgm:t>
        <a:bodyPr/>
        <a:lstStyle/>
        <a:p>
          <a:r>
            <a:rPr lang="en-AU" sz="4800"/>
            <a:t>Existing</a:t>
          </a:r>
        </a:p>
      </dgm:t>
    </dgm:pt>
    <dgm:pt modelId="{BAAA9443-46B8-424D-80E3-76BBC1D9A1FC}" type="parTrans" cxnId="{EF1F37CF-7C16-4425-8C8F-D4F560BE29BA}">
      <dgm:prSet/>
      <dgm:spPr/>
      <dgm:t>
        <a:bodyPr/>
        <a:lstStyle/>
        <a:p>
          <a:endParaRPr lang="en-AU"/>
        </a:p>
      </dgm:t>
    </dgm:pt>
    <dgm:pt modelId="{47970B2F-1D1C-4B7D-AD4B-31BCFA038CFA}" type="sibTrans" cxnId="{EF1F37CF-7C16-4425-8C8F-D4F560BE29BA}">
      <dgm:prSet/>
      <dgm:spPr/>
      <dgm:t>
        <a:bodyPr/>
        <a:lstStyle/>
        <a:p>
          <a:endParaRPr lang="en-AU"/>
        </a:p>
      </dgm:t>
    </dgm:pt>
    <dgm:pt modelId="{6AA7D27F-E72E-4813-9A40-9C8B59661D61}">
      <dgm:prSet phldrT="[Text]" custT="1"/>
      <dgm:spPr>
        <a:solidFill>
          <a:schemeClr val="accent3">
            <a:lumMod val="40000"/>
            <a:lumOff val="60000"/>
            <a:alpha val="90000"/>
          </a:schemeClr>
        </a:solidFill>
        <a:ln>
          <a:solidFill>
            <a:schemeClr val="accent3">
              <a:lumMod val="40000"/>
              <a:lumOff val="60000"/>
              <a:alpha val="90000"/>
            </a:schemeClr>
          </a:solidFill>
        </a:ln>
      </dgm:spPr>
      <dgm:t>
        <a:bodyPr lIns="180000" rIns="180000"/>
        <a:lstStyle/>
        <a:p>
          <a:pPr marL="179388" indent="-179388"/>
          <a:r>
            <a:rPr lang="en-AU" sz="2800"/>
            <a:t>45 day timeframe for privacy complaints</a:t>
          </a:r>
        </a:p>
      </dgm:t>
    </dgm:pt>
    <dgm:pt modelId="{0137A218-FFAE-4E83-A87B-80F954C5D6D8}" type="parTrans" cxnId="{92335AA3-1987-4AA7-B028-B8B936860F0B}">
      <dgm:prSet/>
      <dgm:spPr/>
      <dgm:t>
        <a:bodyPr/>
        <a:lstStyle/>
        <a:p>
          <a:endParaRPr lang="en-AU"/>
        </a:p>
      </dgm:t>
    </dgm:pt>
    <dgm:pt modelId="{8E221ADA-7E41-477D-B682-9E0A28E84E17}" type="sibTrans" cxnId="{92335AA3-1987-4AA7-B028-B8B936860F0B}">
      <dgm:prSet/>
      <dgm:spPr/>
      <dgm:t>
        <a:bodyPr/>
        <a:lstStyle/>
        <a:p>
          <a:endParaRPr lang="en-AU"/>
        </a:p>
      </dgm:t>
    </dgm:pt>
    <dgm:pt modelId="{CDFE4EF2-D755-4E78-82CC-4CA6CC389C27}">
      <dgm:prSet phldrT="[Text]" custT="1"/>
      <dgm:spPr>
        <a:gradFill flip="none" rotWithShape="1">
          <a:gsLst>
            <a:gs pos="50000">
              <a:schemeClr val="accent2">
                <a:lumMod val="75000"/>
              </a:schemeClr>
            </a:gs>
            <a:gs pos="0">
              <a:srgbClr val="92D050"/>
            </a:gs>
            <a:gs pos="100000">
              <a:schemeClr val="accent2">
                <a:lumMod val="75000"/>
              </a:schemeClr>
            </a:gs>
          </a:gsLst>
          <a:path path="circle">
            <a:fillToRect l="50000" t="50000" r="50000" b="50000"/>
          </a:path>
          <a:tileRect/>
        </a:gradFill>
      </dgm:spPr>
      <dgm:t>
        <a:bodyPr/>
        <a:lstStyle/>
        <a:p>
          <a:r>
            <a:rPr lang="en-AU" sz="4800"/>
            <a:t>New</a:t>
          </a:r>
        </a:p>
      </dgm:t>
    </dgm:pt>
    <dgm:pt modelId="{F2CDB4F3-2164-4379-9375-D54E42318C06}" type="parTrans" cxnId="{62AB4784-E0C7-4FAC-9B72-F1CC6D58F7F8}">
      <dgm:prSet/>
      <dgm:spPr/>
      <dgm:t>
        <a:bodyPr/>
        <a:lstStyle/>
        <a:p>
          <a:endParaRPr lang="en-AU"/>
        </a:p>
      </dgm:t>
    </dgm:pt>
    <dgm:pt modelId="{4721F482-69BF-4E7F-9E30-1011B41D87C4}" type="sibTrans" cxnId="{62AB4784-E0C7-4FAC-9B72-F1CC6D58F7F8}">
      <dgm:prSet/>
      <dgm:spPr/>
      <dgm:t>
        <a:bodyPr/>
        <a:lstStyle/>
        <a:p>
          <a:endParaRPr lang="en-AU"/>
        </a:p>
      </dgm:t>
    </dgm:pt>
    <dgm:pt modelId="{7A6DFDF3-A421-4BC1-99C8-C6B00022AA10}">
      <dgm:prSet phldrT="[Text]" custT="1"/>
      <dgm:spPr>
        <a:solidFill>
          <a:schemeClr val="accent2">
            <a:lumMod val="40000"/>
            <a:lumOff val="60000"/>
          </a:schemeClr>
        </a:solidFill>
        <a:ln>
          <a:noFill/>
        </a:ln>
        <a:effectLst/>
      </dgm:spPr>
      <dgm:t>
        <a:bodyPr spcFirstLastPara="0" vert="horz" wrap="square" lIns="180000" tIns="58420" rIns="180000" bIns="58420" numCol="1" spcCol="1270" anchor="t" anchorCtr="0"/>
        <a:lstStyle/>
        <a:p>
          <a:r>
            <a:rPr lang="en-AU" sz="2600"/>
            <a:t>Agencies able to request extension of time</a:t>
          </a:r>
        </a:p>
      </dgm:t>
    </dgm:pt>
    <dgm:pt modelId="{C2664464-7394-43E1-A354-D9CBFB533474}" type="parTrans" cxnId="{3D4604AB-F08D-4DA6-89D3-DDCCA2FB31CD}">
      <dgm:prSet/>
      <dgm:spPr/>
      <dgm:t>
        <a:bodyPr/>
        <a:lstStyle/>
        <a:p>
          <a:endParaRPr lang="en-AU"/>
        </a:p>
      </dgm:t>
    </dgm:pt>
    <dgm:pt modelId="{AB179E39-C169-42A2-847D-671D03DFD7CF}" type="sibTrans" cxnId="{3D4604AB-F08D-4DA6-89D3-DDCCA2FB31CD}">
      <dgm:prSet/>
      <dgm:spPr/>
      <dgm:t>
        <a:bodyPr/>
        <a:lstStyle/>
        <a:p>
          <a:endParaRPr lang="en-AU"/>
        </a:p>
      </dgm:t>
    </dgm:pt>
    <dgm:pt modelId="{2F096F3C-858E-4656-B0BF-84EB64F489AD}">
      <dgm:prSet phldrT="[Text]" custT="1"/>
      <dgm:spPr>
        <a:solidFill>
          <a:schemeClr val="accent2">
            <a:lumMod val="40000"/>
            <a:lumOff val="60000"/>
          </a:schemeClr>
        </a:solidFill>
        <a:ln>
          <a:noFill/>
        </a:ln>
        <a:effectLst/>
      </dgm:spPr>
      <dgm:t>
        <a:bodyPr spcFirstLastPara="0" vert="horz" wrap="square" lIns="180000" tIns="58420" rIns="180000" bIns="58420" numCol="1" spcCol="1270" anchor="t" anchorCtr="0"/>
        <a:lstStyle/>
        <a:p>
          <a:r>
            <a:rPr lang="en-US" sz="2600" b="0" i="0" dirty="0"/>
            <a:t>Complaint to OIC can be made inside 45 days</a:t>
          </a:r>
          <a:endParaRPr lang="en-AU" sz="2600" dirty="0"/>
        </a:p>
      </dgm:t>
    </dgm:pt>
    <dgm:pt modelId="{B19D61A1-5065-4FE6-9136-8A97B0225ABA}" type="parTrans" cxnId="{5E73FB1E-CF89-436F-8074-015F2C0998FD}">
      <dgm:prSet/>
      <dgm:spPr/>
      <dgm:t>
        <a:bodyPr/>
        <a:lstStyle/>
        <a:p>
          <a:endParaRPr lang="en-AU"/>
        </a:p>
      </dgm:t>
    </dgm:pt>
    <dgm:pt modelId="{8D76640E-2881-47DA-8E74-311EC55B92D2}" type="sibTrans" cxnId="{5E73FB1E-CF89-436F-8074-015F2C0998FD}">
      <dgm:prSet/>
      <dgm:spPr/>
      <dgm:t>
        <a:bodyPr/>
        <a:lstStyle/>
        <a:p>
          <a:endParaRPr lang="en-AU"/>
        </a:p>
      </dgm:t>
    </dgm:pt>
    <dgm:pt modelId="{C1E380B4-5592-40ED-B96E-F4EBA29DF44D}">
      <dgm:prSet phldrT="[Text]" custT="1"/>
      <dgm:spPr>
        <a:solidFill>
          <a:schemeClr val="accent2">
            <a:lumMod val="40000"/>
            <a:lumOff val="60000"/>
          </a:schemeClr>
        </a:solidFill>
        <a:ln>
          <a:noFill/>
        </a:ln>
        <a:effectLst/>
      </dgm:spPr>
      <dgm:t>
        <a:bodyPr spcFirstLastPara="0" vert="horz" wrap="square" lIns="180000" tIns="58420" rIns="180000" bIns="58420" numCol="1" spcCol="1270" anchor="t" anchorCtr="0"/>
        <a:lstStyle/>
        <a:p>
          <a:r>
            <a:rPr lang="en-US" sz="2600" dirty="0"/>
            <a:t>Made to agency within 12 months.</a:t>
          </a:r>
          <a:endParaRPr lang="en-AU" sz="2600" dirty="0"/>
        </a:p>
      </dgm:t>
    </dgm:pt>
    <dgm:pt modelId="{C96D54DA-34FC-4ED5-81DC-FB9E680FACE9}" type="parTrans" cxnId="{963178C7-0D95-4044-BBE6-9A46E863A1C3}">
      <dgm:prSet/>
      <dgm:spPr/>
      <dgm:t>
        <a:bodyPr/>
        <a:lstStyle/>
        <a:p>
          <a:endParaRPr lang="en-AU"/>
        </a:p>
      </dgm:t>
    </dgm:pt>
    <dgm:pt modelId="{52CB1A15-3CAC-4B08-A0BF-3BD2BC7D2B02}" type="sibTrans" cxnId="{963178C7-0D95-4044-BBE6-9A46E863A1C3}">
      <dgm:prSet/>
      <dgm:spPr/>
      <dgm:t>
        <a:bodyPr/>
        <a:lstStyle/>
        <a:p>
          <a:endParaRPr lang="en-AU"/>
        </a:p>
      </dgm:t>
    </dgm:pt>
    <dgm:pt modelId="{44CD1AB8-3572-4282-8820-1F5291F1402A}" type="pres">
      <dgm:prSet presAssocID="{6D5E0DCB-2D55-4761-B02F-41F5BDA27698}" presName="Name0" presStyleCnt="0">
        <dgm:presLayoutVars>
          <dgm:dir/>
          <dgm:animLvl val="lvl"/>
          <dgm:resizeHandles val="exact"/>
        </dgm:presLayoutVars>
      </dgm:prSet>
      <dgm:spPr/>
    </dgm:pt>
    <dgm:pt modelId="{BF9B6C88-99B9-4072-A0D7-ED1408C70D0F}" type="pres">
      <dgm:prSet presAssocID="{4BC7FC19-DA4C-4CC4-97EC-79118012AFA8}" presName="linNode" presStyleCnt="0"/>
      <dgm:spPr/>
    </dgm:pt>
    <dgm:pt modelId="{888CF244-66E7-46B7-983F-8F346A1C86AD}" type="pres">
      <dgm:prSet presAssocID="{4BC7FC19-DA4C-4CC4-97EC-79118012AFA8}" presName="parentText" presStyleLbl="node1" presStyleIdx="0" presStyleCnt="2" custScaleX="83753">
        <dgm:presLayoutVars>
          <dgm:chMax val="1"/>
          <dgm:bulletEnabled val="1"/>
        </dgm:presLayoutVars>
      </dgm:prSet>
      <dgm:spPr/>
    </dgm:pt>
    <dgm:pt modelId="{FD0882A6-9CC1-4800-A12D-7BE23405B0AE}" type="pres">
      <dgm:prSet presAssocID="{4BC7FC19-DA4C-4CC4-97EC-79118012AFA8}" presName="descendantText" presStyleLbl="alignAccFollowNode1" presStyleIdx="0" presStyleCnt="2" custScaleY="101538">
        <dgm:presLayoutVars>
          <dgm:bulletEnabled val="1"/>
        </dgm:presLayoutVars>
      </dgm:prSet>
      <dgm:spPr/>
    </dgm:pt>
    <dgm:pt modelId="{12B1ACBE-1D4F-415F-8CDF-A84BF8AB2478}" type="pres">
      <dgm:prSet presAssocID="{47970B2F-1D1C-4B7D-AD4B-31BCFA038CFA}" presName="sp" presStyleCnt="0"/>
      <dgm:spPr/>
    </dgm:pt>
    <dgm:pt modelId="{A5D05D37-BB8B-420A-AD8A-958683D0C542}" type="pres">
      <dgm:prSet presAssocID="{CDFE4EF2-D755-4E78-82CC-4CA6CC389C27}" presName="linNode" presStyleCnt="0"/>
      <dgm:spPr/>
    </dgm:pt>
    <dgm:pt modelId="{692084E4-ABBD-4195-B411-DE40ADB812D5}" type="pres">
      <dgm:prSet presAssocID="{CDFE4EF2-D755-4E78-82CC-4CA6CC389C27}" presName="parentText" presStyleLbl="node1" presStyleIdx="1" presStyleCnt="2" custScaleX="83753">
        <dgm:presLayoutVars>
          <dgm:chMax val="1"/>
          <dgm:bulletEnabled val="1"/>
        </dgm:presLayoutVars>
      </dgm:prSet>
      <dgm:spPr/>
    </dgm:pt>
    <dgm:pt modelId="{0B0AF207-C816-4B68-B3B1-4DFCA3EBD741}" type="pres">
      <dgm:prSet presAssocID="{CDFE4EF2-D755-4E78-82CC-4CA6CC389C27}" presName="descendantText" presStyleLbl="alignAccFollowNode1" presStyleIdx="1" presStyleCnt="2" custScaleY="121193">
        <dgm:presLayoutVars>
          <dgm:bulletEnabled val="1"/>
        </dgm:presLayoutVars>
      </dgm:prSet>
      <dgm:spPr>
        <a:xfrm rot="5400000">
          <a:off x="4709396" y="78563"/>
          <a:ext cx="1769855" cy="5501863"/>
        </a:xfrm>
        <a:prstGeom prst="round2SameRect">
          <a:avLst/>
        </a:prstGeom>
      </dgm:spPr>
    </dgm:pt>
  </dgm:ptLst>
  <dgm:cxnLst>
    <dgm:cxn modelId="{843BDF15-6689-49BE-B9B6-D314568E1282}" type="presOf" srcId="{CDFE4EF2-D755-4E78-82CC-4CA6CC389C27}" destId="{692084E4-ABBD-4195-B411-DE40ADB812D5}" srcOrd="0" destOrd="0" presId="urn:microsoft.com/office/officeart/2005/8/layout/vList5"/>
    <dgm:cxn modelId="{5E73FB1E-CF89-436F-8074-015F2C0998FD}" srcId="{CDFE4EF2-D755-4E78-82CC-4CA6CC389C27}" destId="{2F096F3C-858E-4656-B0BF-84EB64F489AD}" srcOrd="1" destOrd="0" parTransId="{B19D61A1-5065-4FE6-9136-8A97B0225ABA}" sibTransId="{8D76640E-2881-47DA-8E74-311EC55B92D2}"/>
    <dgm:cxn modelId="{A813C837-6F5E-4F1D-AC2C-86ABE118E150}" type="presOf" srcId="{6D5E0DCB-2D55-4761-B02F-41F5BDA27698}" destId="{44CD1AB8-3572-4282-8820-1F5291F1402A}" srcOrd="0" destOrd="0" presId="urn:microsoft.com/office/officeart/2005/8/layout/vList5"/>
    <dgm:cxn modelId="{62AB4784-E0C7-4FAC-9B72-F1CC6D58F7F8}" srcId="{6D5E0DCB-2D55-4761-B02F-41F5BDA27698}" destId="{CDFE4EF2-D755-4E78-82CC-4CA6CC389C27}" srcOrd="1" destOrd="0" parTransId="{F2CDB4F3-2164-4379-9375-D54E42318C06}" sibTransId="{4721F482-69BF-4E7F-9E30-1011B41D87C4}"/>
    <dgm:cxn modelId="{F7F03B8B-D32B-4920-ACD5-A1B989522B21}" type="presOf" srcId="{7A6DFDF3-A421-4BC1-99C8-C6B00022AA10}" destId="{0B0AF207-C816-4B68-B3B1-4DFCA3EBD741}" srcOrd="0" destOrd="0" presId="urn:microsoft.com/office/officeart/2005/8/layout/vList5"/>
    <dgm:cxn modelId="{ADF5A896-D64A-4167-B28E-E426B3EB9C19}" type="presOf" srcId="{C1E380B4-5592-40ED-B96E-F4EBA29DF44D}" destId="{0B0AF207-C816-4B68-B3B1-4DFCA3EBD741}" srcOrd="0" destOrd="2" presId="urn:microsoft.com/office/officeart/2005/8/layout/vList5"/>
    <dgm:cxn modelId="{92335AA3-1987-4AA7-B028-B8B936860F0B}" srcId="{4BC7FC19-DA4C-4CC4-97EC-79118012AFA8}" destId="{6AA7D27F-E72E-4813-9A40-9C8B59661D61}" srcOrd="0" destOrd="0" parTransId="{0137A218-FFAE-4E83-A87B-80F954C5D6D8}" sibTransId="{8E221ADA-7E41-477D-B682-9E0A28E84E17}"/>
    <dgm:cxn modelId="{3D4604AB-F08D-4DA6-89D3-DDCCA2FB31CD}" srcId="{CDFE4EF2-D755-4E78-82CC-4CA6CC389C27}" destId="{7A6DFDF3-A421-4BC1-99C8-C6B00022AA10}" srcOrd="0" destOrd="0" parTransId="{C2664464-7394-43E1-A354-D9CBFB533474}" sibTransId="{AB179E39-C169-42A2-847D-671D03DFD7CF}"/>
    <dgm:cxn modelId="{CE695FAD-0424-4E2D-955F-87BBBAD8706F}" type="presOf" srcId="{4BC7FC19-DA4C-4CC4-97EC-79118012AFA8}" destId="{888CF244-66E7-46B7-983F-8F346A1C86AD}" srcOrd="0" destOrd="0" presId="urn:microsoft.com/office/officeart/2005/8/layout/vList5"/>
    <dgm:cxn modelId="{963178C7-0D95-4044-BBE6-9A46E863A1C3}" srcId="{CDFE4EF2-D755-4E78-82CC-4CA6CC389C27}" destId="{C1E380B4-5592-40ED-B96E-F4EBA29DF44D}" srcOrd="2" destOrd="0" parTransId="{C96D54DA-34FC-4ED5-81DC-FB9E680FACE9}" sibTransId="{52CB1A15-3CAC-4B08-A0BF-3BD2BC7D2B02}"/>
    <dgm:cxn modelId="{EF1F37CF-7C16-4425-8C8F-D4F560BE29BA}" srcId="{6D5E0DCB-2D55-4761-B02F-41F5BDA27698}" destId="{4BC7FC19-DA4C-4CC4-97EC-79118012AFA8}" srcOrd="0" destOrd="0" parTransId="{BAAA9443-46B8-424D-80E3-76BBC1D9A1FC}" sibTransId="{47970B2F-1D1C-4B7D-AD4B-31BCFA038CFA}"/>
    <dgm:cxn modelId="{E967E9D0-C70E-417E-9AB9-45BCC90B7070}" type="presOf" srcId="{6AA7D27F-E72E-4813-9A40-9C8B59661D61}" destId="{FD0882A6-9CC1-4800-A12D-7BE23405B0AE}" srcOrd="0" destOrd="0" presId="urn:microsoft.com/office/officeart/2005/8/layout/vList5"/>
    <dgm:cxn modelId="{5113E9FA-1446-4463-B801-8C6349264F0D}" type="presOf" srcId="{2F096F3C-858E-4656-B0BF-84EB64F489AD}" destId="{0B0AF207-C816-4B68-B3B1-4DFCA3EBD741}" srcOrd="0" destOrd="1" presId="urn:microsoft.com/office/officeart/2005/8/layout/vList5"/>
    <dgm:cxn modelId="{9BF570CA-26D7-4676-AD54-A745B7DE63F9}" type="presParOf" srcId="{44CD1AB8-3572-4282-8820-1F5291F1402A}" destId="{BF9B6C88-99B9-4072-A0D7-ED1408C70D0F}" srcOrd="0" destOrd="0" presId="urn:microsoft.com/office/officeart/2005/8/layout/vList5"/>
    <dgm:cxn modelId="{072B7E3F-DD88-4A5B-A8E4-B0139D3386D4}" type="presParOf" srcId="{BF9B6C88-99B9-4072-A0D7-ED1408C70D0F}" destId="{888CF244-66E7-46B7-983F-8F346A1C86AD}" srcOrd="0" destOrd="0" presId="urn:microsoft.com/office/officeart/2005/8/layout/vList5"/>
    <dgm:cxn modelId="{7234CDE1-CC78-4D18-B6BD-0778C253EC24}" type="presParOf" srcId="{BF9B6C88-99B9-4072-A0D7-ED1408C70D0F}" destId="{FD0882A6-9CC1-4800-A12D-7BE23405B0AE}" srcOrd="1" destOrd="0" presId="urn:microsoft.com/office/officeart/2005/8/layout/vList5"/>
    <dgm:cxn modelId="{0CE4840B-1164-4DAF-A5E4-03FA46F00A78}" type="presParOf" srcId="{44CD1AB8-3572-4282-8820-1F5291F1402A}" destId="{12B1ACBE-1D4F-415F-8CDF-A84BF8AB2478}" srcOrd="1" destOrd="0" presId="urn:microsoft.com/office/officeart/2005/8/layout/vList5"/>
    <dgm:cxn modelId="{B7CC7303-B8E3-4501-A4FA-DE1BB2B289C6}" type="presParOf" srcId="{44CD1AB8-3572-4282-8820-1F5291F1402A}" destId="{A5D05D37-BB8B-420A-AD8A-958683D0C542}" srcOrd="2" destOrd="0" presId="urn:microsoft.com/office/officeart/2005/8/layout/vList5"/>
    <dgm:cxn modelId="{29F68729-02EB-4EF7-906B-2E06428769E0}" type="presParOf" srcId="{A5D05D37-BB8B-420A-AD8A-958683D0C542}" destId="{692084E4-ABBD-4195-B411-DE40ADB812D5}" srcOrd="0" destOrd="0" presId="urn:microsoft.com/office/officeart/2005/8/layout/vList5"/>
    <dgm:cxn modelId="{203F518E-59F9-4863-B761-C80152D9E77B}" type="presParOf" srcId="{A5D05D37-BB8B-420A-AD8A-958683D0C542}" destId="{0B0AF207-C816-4B68-B3B1-4DFCA3EBD74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5E0DCB-2D55-4761-B02F-41F5BDA27698}" type="doc">
      <dgm:prSet loTypeId="urn:microsoft.com/office/officeart/2005/8/layout/list1" loCatId="list" qsTypeId="urn:microsoft.com/office/officeart/2005/8/quickstyle/simple4" qsCatId="simple" csTypeId="urn:microsoft.com/office/officeart/2005/8/colors/accent6_2" csCatId="accent6" phldr="1"/>
      <dgm:spPr/>
      <dgm:t>
        <a:bodyPr/>
        <a:lstStyle/>
        <a:p>
          <a:endParaRPr lang="en-AU"/>
        </a:p>
      </dgm:t>
    </dgm:pt>
    <dgm:pt modelId="{4BC7FC19-DA4C-4CC4-97EC-79118012AFA8}">
      <dgm:prSet phldrT="[Text]" custT="1"/>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dgm:spPr>
      <dgm:t>
        <a:bodyPr/>
        <a:lstStyle/>
        <a:p>
          <a:r>
            <a:rPr lang="en-AU" sz="3600"/>
            <a:t>Existing</a:t>
          </a:r>
        </a:p>
      </dgm:t>
    </dgm:pt>
    <dgm:pt modelId="{BAAA9443-46B8-424D-80E3-76BBC1D9A1FC}" type="parTrans" cxnId="{EF1F37CF-7C16-4425-8C8F-D4F560BE29BA}">
      <dgm:prSet/>
      <dgm:spPr/>
      <dgm:t>
        <a:bodyPr/>
        <a:lstStyle/>
        <a:p>
          <a:endParaRPr lang="en-AU"/>
        </a:p>
      </dgm:t>
    </dgm:pt>
    <dgm:pt modelId="{47970B2F-1D1C-4B7D-AD4B-31BCFA038CFA}" type="sibTrans" cxnId="{EF1F37CF-7C16-4425-8C8F-D4F560BE29BA}">
      <dgm:prSet/>
      <dgm:spPr/>
      <dgm:t>
        <a:bodyPr/>
        <a:lstStyle/>
        <a:p>
          <a:endParaRPr lang="en-AU"/>
        </a:p>
      </dgm:t>
    </dgm:pt>
    <dgm:pt modelId="{6AA7D27F-E72E-4813-9A40-9C8B59661D61}">
      <dgm:prSet phldrT="[Text]" custT="1"/>
      <dgm:spPr>
        <a:solidFill>
          <a:schemeClr val="accent3">
            <a:lumMod val="40000"/>
            <a:lumOff val="60000"/>
            <a:alpha val="90000"/>
          </a:schemeClr>
        </a:solidFill>
        <a:ln>
          <a:solidFill>
            <a:schemeClr val="accent3">
              <a:lumMod val="60000"/>
              <a:lumOff val="40000"/>
            </a:schemeClr>
          </a:solidFill>
        </a:ln>
      </dgm:spPr>
      <dgm:t>
        <a:bodyPr/>
        <a:lstStyle/>
        <a:p>
          <a:r>
            <a:rPr lang="en-AU" sz="2800"/>
            <a:t>Compliance Notice Powers</a:t>
          </a:r>
        </a:p>
      </dgm:t>
    </dgm:pt>
    <dgm:pt modelId="{0137A218-FFAE-4E83-A87B-80F954C5D6D8}" type="parTrans" cxnId="{92335AA3-1987-4AA7-B028-B8B936860F0B}">
      <dgm:prSet/>
      <dgm:spPr/>
      <dgm:t>
        <a:bodyPr/>
        <a:lstStyle/>
        <a:p>
          <a:endParaRPr lang="en-AU"/>
        </a:p>
      </dgm:t>
    </dgm:pt>
    <dgm:pt modelId="{8E221ADA-7E41-477D-B682-9E0A28E84E17}" type="sibTrans" cxnId="{92335AA3-1987-4AA7-B028-B8B936860F0B}">
      <dgm:prSet/>
      <dgm:spPr/>
      <dgm:t>
        <a:bodyPr/>
        <a:lstStyle/>
        <a:p>
          <a:endParaRPr lang="en-AU"/>
        </a:p>
      </dgm:t>
    </dgm:pt>
    <dgm:pt modelId="{CDFE4EF2-D755-4E78-82CC-4CA6CC389C27}">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r>
            <a:rPr lang="en-AU" sz="3600"/>
            <a:t>New</a:t>
          </a:r>
        </a:p>
      </dgm:t>
    </dgm:pt>
    <dgm:pt modelId="{F2CDB4F3-2164-4379-9375-D54E42318C06}" type="parTrans" cxnId="{62AB4784-E0C7-4FAC-9B72-F1CC6D58F7F8}">
      <dgm:prSet/>
      <dgm:spPr/>
      <dgm:t>
        <a:bodyPr/>
        <a:lstStyle/>
        <a:p>
          <a:endParaRPr lang="en-AU"/>
        </a:p>
      </dgm:t>
    </dgm:pt>
    <dgm:pt modelId="{4721F482-69BF-4E7F-9E30-1011B41D87C4}" type="sibTrans" cxnId="{62AB4784-E0C7-4FAC-9B72-F1CC6D58F7F8}">
      <dgm:prSet/>
      <dgm:spPr/>
      <dgm:t>
        <a:bodyPr/>
        <a:lstStyle/>
        <a:p>
          <a:endParaRPr lang="en-AU"/>
        </a:p>
      </dgm:t>
    </dgm:pt>
    <dgm:pt modelId="{7A6DFDF3-A421-4BC1-99C8-C6B00022AA10}">
      <dgm:prSet phldrT="[Text]" custT="1"/>
      <dgm:spPr>
        <a:solidFill>
          <a:schemeClr val="accent2">
            <a:lumMod val="20000"/>
            <a:lumOff val="80000"/>
            <a:alpha val="90000"/>
          </a:schemeClr>
        </a:solidFill>
      </dgm:spPr>
      <dgm:t>
        <a:bodyPr/>
        <a:lstStyle/>
        <a:p>
          <a:r>
            <a:rPr lang="en-AU" sz="2800"/>
            <a:t>Own motion investigative powers.</a:t>
          </a:r>
        </a:p>
      </dgm:t>
    </dgm:pt>
    <dgm:pt modelId="{C2664464-7394-43E1-A354-D9CBFB533474}" type="parTrans" cxnId="{3D4604AB-F08D-4DA6-89D3-DDCCA2FB31CD}">
      <dgm:prSet/>
      <dgm:spPr/>
      <dgm:t>
        <a:bodyPr/>
        <a:lstStyle/>
        <a:p>
          <a:endParaRPr lang="en-AU"/>
        </a:p>
      </dgm:t>
    </dgm:pt>
    <dgm:pt modelId="{AB179E39-C169-42A2-847D-671D03DFD7CF}" type="sibTrans" cxnId="{3D4604AB-F08D-4DA6-89D3-DDCCA2FB31CD}">
      <dgm:prSet/>
      <dgm:spPr/>
      <dgm:t>
        <a:bodyPr/>
        <a:lstStyle/>
        <a:p>
          <a:endParaRPr lang="en-AU"/>
        </a:p>
      </dgm:t>
    </dgm:pt>
    <dgm:pt modelId="{0E0E3217-B2DE-4A0F-936B-C86D903704B6}">
      <dgm:prSet phldrT="[Text]" custT="1"/>
      <dgm:spPr>
        <a:solidFill>
          <a:schemeClr val="accent3">
            <a:lumMod val="40000"/>
            <a:lumOff val="60000"/>
            <a:alpha val="90000"/>
          </a:schemeClr>
        </a:solidFill>
        <a:ln>
          <a:solidFill>
            <a:schemeClr val="accent3">
              <a:lumMod val="60000"/>
              <a:lumOff val="40000"/>
            </a:schemeClr>
          </a:solidFill>
        </a:ln>
      </dgm:spPr>
      <dgm:t>
        <a:bodyPr/>
        <a:lstStyle/>
        <a:p>
          <a:r>
            <a:rPr lang="en-AU" sz="2800"/>
            <a:t>including requirement to provide documents or give evidence</a:t>
          </a:r>
        </a:p>
      </dgm:t>
    </dgm:pt>
    <dgm:pt modelId="{08716F6D-62EB-47B8-9146-EED1CFDD7162}" type="parTrans" cxnId="{69E795A2-24EA-4443-AF6F-1A3458E321A2}">
      <dgm:prSet/>
      <dgm:spPr/>
      <dgm:t>
        <a:bodyPr/>
        <a:lstStyle/>
        <a:p>
          <a:endParaRPr lang="en-AU"/>
        </a:p>
      </dgm:t>
    </dgm:pt>
    <dgm:pt modelId="{B3C8D4E4-9065-4DCC-90A8-0EBE596AA731}" type="sibTrans" cxnId="{69E795A2-24EA-4443-AF6F-1A3458E321A2}">
      <dgm:prSet/>
      <dgm:spPr/>
      <dgm:t>
        <a:bodyPr/>
        <a:lstStyle/>
        <a:p>
          <a:endParaRPr lang="en-AU"/>
        </a:p>
      </dgm:t>
    </dgm:pt>
    <dgm:pt modelId="{0E9DC13E-2353-4B70-80DA-04CD01ABE5D9}">
      <dgm:prSet phldrT="[Text]" custT="1"/>
      <dgm:spPr>
        <a:solidFill>
          <a:schemeClr val="accent3">
            <a:lumMod val="40000"/>
            <a:lumOff val="60000"/>
            <a:alpha val="90000"/>
          </a:schemeClr>
        </a:solidFill>
        <a:ln>
          <a:solidFill>
            <a:schemeClr val="accent3">
              <a:lumMod val="60000"/>
              <a:lumOff val="40000"/>
            </a:schemeClr>
          </a:solidFill>
        </a:ln>
      </dgm:spPr>
      <dgm:t>
        <a:bodyPr/>
        <a:lstStyle/>
        <a:p>
          <a:r>
            <a:rPr lang="en-AU" sz="2800"/>
            <a:t>Power to conduct a review</a:t>
          </a:r>
        </a:p>
      </dgm:t>
    </dgm:pt>
    <dgm:pt modelId="{6A670018-289E-4E98-8570-FB5B67538A89}" type="parTrans" cxnId="{FAF95DFC-2898-4F88-B554-0EEB1B1A7CD9}">
      <dgm:prSet/>
      <dgm:spPr/>
      <dgm:t>
        <a:bodyPr/>
        <a:lstStyle/>
        <a:p>
          <a:endParaRPr lang="en-AU"/>
        </a:p>
      </dgm:t>
    </dgm:pt>
    <dgm:pt modelId="{EE52140F-B834-40E0-8210-7DC6D72EF0F8}" type="sibTrans" cxnId="{FAF95DFC-2898-4F88-B554-0EEB1B1A7CD9}">
      <dgm:prSet/>
      <dgm:spPr/>
      <dgm:t>
        <a:bodyPr/>
        <a:lstStyle/>
        <a:p>
          <a:endParaRPr lang="en-AU"/>
        </a:p>
      </dgm:t>
    </dgm:pt>
    <dgm:pt modelId="{CB212A3C-6605-40B0-930D-9443A452D4F9}" type="pres">
      <dgm:prSet presAssocID="{6D5E0DCB-2D55-4761-B02F-41F5BDA27698}" presName="linear" presStyleCnt="0">
        <dgm:presLayoutVars>
          <dgm:dir/>
          <dgm:animLvl val="lvl"/>
          <dgm:resizeHandles val="exact"/>
        </dgm:presLayoutVars>
      </dgm:prSet>
      <dgm:spPr/>
    </dgm:pt>
    <dgm:pt modelId="{4528FA4B-8FB3-4A32-9651-6112FDC4AE28}" type="pres">
      <dgm:prSet presAssocID="{4BC7FC19-DA4C-4CC4-97EC-79118012AFA8}" presName="parentLin" presStyleCnt="0"/>
      <dgm:spPr/>
    </dgm:pt>
    <dgm:pt modelId="{A1BC06DA-E77F-4996-BD93-7D8E2AE66D5A}" type="pres">
      <dgm:prSet presAssocID="{4BC7FC19-DA4C-4CC4-97EC-79118012AFA8}" presName="parentLeftMargin" presStyleLbl="node1" presStyleIdx="0" presStyleCnt="2"/>
      <dgm:spPr/>
    </dgm:pt>
    <dgm:pt modelId="{C2E09A24-E144-41CD-A23D-D5B5ED995A40}" type="pres">
      <dgm:prSet presAssocID="{4BC7FC19-DA4C-4CC4-97EC-79118012AFA8}" presName="parentText" presStyleLbl="node1" presStyleIdx="0" presStyleCnt="2" custScaleY="174216">
        <dgm:presLayoutVars>
          <dgm:chMax val="0"/>
          <dgm:bulletEnabled val="1"/>
        </dgm:presLayoutVars>
      </dgm:prSet>
      <dgm:spPr/>
    </dgm:pt>
    <dgm:pt modelId="{32CDBC84-B889-406B-A1CE-1C877A99A08B}" type="pres">
      <dgm:prSet presAssocID="{4BC7FC19-DA4C-4CC4-97EC-79118012AFA8}" presName="negativeSpace" presStyleCnt="0"/>
      <dgm:spPr/>
    </dgm:pt>
    <dgm:pt modelId="{1993006C-DD9F-41D5-8EA1-3DEE0760FDD4}" type="pres">
      <dgm:prSet presAssocID="{4BC7FC19-DA4C-4CC4-97EC-79118012AFA8}" presName="childText" presStyleLbl="conFgAcc1" presStyleIdx="0" presStyleCnt="2">
        <dgm:presLayoutVars>
          <dgm:bulletEnabled val="1"/>
        </dgm:presLayoutVars>
      </dgm:prSet>
      <dgm:spPr/>
    </dgm:pt>
    <dgm:pt modelId="{CC922102-B748-4B24-A8DE-C5FA00A1F487}" type="pres">
      <dgm:prSet presAssocID="{47970B2F-1D1C-4B7D-AD4B-31BCFA038CFA}" presName="spaceBetweenRectangles" presStyleCnt="0"/>
      <dgm:spPr/>
    </dgm:pt>
    <dgm:pt modelId="{DAEF0A0E-B452-4D30-A424-A01FE7F7D66B}" type="pres">
      <dgm:prSet presAssocID="{CDFE4EF2-D755-4E78-82CC-4CA6CC389C27}" presName="parentLin" presStyleCnt="0"/>
      <dgm:spPr/>
    </dgm:pt>
    <dgm:pt modelId="{78CB0C18-B41B-43BC-8ED3-41F30150BA17}" type="pres">
      <dgm:prSet presAssocID="{CDFE4EF2-D755-4E78-82CC-4CA6CC389C27}" presName="parentLeftMargin" presStyleLbl="node1" presStyleIdx="0" presStyleCnt="2"/>
      <dgm:spPr/>
    </dgm:pt>
    <dgm:pt modelId="{B475B257-06ED-4834-A176-678630A35EDA}" type="pres">
      <dgm:prSet presAssocID="{CDFE4EF2-D755-4E78-82CC-4CA6CC389C27}" presName="parentText" presStyleLbl="node1" presStyleIdx="1" presStyleCnt="2" custScaleY="168856">
        <dgm:presLayoutVars>
          <dgm:chMax val="0"/>
          <dgm:bulletEnabled val="1"/>
        </dgm:presLayoutVars>
      </dgm:prSet>
      <dgm:spPr/>
    </dgm:pt>
    <dgm:pt modelId="{388EDD78-3361-4BD2-A73E-A7F4EBEA7002}" type="pres">
      <dgm:prSet presAssocID="{CDFE4EF2-D755-4E78-82CC-4CA6CC389C27}" presName="negativeSpace" presStyleCnt="0"/>
      <dgm:spPr/>
    </dgm:pt>
    <dgm:pt modelId="{8D6431DC-79A9-4529-A5B7-FE3966E317B5}" type="pres">
      <dgm:prSet presAssocID="{CDFE4EF2-D755-4E78-82CC-4CA6CC389C27}" presName="childText" presStyleLbl="conFgAcc1" presStyleIdx="1" presStyleCnt="2">
        <dgm:presLayoutVars>
          <dgm:bulletEnabled val="1"/>
        </dgm:presLayoutVars>
      </dgm:prSet>
      <dgm:spPr/>
    </dgm:pt>
  </dgm:ptLst>
  <dgm:cxnLst>
    <dgm:cxn modelId="{23F89D07-A9C0-4223-9DFB-A122646EDD17}" type="presOf" srcId="{CDFE4EF2-D755-4E78-82CC-4CA6CC389C27}" destId="{B475B257-06ED-4834-A176-678630A35EDA}" srcOrd="1" destOrd="0" presId="urn:microsoft.com/office/officeart/2005/8/layout/list1"/>
    <dgm:cxn modelId="{3F93AD27-1460-4267-8B03-B9ECBD659C0E}" type="presOf" srcId="{6AA7D27F-E72E-4813-9A40-9C8B59661D61}" destId="{1993006C-DD9F-41D5-8EA1-3DEE0760FDD4}" srcOrd="0" destOrd="0" presId="urn:microsoft.com/office/officeart/2005/8/layout/list1"/>
    <dgm:cxn modelId="{0B150476-F58F-417F-A2F6-E89A01908BDD}" type="presOf" srcId="{0E0E3217-B2DE-4A0F-936B-C86D903704B6}" destId="{1993006C-DD9F-41D5-8EA1-3DEE0760FDD4}" srcOrd="0" destOrd="1" presId="urn:microsoft.com/office/officeart/2005/8/layout/list1"/>
    <dgm:cxn modelId="{AF3EA558-E286-4407-A584-9080073EF698}" type="presOf" srcId="{6D5E0DCB-2D55-4761-B02F-41F5BDA27698}" destId="{CB212A3C-6605-40B0-930D-9443A452D4F9}" srcOrd="0" destOrd="0" presId="urn:microsoft.com/office/officeart/2005/8/layout/list1"/>
    <dgm:cxn modelId="{D450BC7B-9913-4084-86B4-A145FC64CC10}" type="presOf" srcId="{7A6DFDF3-A421-4BC1-99C8-C6B00022AA10}" destId="{8D6431DC-79A9-4529-A5B7-FE3966E317B5}" srcOrd="0" destOrd="0" presId="urn:microsoft.com/office/officeart/2005/8/layout/list1"/>
    <dgm:cxn modelId="{62AB4784-E0C7-4FAC-9B72-F1CC6D58F7F8}" srcId="{6D5E0DCB-2D55-4761-B02F-41F5BDA27698}" destId="{CDFE4EF2-D755-4E78-82CC-4CA6CC389C27}" srcOrd="1" destOrd="0" parTransId="{F2CDB4F3-2164-4379-9375-D54E42318C06}" sibTransId="{4721F482-69BF-4E7F-9E30-1011B41D87C4}"/>
    <dgm:cxn modelId="{84664D9E-8C5B-4ACF-AE68-2D63B02F0A91}" type="presOf" srcId="{CDFE4EF2-D755-4E78-82CC-4CA6CC389C27}" destId="{78CB0C18-B41B-43BC-8ED3-41F30150BA17}" srcOrd="0" destOrd="0" presId="urn:microsoft.com/office/officeart/2005/8/layout/list1"/>
    <dgm:cxn modelId="{69E795A2-24EA-4443-AF6F-1A3458E321A2}" srcId="{6AA7D27F-E72E-4813-9A40-9C8B59661D61}" destId="{0E0E3217-B2DE-4A0F-936B-C86D903704B6}" srcOrd="0" destOrd="0" parTransId="{08716F6D-62EB-47B8-9146-EED1CFDD7162}" sibTransId="{B3C8D4E4-9065-4DCC-90A8-0EBE596AA731}"/>
    <dgm:cxn modelId="{92335AA3-1987-4AA7-B028-B8B936860F0B}" srcId="{4BC7FC19-DA4C-4CC4-97EC-79118012AFA8}" destId="{6AA7D27F-E72E-4813-9A40-9C8B59661D61}" srcOrd="0" destOrd="0" parTransId="{0137A218-FFAE-4E83-A87B-80F954C5D6D8}" sibTransId="{8E221ADA-7E41-477D-B682-9E0A28E84E17}"/>
    <dgm:cxn modelId="{3D4604AB-F08D-4DA6-89D3-DDCCA2FB31CD}" srcId="{CDFE4EF2-D755-4E78-82CC-4CA6CC389C27}" destId="{7A6DFDF3-A421-4BC1-99C8-C6B00022AA10}" srcOrd="0" destOrd="0" parTransId="{C2664464-7394-43E1-A354-D9CBFB533474}" sibTransId="{AB179E39-C169-42A2-847D-671D03DFD7CF}"/>
    <dgm:cxn modelId="{710253B0-8B40-482B-8313-4ED78ABC8550}" type="presOf" srcId="{4BC7FC19-DA4C-4CC4-97EC-79118012AFA8}" destId="{C2E09A24-E144-41CD-A23D-D5B5ED995A40}" srcOrd="1" destOrd="0" presId="urn:microsoft.com/office/officeart/2005/8/layout/list1"/>
    <dgm:cxn modelId="{553BB6B6-6F96-48E1-BDAA-173432A187D7}" type="presOf" srcId="{4BC7FC19-DA4C-4CC4-97EC-79118012AFA8}" destId="{A1BC06DA-E77F-4996-BD93-7D8E2AE66D5A}" srcOrd="0" destOrd="0" presId="urn:microsoft.com/office/officeart/2005/8/layout/list1"/>
    <dgm:cxn modelId="{EF1F37CF-7C16-4425-8C8F-D4F560BE29BA}" srcId="{6D5E0DCB-2D55-4761-B02F-41F5BDA27698}" destId="{4BC7FC19-DA4C-4CC4-97EC-79118012AFA8}" srcOrd="0" destOrd="0" parTransId="{BAAA9443-46B8-424D-80E3-76BBC1D9A1FC}" sibTransId="{47970B2F-1D1C-4B7D-AD4B-31BCFA038CFA}"/>
    <dgm:cxn modelId="{29A067F5-7042-4C5E-A443-136EA35EB486}" type="presOf" srcId="{0E9DC13E-2353-4B70-80DA-04CD01ABE5D9}" destId="{1993006C-DD9F-41D5-8EA1-3DEE0760FDD4}" srcOrd="0" destOrd="2" presId="urn:microsoft.com/office/officeart/2005/8/layout/list1"/>
    <dgm:cxn modelId="{FAF95DFC-2898-4F88-B554-0EEB1B1A7CD9}" srcId="{4BC7FC19-DA4C-4CC4-97EC-79118012AFA8}" destId="{0E9DC13E-2353-4B70-80DA-04CD01ABE5D9}" srcOrd="1" destOrd="0" parTransId="{6A670018-289E-4E98-8570-FB5B67538A89}" sibTransId="{EE52140F-B834-40E0-8210-7DC6D72EF0F8}"/>
    <dgm:cxn modelId="{1CC2A6F2-E538-460B-9DA1-7B3AE202BA6E}" type="presParOf" srcId="{CB212A3C-6605-40B0-930D-9443A452D4F9}" destId="{4528FA4B-8FB3-4A32-9651-6112FDC4AE28}" srcOrd="0" destOrd="0" presId="urn:microsoft.com/office/officeart/2005/8/layout/list1"/>
    <dgm:cxn modelId="{6987EEA8-DDA6-413F-90D6-5FF1BD9BA966}" type="presParOf" srcId="{4528FA4B-8FB3-4A32-9651-6112FDC4AE28}" destId="{A1BC06DA-E77F-4996-BD93-7D8E2AE66D5A}" srcOrd="0" destOrd="0" presId="urn:microsoft.com/office/officeart/2005/8/layout/list1"/>
    <dgm:cxn modelId="{4FDD3B13-91BA-4EC0-B1D6-6734BCB07526}" type="presParOf" srcId="{4528FA4B-8FB3-4A32-9651-6112FDC4AE28}" destId="{C2E09A24-E144-41CD-A23D-D5B5ED995A40}" srcOrd="1" destOrd="0" presId="urn:microsoft.com/office/officeart/2005/8/layout/list1"/>
    <dgm:cxn modelId="{4BCFAF40-7CA2-4EA7-83C2-BC2850F368F1}" type="presParOf" srcId="{CB212A3C-6605-40B0-930D-9443A452D4F9}" destId="{32CDBC84-B889-406B-A1CE-1C877A99A08B}" srcOrd="1" destOrd="0" presId="urn:microsoft.com/office/officeart/2005/8/layout/list1"/>
    <dgm:cxn modelId="{70EE786A-0BDE-4E1D-A39C-3DBE99335EA5}" type="presParOf" srcId="{CB212A3C-6605-40B0-930D-9443A452D4F9}" destId="{1993006C-DD9F-41D5-8EA1-3DEE0760FDD4}" srcOrd="2" destOrd="0" presId="urn:microsoft.com/office/officeart/2005/8/layout/list1"/>
    <dgm:cxn modelId="{AA1642EB-3299-4A07-A08B-78A7D0A514EC}" type="presParOf" srcId="{CB212A3C-6605-40B0-930D-9443A452D4F9}" destId="{CC922102-B748-4B24-A8DE-C5FA00A1F487}" srcOrd="3" destOrd="0" presId="urn:microsoft.com/office/officeart/2005/8/layout/list1"/>
    <dgm:cxn modelId="{F7987286-3D39-40F8-A094-8EDBF1091E64}" type="presParOf" srcId="{CB212A3C-6605-40B0-930D-9443A452D4F9}" destId="{DAEF0A0E-B452-4D30-A424-A01FE7F7D66B}" srcOrd="4" destOrd="0" presId="urn:microsoft.com/office/officeart/2005/8/layout/list1"/>
    <dgm:cxn modelId="{AB8AD65E-8EED-4CED-AE63-2C4A818ABD52}" type="presParOf" srcId="{DAEF0A0E-B452-4D30-A424-A01FE7F7D66B}" destId="{78CB0C18-B41B-43BC-8ED3-41F30150BA17}" srcOrd="0" destOrd="0" presId="urn:microsoft.com/office/officeart/2005/8/layout/list1"/>
    <dgm:cxn modelId="{D88E982D-1CF8-4769-99C2-3533A587036F}" type="presParOf" srcId="{DAEF0A0E-B452-4D30-A424-A01FE7F7D66B}" destId="{B475B257-06ED-4834-A176-678630A35EDA}" srcOrd="1" destOrd="0" presId="urn:microsoft.com/office/officeart/2005/8/layout/list1"/>
    <dgm:cxn modelId="{E8EF3F96-0765-4EFD-8BBD-31EE9BC1C8A5}" type="presParOf" srcId="{CB212A3C-6605-40B0-930D-9443A452D4F9}" destId="{388EDD78-3361-4BD2-A73E-A7F4EBEA7002}" srcOrd="5" destOrd="0" presId="urn:microsoft.com/office/officeart/2005/8/layout/list1"/>
    <dgm:cxn modelId="{3910B9D6-6A41-4D9C-85CE-D2DBC396C9DF}" type="presParOf" srcId="{CB212A3C-6605-40B0-930D-9443A452D4F9}" destId="{8D6431DC-79A9-4529-A5B7-FE3966E317B5}"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6F3F8-990E-4A3B-9013-08F32C2D5272}">
      <dsp:nvSpPr>
        <dsp:cNvPr id="0" name=""/>
        <dsp:cNvSpPr/>
      </dsp:nvSpPr>
      <dsp:spPr>
        <a:xfrm>
          <a:off x="0" y="641749"/>
          <a:ext cx="6300000" cy="1945125"/>
        </a:xfrm>
        <a:prstGeom prst="rect">
          <a:avLst/>
        </a:prstGeom>
        <a:solidFill>
          <a:srgbClr val="E29D3E">
            <a:lumMod val="40000"/>
            <a:lumOff val="60000"/>
            <a:alpha val="90000"/>
          </a:srgbClr>
        </a:solidFill>
        <a:ln w="9525" cap="rnd" cmpd="sng" algn="ctr">
          <a:solidFill>
            <a:srgbClr val="80C34F">
              <a:alpha val="90000"/>
              <a:tint val="40000"/>
              <a:hueOff val="0"/>
              <a:satOff val="0"/>
              <a:lumOff val="0"/>
              <a:alphaOff val="0"/>
            </a:srgb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kern="1200" dirty="0">
              <a:solidFill>
                <a:schemeClr val="tx1"/>
              </a:solidFill>
            </a:rPr>
            <a:t>“…</a:t>
          </a:r>
          <a:r>
            <a:rPr lang="en-US" sz="2000" kern="1200" dirty="0">
              <a:solidFill>
                <a:prstClr val="black"/>
              </a:solidFill>
              <a:latin typeface="Corbel" panose="020B0503020204020204"/>
              <a:ea typeface="+mn-ea"/>
              <a:cs typeface="+mn-cs"/>
            </a:rPr>
            <a:t>information or an opinion, </a:t>
          </a:r>
          <a:r>
            <a:rPr lang="en-US" sz="2000" kern="1200" dirty="0">
              <a:solidFill>
                <a:schemeClr val="tx1"/>
              </a:solidFill>
            </a:rPr>
            <a:t>including information or an opinion forming part of a database, whether true or not, and  whether recorded in a material form or not, </a:t>
          </a:r>
          <a:r>
            <a:rPr lang="en-US" sz="2000" b="0" i="0" kern="1200" dirty="0">
              <a:solidFill>
                <a:schemeClr val="tx1"/>
              </a:solidFill>
            </a:rPr>
            <a:t>about an individual whose identity is apparent, or can reasonably be ascertained, from the information or opinion.</a:t>
          </a:r>
          <a:r>
            <a:rPr lang="en-US" sz="2000" kern="1200" dirty="0">
              <a:solidFill>
                <a:schemeClr val="tx1"/>
              </a:solidFill>
            </a:rPr>
            <a:t> </a:t>
          </a:r>
          <a:endParaRPr lang="en-AU" sz="2000" kern="1200" dirty="0">
            <a:solidFill>
              <a:schemeClr val="tx1"/>
            </a:solidFill>
          </a:endParaRPr>
        </a:p>
      </dsp:txBody>
      <dsp:txXfrm>
        <a:off x="0" y="641749"/>
        <a:ext cx="6300000" cy="1945125"/>
      </dsp:txXfrm>
    </dsp:sp>
    <dsp:sp modelId="{D41EF7BE-6055-4633-B214-B06D9983086F}">
      <dsp:nvSpPr>
        <dsp:cNvPr id="0" name=""/>
        <dsp:cNvSpPr/>
      </dsp:nvSpPr>
      <dsp:spPr>
        <a:xfrm>
          <a:off x="315000" y="0"/>
          <a:ext cx="4410000" cy="719991"/>
        </a:xfrm>
        <a:prstGeom prst="roundRect">
          <a:avLst/>
        </a:prstGeom>
        <a:gradFill flip="none" rotWithShape="1">
          <a:gsLst>
            <a:gs pos="0">
              <a:srgbClr val="E29D3E">
                <a:lumMod val="67000"/>
              </a:srgbClr>
            </a:gs>
            <a:gs pos="48000">
              <a:srgbClr val="E29D3E">
                <a:lumMod val="97000"/>
                <a:lumOff val="3000"/>
              </a:srgbClr>
            </a:gs>
            <a:gs pos="100000">
              <a:srgbClr val="E29D3E">
                <a:lumMod val="60000"/>
                <a:lumOff val="40000"/>
              </a:srgbClr>
            </a:gs>
          </a:gsLst>
          <a:lin ang="16200000" scaled="1"/>
          <a:tileRect/>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l" defTabSz="1689100">
            <a:lnSpc>
              <a:spcPct val="90000"/>
            </a:lnSpc>
            <a:spcBef>
              <a:spcPct val="0"/>
            </a:spcBef>
            <a:spcAft>
              <a:spcPct val="35000"/>
            </a:spcAft>
            <a:buNone/>
          </a:pPr>
          <a:r>
            <a:rPr lang="en-AU" sz="3800" kern="1200">
              <a:solidFill>
                <a:schemeClr val="tx1"/>
              </a:solidFill>
              <a:latin typeface="Corbel" panose="020B0503020204020204"/>
              <a:ea typeface="+mn-ea"/>
              <a:cs typeface="+mn-cs"/>
            </a:rPr>
            <a:t>Existing</a:t>
          </a:r>
        </a:p>
      </dsp:txBody>
      <dsp:txXfrm>
        <a:off x="350147" y="35147"/>
        <a:ext cx="4339706" cy="649697"/>
      </dsp:txXfrm>
    </dsp:sp>
    <dsp:sp modelId="{55065417-3707-4FD3-BFB7-05F82B2D8E58}">
      <dsp:nvSpPr>
        <dsp:cNvPr id="0" name=""/>
        <dsp:cNvSpPr/>
      </dsp:nvSpPr>
      <dsp:spPr>
        <a:xfrm>
          <a:off x="0" y="3308106"/>
          <a:ext cx="6300000" cy="1893937"/>
        </a:xfrm>
        <a:prstGeom prst="rect">
          <a:avLst/>
        </a:prstGeom>
        <a:solidFill>
          <a:srgbClr val="80C34F">
            <a:lumMod val="40000"/>
            <a:lumOff val="60000"/>
          </a:srgbClr>
        </a:solidFill>
        <a:ln w="9525" cap="rnd" cmpd="sng" algn="ctr">
          <a:noFill/>
          <a:prstDash val="solid"/>
        </a:ln>
        <a:effectLst/>
      </dsp:spPr>
      <dsp:style>
        <a:lnRef idx="1">
          <a:scrgbClr r="0" g="0" b="0"/>
        </a:lnRef>
        <a:fillRef idx="1">
          <a:scrgbClr r="0" g="0" b="0"/>
        </a:fillRef>
        <a:effectRef idx="2">
          <a:scrgbClr r="0" g="0" b="0"/>
        </a:effectRef>
        <a:fontRef idx="minor"/>
      </dsp:style>
      <dsp:txBody>
        <a:bodyPr spcFirstLastPara="0" vert="horz" wrap="square" lIns="180000" tIns="58420" rIns="180000" bIns="58420" numCol="1" spcCol="1270" anchor="t" anchorCtr="0">
          <a:noAutofit/>
        </a:bodyPr>
        <a:lstStyle/>
        <a:p>
          <a:pPr marL="0" lvl="1" indent="0" algn="l" defTabSz="800100">
            <a:lnSpc>
              <a:spcPct val="90000"/>
            </a:lnSpc>
            <a:spcBef>
              <a:spcPct val="0"/>
            </a:spcBef>
            <a:spcAft>
              <a:spcPct val="15000"/>
            </a:spcAft>
            <a:buNone/>
          </a:pPr>
          <a:r>
            <a:rPr lang="en-US" sz="2000" kern="1200" dirty="0"/>
            <a:t>Personal information means information or an opinion about an identified individual or an individual who is </a:t>
          </a:r>
          <a:r>
            <a:rPr lang="en-US" sz="2000" i="1" kern="1200" dirty="0"/>
            <a:t>reasonably </a:t>
          </a:r>
          <a:r>
            <a:rPr lang="en-US" sz="2000" kern="1200" dirty="0">
              <a:solidFill>
                <a:prstClr val="black">
                  <a:hueOff val="0"/>
                  <a:satOff val="0"/>
                  <a:lumOff val="0"/>
                  <a:alphaOff val="0"/>
                </a:prstClr>
              </a:solidFill>
              <a:latin typeface="Corbel" panose="020B0503020204020204"/>
              <a:ea typeface="+mn-ea"/>
              <a:cs typeface="+mn-cs"/>
            </a:rPr>
            <a:t>identifiable</a:t>
          </a:r>
          <a:r>
            <a:rPr lang="en-US" sz="2000" i="1" kern="1200" dirty="0"/>
            <a:t> </a:t>
          </a:r>
          <a:r>
            <a:rPr lang="en-US" sz="2000" kern="1200" dirty="0"/>
            <a:t>from the information or opinion—</a:t>
          </a:r>
          <a:endParaRPr lang="en-AU" sz="20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dirty="0"/>
            <a:t>(a) whether the information or opinion is true or not; and</a:t>
          </a:r>
          <a:endParaRPr lang="en-AU" sz="2000" kern="1200" dirty="0"/>
        </a:p>
        <a:p>
          <a:pPr marL="347663" lvl="1" indent="-347663" algn="l" defTabSz="800100">
            <a:lnSpc>
              <a:spcPct val="90000"/>
            </a:lnSpc>
            <a:spcBef>
              <a:spcPct val="0"/>
            </a:spcBef>
            <a:spcAft>
              <a:spcPct val="15000"/>
            </a:spcAft>
            <a:buClrTx/>
            <a:buSzTx/>
            <a:buFontTx/>
            <a:buNone/>
          </a:pPr>
          <a:r>
            <a:rPr lang="en-US" sz="2000" kern="1200" dirty="0"/>
            <a:t>(b) whether the information or opinion is recorded in a </a:t>
          </a:r>
          <a:r>
            <a:rPr lang="en-AU" sz="2000" kern="1200" dirty="0"/>
            <a:t>material form or not.</a:t>
          </a:r>
        </a:p>
      </dsp:txBody>
      <dsp:txXfrm>
        <a:off x="0" y="3308106"/>
        <a:ext cx="6300000" cy="1893937"/>
      </dsp:txXfrm>
    </dsp:sp>
    <dsp:sp modelId="{1D57B4DF-EC25-4F5C-B220-B1D3E6107E49}">
      <dsp:nvSpPr>
        <dsp:cNvPr id="0" name=""/>
        <dsp:cNvSpPr/>
      </dsp:nvSpPr>
      <dsp:spPr>
        <a:xfrm>
          <a:off x="315000" y="2609605"/>
          <a:ext cx="4410000" cy="719991"/>
        </a:xfrm>
        <a:prstGeom prst="roundRect">
          <a:avLst/>
        </a:prstGeom>
        <a:gradFill flip="none" rotWithShape="1">
          <a:gsLst>
            <a:gs pos="0">
              <a:srgbClr val="80C34F">
                <a:lumMod val="67000"/>
              </a:srgbClr>
            </a:gs>
            <a:gs pos="48000">
              <a:srgbClr val="80C34F">
                <a:lumMod val="97000"/>
                <a:lumOff val="3000"/>
              </a:srgbClr>
            </a:gs>
            <a:gs pos="100000">
              <a:srgbClr val="80C34F">
                <a:lumMod val="60000"/>
                <a:lumOff val="40000"/>
              </a:srgbClr>
            </a:gs>
          </a:gsLst>
          <a:lin ang="16200000" scaled="1"/>
          <a:tileRect/>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l" defTabSz="1689100">
            <a:lnSpc>
              <a:spcPct val="90000"/>
            </a:lnSpc>
            <a:spcBef>
              <a:spcPct val="0"/>
            </a:spcBef>
            <a:spcAft>
              <a:spcPct val="35000"/>
            </a:spcAft>
            <a:buNone/>
          </a:pPr>
          <a:r>
            <a:rPr lang="en-AU" sz="3800" kern="1200">
              <a:solidFill>
                <a:schemeClr val="tx1"/>
              </a:solidFill>
              <a:latin typeface="Corbel" panose="020B0503020204020204"/>
              <a:ea typeface="+mn-ea"/>
              <a:cs typeface="+mn-cs"/>
            </a:rPr>
            <a:t>New</a:t>
          </a:r>
        </a:p>
      </dsp:txBody>
      <dsp:txXfrm>
        <a:off x="350147" y="2644752"/>
        <a:ext cx="4339706" cy="649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083B6-F027-42AE-9C52-CBFBB2CA00B6}">
      <dsp:nvSpPr>
        <dsp:cNvPr id="0" name=""/>
        <dsp:cNvSpPr/>
      </dsp:nvSpPr>
      <dsp:spPr>
        <a:xfrm rot="5400000">
          <a:off x="3327479" y="-1248335"/>
          <a:ext cx="1360415" cy="4197275"/>
        </a:xfrm>
        <a:prstGeom prst="round2SameRect">
          <a:avLst/>
        </a:prstGeom>
        <a:solidFill>
          <a:schemeClr val="accent3">
            <a:lumMod val="40000"/>
            <a:lumOff val="60000"/>
            <a:alpha val="90000"/>
          </a:schemeClr>
        </a:solidFill>
        <a:ln w="9525" cap="rnd" cmpd="sng" algn="ctr">
          <a:solidFill>
            <a:schemeClr val="accent2">
              <a:alpha val="90000"/>
              <a:tint val="40000"/>
              <a:hueOff val="0"/>
              <a:satOff val="0"/>
              <a:lumOff val="0"/>
              <a:alphaOff val="0"/>
            </a:scheme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AU" sz="2800" kern="1200"/>
            <a:t>Voluntary notification of data breaches</a:t>
          </a:r>
        </a:p>
      </dsp:txBody>
      <dsp:txXfrm rot="-5400000">
        <a:off x="1909049" y="236505"/>
        <a:ext cx="4130865" cy="1227595"/>
      </dsp:txXfrm>
    </dsp:sp>
    <dsp:sp modelId="{08E4A62E-B617-450E-8C34-D2D0F58185FE}">
      <dsp:nvSpPr>
        <dsp:cNvPr id="0" name=""/>
        <dsp:cNvSpPr/>
      </dsp:nvSpPr>
      <dsp:spPr>
        <a:xfrm>
          <a:off x="1045" y="42"/>
          <a:ext cx="1908004" cy="170051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AU" sz="3400" kern="1200"/>
            <a:t>Existing</a:t>
          </a:r>
        </a:p>
      </dsp:txBody>
      <dsp:txXfrm>
        <a:off x="84057" y="83054"/>
        <a:ext cx="1741980" cy="1534494"/>
      </dsp:txXfrm>
    </dsp:sp>
    <dsp:sp modelId="{49785C94-354C-4339-AA7E-F3442F8E363F}">
      <dsp:nvSpPr>
        <dsp:cNvPr id="0" name=""/>
        <dsp:cNvSpPr/>
      </dsp:nvSpPr>
      <dsp:spPr>
        <a:xfrm rot="5400000">
          <a:off x="3168413" y="521742"/>
          <a:ext cx="1646102" cy="4228208"/>
        </a:xfrm>
        <a:prstGeom prst="round2SameRect">
          <a:avLst/>
        </a:prstGeom>
        <a:solidFill>
          <a:srgbClr val="80C34F">
            <a:lumMod val="40000"/>
            <a:lumOff val="60000"/>
          </a:srgbClr>
        </a:solidFill>
        <a:ln w="9525" cap="rnd" cmpd="sng" algn="ctr">
          <a:noFill/>
          <a:prstDash val="solid"/>
        </a:ln>
        <a:effectLst/>
      </dsp:spPr>
      <dsp:style>
        <a:lnRef idx="1">
          <a:scrgbClr r="0" g="0" b="0"/>
        </a:lnRef>
        <a:fillRef idx="1">
          <a:scrgbClr r="0" g="0" b="0"/>
        </a:fillRef>
        <a:effectRef idx="2">
          <a:scrgbClr r="0" g="0" b="0"/>
        </a:effectRef>
        <a:fontRef idx="minor"/>
      </dsp:style>
      <dsp:txBody>
        <a:bodyPr spcFirstLastPara="0" vert="horz" wrap="square" lIns="180000" tIns="58420" rIns="180000" bIns="58420" numCol="1" spcCol="1270" anchor="t" anchorCtr="0">
          <a:noAutofit/>
        </a:bodyPr>
        <a:lstStyle/>
        <a:p>
          <a:pPr marL="228600" lvl="1" indent="-228600" algn="l" defTabSz="1155700">
            <a:lnSpc>
              <a:spcPct val="90000"/>
            </a:lnSpc>
            <a:spcBef>
              <a:spcPct val="0"/>
            </a:spcBef>
            <a:spcAft>
              <a:spcPct val="15000"/>
            </a:spcAft>
            <a:buChar char="•"/>
          </a:pPr>
          <a:r>
            <a:rPr lang="en-US" altLang="en-US" sz="2800" b="0" kern="1200">
              <a:solidFill>
                <a:prstClr val="black">
                  <a:hueOff val="0"/>
                  <a:satOff val="0"/>
                  <a:lumOff val="0"/>
                  <a:alphaOff val="0"/>
                </a:prstClr>
              </a:solidFill>
              <a:latin typeface="Corbel" panose="020B0503020204020204"/>
              <a:ea typeface="+mn-ea"/>
              <a:cs typeface="+mn-cs"/>
            </a:rPr>
            <a:t>Mandatory Notification Data Breach Scheme</a:t>
          </a:r>
          <a:endParaRPr lang="en-AU" sz="2800" b="0" kern="1200">
            <a:solidFill>
              <a:prstClr val="black">
                <a:hueOff val="0"/>
                <a:satOff val="0"/>
                <a:lumOff val="0"/>
                <a:alphaOff val="0"/>
              </a:prstClr>
            </a:solidFill>
            <a:latin typeface="Corbel" panose="020B0503020204020204"/>
            <a:ea typeface="+mn-ea"/>
            <a:cs typeface="+mn-cs"/>
          </a:endParaRPr>
        </a:p>
        <a:p>
          <a:pPr marL="228600" lvl="1" indent="-228600" algn="l" defTabSz="1155700">
            <a:lnSpc>
              <a:spcPct val="90000"/>
            </a:lnSpc>
            <a:spcBef>
              <a:spcPct val="0"/>
            </a:spcBef>
            <a:spcAft>
              <a:spcPct val="15000"/>
            </a:spcAft>
            <a:buChar char="•"/>
          </a:pPr>
          <a:r>
            <a:rPr lang="en-US" sz="2800" b="0" kern="1200">
              <a:solidFill>
                <a:prstClr val="black">
                  <a:hueOff val="0"/>
                  <a:satOff val="0"/>
                  <a:lumOff val="0"/>
                  <a:alphaOff val="0"/>
                </a:prstClr>
              </a:solidFill>
              <a:latin typeface="Corbel" panose="020B0503020204020204"/>
              <a:ea typeface="+mn-ea"/>
              <a:cs typeface="+mn-cs"/>
            </a:rPr>
            <a:t>Data Breach Policy.</a:t>
          </a:r>
          <a:endParaRPr lang="en-AU" sz="2800" b="0" kern="1200">
            <a:solidFill>
              <a:prstClr val="black">
                <a:hueOff val="0"/>
                <a:satOff val="0"/>
                <a:lumOff val="0"/>
                <a:alphaOff val="0"/>
              </a:prstClr>
            </a:solidFill>
            <a:latin typeface="Corbel" panose="020B0503020204020204"/>
            <a:ea typeface="+mn-ea"/>
            <a:cs typeface="+mn-cs"/>
          </a:endParaRPr>
        </a:p>
      </dsp:txBody>
      <dsp:txXfrm rot="-5400000">
        <a:off x="1877360" y="1893151"/>
        <a:ext cx="4147852" cy="1485390"/>
      </dsp:txXfrm>
    </dsp:sp>
    <dsp:sp modelId="{38D588A0-CC83-4412-AC25-1EDBF66B1A1C}">
      <dsp:nvSpPr>
        <dsp:cNvPr id="0" name=""/>
        <dsp:cNvSpPr/>
      </dsp:nvSpPr>
      <dsp:spPr>
        <a:xfrm>
          <a:off x="1045" y="1785587"/>
          <a:ext cx="1876315" cy="1700518"/>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AU" sz="3400" kern="1200"/>
            <a:t>New</a:t>
          </a:r>
        </a:p>
      </dsp:txBody>
      <dsp:txXfrm>
        <a:off x="84057" y="1868599"/>
        <a:ext cx="1710291" cy="15344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47D08-023A-4387-A5BE-EAD15AD3BF8E}">
      <dsp:nvSpPr>
        <dsp:cNvPr id="0" name=""/>
        <dsp:cNvSpPr/>
      </dsp:nvSpPr>
      <dsp:spPr>
        <a:xfrm rot="5400000">
          <a:off x="3129162" y="1219106"/>
          <a:ext cx="1078194" cy="1227486"/>
        </a:xfrm>
        <a:prstGeom prst="bentUpArrow">
          <a:avLst>
            <a:gd name="adj1" fmla="val 32840"/>
            <a:gd name="adj2" fmla="val 25000"/>
            <a:gd name="adj3" fmla="val 35780"/>
          </a:avLst>
        </a:prstGeom>
        <a:solidFill>
          <a:schemeClr val="accent3">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5A1C0D-2093-464E-A394-BAB1647E69BB}">
      <dsp:nvSpPr>
        <dsp:cNvPr id="0" name=""/>
        <dsp:cNvSpPr/>
      </dsp:nvSpPr>
      <dsp:spPr>
        <a:xfrm>
          <a:off x="1781792" y="18836"/>
          <a:ext cx="2880005" cy="1270472"/>
        </a:xfrm>
        <a:prstGeom prst="roundRect">
          <a:avLst>
            <a:gd name="adj" fmla="val 16670"/>
          </a:avLst>
        </a:prstGeom>
        <a:solidFill>
          <a:schemeClr val="accent3">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rPr>
            <a:t>Was there a </a:t>
          </a:r>
          <a:r>
            <a:rPr lang="en-US" sz="3200" b="1" kern="1200">
              <a:solidFill>
                <a:schemeClr val="tx1"/>
              </a:solidFill>
            </a:rPr>
            <a:t>data breach</a:t>
          </a:r>
          <a:r>
            <a:rPr lang="en-US" sz="3200" kern="1200">
              <a:solidFill>
                <a:schemeClr val="tx1"/>
              </a:solidFill>
            </a:rPr>
            <a:t>?</a:t>
          </a:r>
          <a:endParaRPr lang="en-AU" sz="3200" kern="1200">
            <a:solidFill>
              <a:schemeClr val="tx1"/>
            </a:solidFill>
          </a:endParaRPr>
        </a:p>
      </dsp:txBody>
      <dsp:txXfrm>
        <a:off x="1843822" y="80866"/>
        <a:ext cx="2755945" cy="1146412"/>
      </dsp:txXfrm>
    </dsp:sp>
    <dsp:sp modelId="{EE975F5D-3241-4928-B85F-33807C6F0ECD}">
      <dsp:nvSpPr>
        <dsp:cNvPr id="0" name=""/>
        <dsp:cNvSpPr/>
      </dsp:nvSpPr>
      <dsp:spPr>
        <a:xfrm>
          <a:off x="3891310" y="145074"/>
          <a:ext cx="1320091" cy="1026852"/>
        </a:xfrm>
        <a:prstGeom prst="rect">
          <a:avLst/>
        </a:prstGeom>
        <a:noFill/>
        <a:ln>
          <a:noFill/>
        </a:ln>
        <a:effectLst/>
      </dsp:spPr>
      <dsp:style>
        <a:lnRef idx="0">
          <a:scrgbClr r="0" g="0" b="0"/>
        </a:lnRef>
        <a:fillRef idx="0">
          <a:scrgbClr r="0" g="0" b="0"/>
        </a:fillRef>
        <a:effectRef idx="0">
          <a:scrgbClr r="0" g="0" b="0"/>
        </a:effectRef>
        <a:fontRef idx="minor"/>
      </dsp:style>
    </dsp:sp>
    <dsp:sp modelId="{E84066F1-4F65-4695-9094-219C1D77AADD}">
      <dsp:nvSpPr>
        <dsp:cNvPr id="0" name=""/>
        <dsp:cNvSpPr/>
      </dsp:nvSpPr>
      <dsp:spPr>
        <a:xfrm rot="5400000">
          <a:off x="5546654" y="2646267"/>
          <a:ext cx="1078194" cy="1227486"/>
        </a:xfrm>
        <a:prstGeom prst="bentUpArrow">
          <a:avLst>
            <a:gd name="adj1" fmla="val 32840"/>
            <a:gd name="adj2" fmla="val 25000"/>
            <a:gd name="adj3" fmla="val 35780"/>
          </a:avLst>
        </a:prstGeom>
        <a:solidFill>
          <a:schemeClr val="accent4">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F62A1A-7F53-4855-AD6D-BEF74C708A5A}">
      <dsp:nvSpPr>
        <dsp:cNvPr id="0" name=""/>
        <dsp:cNvSpPr/>
      </dsp:nvSpPr>
      <dsp:spPr>
        <a:xfrm>
          <a:off x="4244634" y="1451066"/>
          <a:ext cx="2880005" cy="1270472"/>
        </a:xfrm>
        <a:prstGeom prst="roundRect">
          <a:avLst>
            <a:gd name="adj" fmla="val 16670"/>
          </a:avLst>
        </a:prstGeom>
        <a:solidFill>
          <a:schemeClr val="accent4">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rPr>
            <a:t>Is it an </a:t>
          </a:r>
          <a:r>
            <a:rPr lang="en-US" sz="3200" b="1" kern="1200">
              <a:solidFill>
                <a:schemeClr val="tx1"/>
              </a:solidFill>
            </a:rPr>
            <a:t>eligible</a:t>
          </a:r>
          <a:r>
            <a:rPr lang="en-US" sz="3200" kern="1200">
              <a:solidFill>
                <a:schemeClr val="tx1"/>
              </a:solidFill>
            </a:rPr>
            <a:t> data breach?</a:t>
          </a:r>
          <a:endParaRPr lang="en-AU" sz="3200" kern="1200">
            <a:solidFill>
              <a:schemeClr val="tx1"/>
            </a:solidFill>
          </a:endParaRPr>
        </a:p>
      </dsp:txBody>
      <dsp:txXfrm>
        <a:off x="4306664" y="1513096"/>
        <a:ext cx="2755945" cy="1146412"/>
      </dsp:txXfrm>
    </dsp:sp>
    <dsp:sp modelId="{61AC73C2-705A-4C7F-BAFE-018AED50A77B}">
      <dsp:nvSpPr>
        <dsp:cNvPr id="0" name=""/>
        <dsp:cNvSpPr/>
      </dsp:nvSpPr>
      <dsp:spPr>
        <a:xfrm>
          <a:off x="5651766" y="1572235"/>
          <a:ext cx="1320091" cy="1026852"/>
        </a:xfrm>
        <a:prstGeom prst="rect">
          <a:avLst/>
        </a:prstGeom>
        <a:noFill/>
        <a:ln>
          <a:noFill/>
        </a:ln>
        <a:effectLst/>
      </dsp:spPr>
      <dsp:style>
        <a:lnRef idx="0">
          <a:scrgbClr r="0" g="0" b="0"/>
        </a:lnRef>
        <a:fillRef idx="0">
          <a:scrgbClr r="0" g="0" b="0"/>
        </a:fillRef>
        <a:effectRef idx="0">
          <a:scrgbClr r="0" g="0" b="0"/>
        </a:effectRef>
        <a:fontRef idx="minor"/>
      </dsp:style>
    </dsp:sp>
    <dsp:sp modelId="{AEEDA52E-6EBF-4353-A047-877A7E543B5A}">
      <dsp:nvSpPr>
        <dsp:cNvPr id="0" name=""/>
        <dsp:cNvSpPr/>
      </dsp:nvSpPr>
      <dsp:spPr>
        <a:xfrm>
          <a:off x="6608482" y="2901603"/>
          <a:ext cx="2880005" cy="1270472"/>
        </a:xfrm>
        <a:prstGeom prst="roundRect">
          <a:avLst>
            <a:gd name="adj" fmla="val 16670"/>
          </a:avLst>
        </a:prstGeom>
        <a:solidFill>
          <a:schemeClr val="accent4">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Is </a:t>
          </a:r>
          <a:r>
            <a:rPr lang="en-US" sz="3200" b="1" kern="1200"/>
            <a:t>serious harm </a:t>
          </a:r>
          <a:r>
            <a:rPr lang="en-US" sz="3200" kern="1200"/>
            <a:t>likely?</a:t>
          </a:r>
          <a:endParaRPr lang="en-AU" sz="3200" kern="1200"/>
        </a:p>
      </dsp:txBody>
      <dsp:txXfrm>
        <a:off x="6670512" y="2963633"/>
        <a:ext cx="2755945" cy="1146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476FE-3135-4C89-B7C6-10A55EA15496}">
      <dsp:nvSpPr>
        <dsp:cNvPr id="0" name=""/>
        <dsp:cNvSpPr/>
      </dsp:nvSpPr>
      <dsp:spPr>
        <a:xfrm>
          <a:off x="3830606" y="578"/>
          <a:ext cx="3006191" cy="2406416"/>
        </a:xfrm>
        <a:prstGeom prst="downArrow">
          <a:avLst>
            <a:gd name="adj1" fmla="val 50000"/>
            <a:gd name="adj2" fmla="val 35000"/>
          </a:avLst>
        </a:prstGeom>
        <a:solidFill>
          <a:srgbClr val="30ACEC">
            <a:lumMod val="60000"/>
            <a:lumOff val="40000"/>
          </a:srgbClr>
        </a:solidFill>
        <a:ln w="15875" cap="rnd" cmpd="sng" algn="ctr">
          <a:solidFill>
            <a:srgbClr val="33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kern="1200" dirty="0">
              <a:solidFill>
                <a:prstClr val="black"/>
              </a:solidFill>
              <a:latin typeface="Arial"/>
              <a:ea typeface="+mn-ea"/>
              <a:cs typeface="Arial"/>
            </a:rPr>
            <a:t>Contain</a:t>
          </a:r>
        </a:p>
      </dsp:txBody>
      <dsp:txXfrm>
        <a:off x="4582154" y="578"/>
        <a:ext cx="1503095" cy="1985293"/>
      </dsp:txXfrm>
    </dsp:sp>
    <dsp:sp modelId="{2197612D-BD93-4F3E-89A6-9148B364EB7D}">
      <dsp:nvSpPr>
        <dsp:cNvPr id="0" name=""/>
        <dsp:cNvSpPr/>
      </dsp:nvSpPr>
      <dsp:spPr>
        <a:xfrm rot="7200000">
          <a:off x="5519852" y="2407018"/>
          <a:ext cx="2406416" cy="2406416"/>
        </a:xfrm>
        <a:prstGeom prst="downArrow">
          <a:avLst>
            <a:gd name="adj1" fmla="val 50000"/>
            <a:gd name="adj2" fmla="val 35000"/>
          </a:avLst>
        </a:prstGeom>
        <a:solidFill>
          <a:srgbClr val="30ACEC">
            <a:lumMod val="75000"/>
          </a:srgbClr>
        </a:solidFill>
        <a:ln w="15875" cap="rnd" cmpd="sng" algn="ctr">
          <a:solidFill>
            <a:srgbClr val="33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kern="1200" dirty="0">
              <a:solidFill>
                <a:prstClr val="white"/>
              </a:solidFill>
              <a:latin typeface="Arial"/>
              <a:ea typeface="+mn-ea"/>
              <a:cs typeface="Arial"/>
            </a:rPr>
            <a:t>Assess</a:t>
          </a:r>
        </a:p>
      </dsp:txBody>
      <dsp:txXfrm rot="-5400000">
        <a:off x="5912766" y="3113902"/>
        <a:ext cx="1985293" cy="1203208"/>
      </dsp:txXfrm>
    </dsp:sp>
    <dsp:sp modelId="{92253900-1E1D-437B-913A-416322F20BD0}">
      <dsp:nvSpPr>
        <dsp:cNvPr id="0" name=""/>
        <dsp:cNvSpPr/>
      </dsp:nvSpPr>
      <dsp:spPr>
        <a:xfrm rot="14400000">
          <a:off x="2741135" y="2407018"/>
          <a:ext cx="2406416" cy="2406416"/>
        </a:xfrm>
        <a:prstGeom prst="downArrow">
          <a:avLst>
            <a:gd name="adj1" fmla="val 50000"/>
            <a:gd name="adj2" fmla="val 35000"/>
          </a:avLst>
        </a:prstGeom>
        <a:solidFill>
          <a:srgbClr val="30ACEC">
            <a:lumMod val="50000"/>
          </a:srgbClr>
        </a:solidFill>
        <a:ln w="15875" cap="rnd" cmpd="sng" algn="ctr">
          <a:solidFill>
            <a:srgbClr val="33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kern="1200" dirty="0">
              <a:solidFill>
                <a:prstClr val="white"/>
              </a:solidFill>
              <a:latin typeface="Arial"/>
              <a:ea typeface="+mn-ea"/>
              <a:cs typeface="Arial"/>
            </a:rPr>
            <a:t>Notify</a:t>
          </a:r>
        </a:p>
      </dsp:txBody>
      <dsp:txXfrm rot="5400000">
        <a:off x="2769345" y="3113902"/>
        <a:ext cx="1985293" cy="12032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85C94-354C-4339-AA7E-F3442F8E363F}">
      <dsp:nvSpPr>
        <dsp:cNvPr id="0" name=""/>
        <dsp:cNvSpPr/>
      </dsp:nvSpPr>
      <dsp:spPr>
        <a:xfrm rot="5400000">
          <a:off x="2853975" y="-646955"/>
          <a:ext cx="2470690" cy="3848772"/>
        </a:xfrm>
        <a:prstGeom prst="round2SameRect">
          <a:avLst/>
        </a:prstGeom>
        <a:solidFill>
          <a:srgbClr val="80C34F">
            <a:lumMod val="40000"/>
            <a:lumOff val="60000"/>
          </a:srgbClr>
        </a:solidFill>
        <a:ln w="9525" cap="rnd" cmpd="sng" algn="ctr">
          <a:noFill/>
          <a:prstDash val="solid"/>
        </a:ln>
        <a:effectLst/>
      </dsp:spPr>
      <dsp:style>
        <a:lnRef idx="1">
          <a:scrgbClr r="0" g="0" b="0"/>
        </a:lnRef>
        <a:fillRef idx="1">
          <a:scrgbClr r="0" g="0" b="0"/>
        </a:fillRef>
        <a:effectRef idx="2">
          <a:scrgbClr r="0" g="0" b="0"/>
        </a:effectRef>
        <a:fontRef idx="minor"/>
      </dsp:style>
      <dsp:txBody>
        <a:bodyPr spcFirstLastPara="0" vert="horz" wrap="square" lIns="180000" tIns="58420" rIns="180000" bIns="58420" numCol="1" spcCol="1270" anchor="t" anchorCtr="0">
          <a:noAutofit/>
        </a:bodyPr>
        <a:lstStyle/>
        <a:p>
          <a:pPr marL="285750" lvl="1" indent="-285750" algn="l" defTabSz="1244600">
            <a:lnSpc>
              <a:spcPct val="90000"/>
            </a:lnSpc>
            <a:spcBef>
              <a:spcPct val="0"/>
            </a:spcBef>
            <a:spcAft>
              <a:spcPct val="15000"/>
            </a:spcAft>
            <a:buChar char="•"/>
          </a:pPr>
          <a:r>
            <a:rPr lang="en-AU" sz="2800" kern="1200" dirty="0"/>
            <a:t>Single set of privacy principles (QPP)</a:t>
          </a:r>
          <a:endParaRPr lang="en-AU" sz="2800" b="0" kern="1200" dirty="0"/>
        </a:p>
        <a:p>
          <a:pPr marL="285750" lvl="1" indent="-285750" algn="l" defTabSz="1244600">
            <a:lnSpc>
              <a:spcPct val="90000"/>
            </a:lnSpc>
            <a:spcBef>
              <a:spcPct val="0"/>
            </a:spcBef>
            <a:spcAft>
              <a:spcPct val="15000"/>
            </a:spcAft>
            <a:buChar char="•"/>
          </a:pPr>
          <a:r>
            <a:rPr lang="en-AU" sz="2800" kern="1200" dirty="0"/>
            <a:t>Stronger </a:t>
          </a:r>
          <a:r>
            <a:rPr lang="en-AU" sz="2800" kern="1200" dirty="0">
              <a:solidFill>
                <a:prstClr val="black">
                  <a:hueOff val="0"/>
                  <a:satOff val="0"/>
                  <a:lumOff val="0"/>
                  <a:alphaOff val="0"/>
                </a:prstClr>
              </a:solidFill>
              <a:latin typeface="Corbel" panose="020B0503020204020204"/>
              <a:ea typeface="+mn-ea"/>
              <a:cs typeface="+mn-cs"/>
            </a:rPr>
            <a:t>protection</a:t>
          </a:r>
          <a:r>
            <a:rPr lang="en-AU" sz="2800" kern="1200" dirty="0"/>
            <a:t> of “sensitive information”</a:t>
          </a:r>
        </a:p>
      </dsp:txBody>
      <dsp:txXfrm rot="-5400000">
        <a:off x="2164935" y="162694"/>
        <a:ext cx="3728163" cy="2229472"/>
      </dsp:txXfrm>
    </dsp:sp>
    <dsp:sp modelId="{38D588A0-CC83-4412-AC25-1EDBF66B1A1C}">
      <dsp:nvSpPr>
        <dsp:cNvPr id="0" name=""/>
        <dsp:cNvSpPr/>
      </dsp:nvSpPr>
      <dsp:spPr>
        <a:xfrm>
          <a:off x="0" y="1247"/>
          <a:ext cx="2164934" cy="2552366"/>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r>
            <a:rPr lang="en-AU" sz="6100" kern="1200"/>
            <a:t>New</a:t>
          </a:r>
        </a:p>
      </dsp:txBody>
      <dsp:txXfrm>
        <a:off x="105683" y="106930"/>
        <a:ext cx="1953568" cy="2341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882A6-9CC1-4800-A12D-7BE23405B0AE}">
      <dsp:nvSpPr>
        <dsp:cNvPr id="0" name=""/>
        <dsp:cNvSpPr/>
      </dsp:nvSpPr>
      <dsp:spPr>
        <a:xfrm rot="5400000">
          <a:off x="4709925" y="-1662123"/>
          <a:ext cx="1768798" cy="5501863"/>
        </a:xfrm>
        <a:prstGeom prst="round2SameRect">
          <a:avLst/>
        </a:prstGeom>
        <a:solidFill>
          <a:schemeClr val="accent3">
            <a:lumMod val="40000"/>
            <a:lumOff val="60000"/>
            <a:alpha val="90000"/>
          </a:schemeClr>
        </a:solidFill>
        <a:ln w="9525" cap="rnd" cmpd="sng" algn="ctr">
          <a:solidFill>
            <a:schemeClr val="accent3">
              <a:lumMod val="40000"/>
              <a:lumOff val="60000"/>
              <a:alpha val="90000"/>
            </a:schemeClr>
          </a:solidFill>
          <a:prstDash val="solid"/>
        </a:ln>
        <a:effectLst>
          <a:reflection blurRad="12700" stA="26000" endPos="32000" dist="12700" dir="5400000" sy="-100000" rotWithShape="0"/>
        </a:effectLst>
      </dsp:spPr>
      <dsp:style>
        <a:lnRef idx="1">
          <a:scrgbClr r="0" g="0" b="0"/>
        </a:lnRef>
        <a:fillRef idx="1">
          <a:scrgbClr r="0" g="0" b="0"/>
        </a:fillRef>
        <a:effectRef idx="2">
          <a:scrgbClr r="0" g="0" b="0"/>
        </a:effectRef>
        <a:fontRef idx="minor"/>
      </dsp:style>
      <dsp:txBody>
        <a:bodyPr spcFirstLastPara="0" vert="horz" wrap="square" lIns="180000" tIns="123825" rIns="180000" bIns="123825" numCol="1" spcCol="1270" anchor="ctr" anchorCtr="0">
          <a:noAutofit/>
        </a:bodyPr>
        <a:lstStyle/>
        <a:p>
          <a:pPr marL="179388" lvl="1" indent="-179388" algn="l" defTabSz="1244600">
            <a:lnSpc>
              <a:spcPct val="90000"/>
            </a:lnSpc>
            <a:spcBef>
              <a:spcPct val="0"/>
            </a:spcBef>
            <a:spcAft>
              <a:spcPct val="15000"/>
            </a:spcAft>
            <a:buChar char="•"/>
          </a:pPr>
          <a:r>
            <a:rPr lang="en-AU" sz="2800" kern="1200"/>
            <a:t>45 day timeframe for privacy complaints</a:t>
          </a:r>
        </a:p>
      </dsp:txBody>
      <dsp:txXfrm rot="-5400000">
        <a:off x="2843393" y="290755"/>
        <a:ext cx="5415517" cy="1596106"/>
      </dsp:txXfrm>
    </dsp:sp>
    <dsp:sp modelId="{888CF244-66E7-46B7-983F-8F346A1C86AD}">
      <dsp:nvSpPr>
        <dsp:cNvPr id="0" name=""/>
        <dsp:cNvSpPr/>
      </dsp:nvSpPr>
      <dsp:spPr>
        <a:xfrm>
          <a:off x="251405" y="54"/>
          <a:ext cx="2591986" cy="2177507"/>
        </a:xfrm>
        <a:prstGeom prst="roundRect">
          <a:avLst/>
        </a:prstGeom>
        <a:gradFill flip="none" rotWithShape="1">
          <a:gsLst>
            <a:gs pos="50500">
              <a:srgbClr val="D59E53"/>
            </a:gs>
            <a:gs pos="100000">
              <a:schemeClr val="accent3">
                <a:lumMod val="75000"/>
              </a:schemeClr>
            </a:gs>
            <a:gs pos="0">
              <a:schemeClr val="accent3">
                <a:lumMod val="60000"/>
                <a:lumOff val="40000"/>
              </a:schemeClr>
            </a:gs>
          </a:gsLst>
          <a:path path="circle">
            <a:fillToRect l="50000" t="50000" r="50000" b="50000"/>
          </a:path>
          <a:tileRect/>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AU" sz="4800" kern="1200"/>
            <a:t>Existing</a:t>
          </a:r>
        </a:p>
      </dsp:txBody>
      <dsp:txXfrm>
        <a:off x="357702" y="106351"/>
        <a:ext cx="2379392" cy="1964913"/>
      </dsp:txXfrm>
    </dsp:sp>
    <dsp:sp modelId="{0B0AF207-C816-4B68-B3B1-4DFCA3EBD741}">
      <dsp:nvSpPr>
        <dsp:cNvPr id="0" name=""/>
        <dsp:cNvSpPr/>
      </dsp:nvSpPr>
      <dsp:spPr>
        <a:xfrm rot="5400000">
          <a:off x="4538729" y="624259"/>
          <a:ext cx="2111189" cy="5501863"/>
        </a:xfrm>
        <a:prstGeom prst="round2SameRect">
          <a:avLst/>
        </a:prstGeom>
        <a:solidFill>
          <a:schemeClr val="accent2">
            <a:lumMod val="40000"/>
            <a:lumOff val="60000"/>
          </a:schemeClr>
        </a:solidFill>
        <a:ln w="9525" cap="rnd" cmpd="sng" algn="ctr">
          <a:noFill/>
          <a:prstDash val="solid"/>
        </a:ln>
        <a:effectLst/>
      </dsp:spPr>
      <dsp:style>
        <a:lnRef idx="1">
          <a:scrgbClr r="0" g="0" b="0"/>
        </a:lnRef>
        <a:fillRef idx="1">
          <a:scrgbClr r="0" g="0" b="0"/>
        </a:fillRef>
        <a:effectRef idx="2">
          <a:scrgbClr r="0" g="0" b="0"/>
        </a:effectRef>
        <a:fontRef idx="minor"/>
      </dsp:style>
      <dsp:txBody>
        <a:bodyPr spcFirstLastPara="0" vert="horz" wrap="square" lIns="180000" tIns="58420" rIns="180000" bIns="58420" numCol="1" spcCol="1270" anchor="t" anchorCtr="0">
          <a:noAutofit/>
        </a:bodyPr>
        <a:lstStyle/>
        <a:p>
          <a:pPr marL="228600" lvl="1" indent="-228600" algn="l" defTabSz="1155700">
            <a:lnSpc>
              <a:spcPct val="90000"/>
            </a:lnSpc>
            <a:spcBef>
              <a:spcPct val="0"/>
            </a:spcBef>
            <a:spcAft>
              <a:spcPct val="15000"/>
            </a:spcAft>
            <a:buChar char="•"/>
          </a:pPr>
          <a:r>
            <a:rPr lang="en-AU" sz="2600" kern="1200"/>
            <a:t>Agencies able to request extension of time</a:t>
          </a:r>
        </a:p>
        <a:p>
          <a:pPr marL="228600" lvl="1" indent="-228600" algn="l" defTabSz="1155700">
            <a:lnSpc>
              <a:spcPct val="90000"/>
            </a:lnSpc>
            <a:spcBef>
              <a:spcPct val="0"/>
            </a:spcBef>
            <a:spcAft>
              <a:spcPct val="15000"/>
            </a:spcAft>
            <a:buChar char="•"/>
          </a:pPr>
          <a:r>
            <a:rPr lang="en-US" sz="2600" b="0" i="0" kern="1200" dirty="0"/>
            <a:t>Complaint to OIC can be made inside 45 days</a:t>
          </a:r>
          <a:endParaRPr lang="en-AU" sz="2600" kern="1200" dirty="0"/>
        </a:p>
        <a:p>
          <a:pPr marL="228600" lvl="1" indent="-228600" algn="l" defTabSz="1155700">
            <a:lnSpc>
              <a:spcPct val="90000"/>
            </a:lnSpc>
            <a:spcBef>
              <a:spcPct val="0"/>
            </a:spcBef>
            <a:spcAft>
              <a:spcPct val="15000"/>
            </a:spcAft>
            <a:buChar char="•"/>
          </a:pPr>
          <a:r>
            <a:rPr lang="en-US" sz="2600" kern="1200" dirty="0"/>
            <a:t>Made to agency within 12 months.</a:t>
          </a:r>
          <a:endParaRPr lang="en-AU" sz="2600" kern="1200" dirty="0"/>
        </a:p>
      </dsp:txBody>
      <dsp:txXfrm rot="-5400000">
        <a:off x="2843392" y="2422656"/>
        <a:ext cx="5398803" cy="1905069"/>
      </dsp:txXfrm>
    </dsp:sp>
    <dsp:sp modelId="{692084E4-ABBD-4195-B411-DE40ADB812D5}">
      <dsp:nvSpPr>
        <dsp:cNvPr id="0" name=""/>
        <dsp:cNvSpPr/>
      </dsp:nvSpPr>
      <dsp:spPr>
        <a:xfrm>
          <a:off x="251405" y="2286437"/>
          <a:ext cx="2591986" cy="2177507"/>
        </a:xfrm>
        <a:prstGeom prst="roundRect">
          <a:avLst/>
        </a:prstGeom>
        <a:gradFill flip="none" rotWithShape="1">
          <a:gsLst>
            <a:gs pos="50000">
              <a:schemeClr val="accent2">
                <a:lumMod val="75000"/>
              </a:schemeClr>
            </a:gs>
            <a:gs pos="0">
              <a:srgbClr val="92D050"/>
            </a:gs>
            <a:gs pos="100000">
              <a:schemeClr val="accent2">
                <a:lumMod val="75000"/>
              </a:schemeClr>
            </a:gs>
          </a:gsLst>
          <a:path path="circle">
            <a:fillToRect l="50000" t="50000" r="50000" b="50000"/>
          </a:path>
          <a:tileRect/>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AU" sz="4800" kern="1200"/>
            <a:t>New</a:t>
          </a:r>
        </a:p>
      </dsp:txBody>
      <dsp:txXfrm>
        <a:off x="357702" y="2392734"/>
        <a:ext cx="2379392" cy="19649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3006C-DD9F-41D5-8EA1-3DEE0760FDD4}">
      <dsp:nvSpPr>
        <dsp:cNvPr id="0" name=""/>
        <dsp:cNvSpPr/>
      </dsp:nvSpPr>
      <dsp:spPr>
        <a:xfrm>
          <a:off x="0" y="516148"/>
          <a:ext cx="5589291" cy="2579850"/>
        </a:xfrm>
        <a:prstGeom prst="rect">
          <a:avLst/>
        </a:prstGeom>
        <a:solidFill>
          <a:schemeClr val="accent3">
            <a:lumMod val="40000"/>
            <a:lumOff val="60000"/>
            <a:alpha val="90000"/>
          </a:schemeClr>
        </a:solidFill>
        <a:ln w="9525" cap="rnd" cmpd="sng" algn="ctr">
          <a:solidFill>
            <a:schemeClr val="accent3">
              <a:lumMod val="60000"/>
              <a:lum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3791" tIns="270764" rIns="433791" bIns="199136" numCol="1" spcCol="1270" anchor="t" anchorCtr="0">
          <a:noAutofit/>
        </a:bodyPr>
        <a:lstStyle/>
        <a:p>
          <a:pPr marL="285750" lvl="1" indent="-285750" algn="l" defTabSz="1244600">
            <a:lnSpc>
              <a:spcPct val="90000"/>
            </a:lnSpc>
            <a:spcBef>
              <a:spcPct val="0"/>
            </a:spcBef>
            <a:spcAft>
              <a:spcPct val="15000"/>
            </a:spcAft>
            <a:buChar char="•"/>
          </a:pPr>
          <a:r>
            <a:rPr lang="en-AU" sz="2800" kern="1200"/>
            <a:t>Compliance Notice Powers</a:t>
          </a:r>
        </a:p>
        <a:p>
          <a:pPr marL="571500" lvl="2" indent="-285750" algn="l" defTabSz="1244600">
            <a:lnSpc>
              <a:spcPct val="90000"/>
            </a:lnSpc>
            <a:spcBef>
              <a:spcPct val="0"/>
            </a:spcBef>
            <a:spcAft>
              <a:spcPct val="15000"/>
            </a:spcAft>
            <a:buChar char="•"/>
          </a:pPr>
          <a:r>
            <a:rPr lang="en-AU" sz="2800" kern="1200"/>
            <a:t>including requirement to provide documents or give evidence</a:t>
          </a:r>
        </a:p>
        <a:p>
          <a:pPr marL="285750" lvl="1" indent="-285750" algn="l" defTabSz="1244600">
            <a:lnSpc>
              <a:spcPct val="90000"/>
            </a:lnSpc>
            <a:spcBef>
              <a:spcPct val="0"/>
            </a:spcBef>
            <a:spcAft>
              <a:spcPct val="15000"/>
            </a:spcAft>
            <a:buChar char="•"/>
          </a:pPr>
          <a:r>
            <a:rPr lang="en-AU" sz="2800" kern="1200"/>
            <a:t>Power to conduct a review</a:t>
          </a:r>
        </a:p>
      </dsp:txBody>
      <dsp:txXfrm>
        <a:off x="0" y="516148"/>
        <a:ext cx="5589291" cy="2579850"/>
      </dsp:txXfrm>
    </dsp:sp>
    <dsp:sp modelId="{C2E09A24-E144-41CD-A23D-D5B5ED995A40}">
      <dsp:nvSpPr>
        <dsp:cNvPr id="0" name=""/>
        <dsp:cNvSpPr/>
      </dsp:nvSpPr>
      <dsp:spPr>
        <a:xfrm>
          <a:off x="279464" y="39457"/>
          <a:ext cx="3912503" cy="668571"/>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147883" tIns="0" rIns="147883" bIns="0" numCol="1" spcCol="1270" anchor="ctr" anchorCtr="0">
          <a:noAutofit/>
        </a:bodyPr>
        <a:lstStyle/>
        <a:p>
          <a:pPr marL="0" lvl="0" indent="0" algn="l" defTabSz="1600200">
            <a:lnSpc>
              <a:spcPct val="90000"/>
            </a:lnSpc>
            <a:spcBef>
              <a:spcPct val="0"/>
            </a:spcBef>
            <a:spcAft>
              <a:spcPct val="35000"/>
            </a:spcAft>
            <a:buNone/>
          </a:pPr>
          <a:r>
            <a:rPr lang="en-AU" sz="3600" kern="1200"/>
            <a:t>Existing</a:t>
          </a:r>
        </a:p>
      </dsp:txBody>
      <dsp:txXfrm>
        <a:off x="312101" y="72094"/>
        <a:ext cx="3847229" cy="603297"/>
      </dsp:txXfrm>
    </dsp:sp>
    <dsp:sp modelId="{8D6431DC-79A9-4529-A5B7-FE3966E317B5}">
      <dsp:nvSpPr>
        <dsp:cNvPr id="0" name=""/>
        <dsp:cNvSpPr/>
      </dsp:nvSpPr>
      <dsp:spPr>
        <a:xfrm>
          <a:off x="0" y="3622320"/>
          <a:ext cx="5589291" cy="1269450"/>
        </a:xfrm>
        <a:prstGeom prst="rect">
          <a:avLst/>
        </a:prstGeom>
        <a:solidFill>
          <a:schemeClr val="accent2">
            <a:lumMod val="20000"/>
            <a:lumOff val="80000"/>
            <a:alpha val="9000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3791" tIns="270764" rIns="433791" bIns="199136" numCol="1" spcCol="1270" anchor="t" anchorCtr="0">
          <a:noAutofit/>
        </a:bodyPr>
        <a:lstStyle/>
        <a:p>
          <a:pPr marL="285750" lvl="1" indent="-285750" algn="l" defTabSz="1244600">
            <a:lnSpc>
              <a:spcPct val="90000"/>
            </a:lnSpc>
            <a:spcBef>
              <a:spcPct val="0"/>
            </a:spcBef>
            <a:spcAft>
              <a:spcPct val="15000"/>
            </a:spcAft>
            <a:buChar char="•"/>
          </a:pPr>
          <a:r>
            <a:rPr lang="en-AU" sz="2800" kern="1200"/>
            <a:t>Own motion investigative powers.</a:t>
          </a:r>
        </a:p>
      </dsp:txBody>
      <dsp:txXfrm>
        <a:off x="0" y="3622320"/>
        <a:ext cx="5589291" cy="1269450"/>
      </dsp:txXfrm>
    </dsp:sp>
    <dsp:sp modelId="{B475B257-06ED-4834-A176-678630A35EDA}">
      <dsp:nvSpPr>
        <dsp:cNvPr id="0" name=""/>
        <dsp:cNvSpPr/>
      </dsp:nvSpPr>
      <dsp:spPr>
        <a:xfrm>
          <a:off x="279464" y="3166198"/>
          <a:ext cx="3912503" cy="648001"/>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147883" tIns="0" rIns="147883" bIns="0" numCol="1" spcCol="1270" anchor="ctr" anchorCtr="0">
          <a:noAutofit/>
        </a:bodyPr>
        <a:lstStyle/>
        <a:p>
          <a:pPr marL="0" lvl="0" indent="0" algn="l" defTabSz="1600200">
            <a:lnSpc>
              <a:spcPct val="90000"/>
            </a:lnSpc>
            <a:spcBef>
              <a:spcPct val="0"/>
            </a:spcBef>
            <a:spcAft>
              <a:spcPct val="35000"/>
            </a:spcAft>
            <a:buNone/>
          </a:pPr>
          <a:r>
            <a:rPr lang="en-AU" sz="3600" kern="1200"/>
            <a:t>New</a:t>
          </a:r>
        </a:p>
      </dsp:txBody>
      <dsp:txXfrm>
        <a:off x="311097" y="3197831"/>
        <a:ext cx="3849237" cy="5847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8693"/>
          </a:xfrm>
          <a:prstGeom prst="rect">
            <a:avLst/>
          </a:prstGeom>
        </p:spPr>
        <p:txBody>
          <a:bodyPr vert="horz" lIns="95687" tIns="47844" rIns="95687" bIns="47844" rtlCol="0"/>
          <a:lstStyle>
            <a:lvl1pPr algn="l">
              <a:defRPr sz="1300"/>
            </a:lvl1pPr>
          </a:lstStyle>
          <a:p>
            <a:endParaRPr lang="en-AU"/>
          </a:p>
        </p:txBody>
      </p:sp>
      <p:sp>
        <p:nvSpPr>
          <p:cNvPr id="3" name="Date Placeholder 2"/>
          <p:cNvSpPr>
            <a:spLocks noGrp="1"/>
          </p:cNvSpPr>
          <p:nvPr>
            <p:ph type="dt" idx="1"/>
          </p:nvPr>
        </p:nvSpPr>
        <p:spPr>
          <a:xfrm>
            <a:off x="3855839" y="0"/>
            <a:ext cx="2949786" cy="498693"/>
          </a:xfrm>
          <a:prstGeom prst="rect">
            <a:avLst/>
          </a:prstGeom>
        </p:spPr>
        <p:txBody>
          <a:bodyPr vert="horz" lIns="95687" tIns="47844" rIns="95687" bIns="47844" rtlCol="0"/>
          <a:lstStyle>
            <a:lvl1pPr algn="r">
              <a:defRPr sz="1300"/>
            </a:lvl1pPr>
          </a:lstStyle>
          <a:p>
            <a:fld id="{920F7D3F-29F9-463F-985E-54129C2DC0A1}" type="datetimeFigureOut">
              <a:rPr lang="en-AU" smtClean="0"/>
              <a:t>29/09/2024</a:t>
            </a:fld>
            <a:endParaRPr lang="en-AU"/>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5687" tIns="47844" rIns="95687" bIns="47844"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5687" tIns="47844" rIns="95687" bIns="478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40647"/>
            <a:ext cx="2949786" cy="498692"/>
          </a:xfrm>
          <a:prstGeom prst="rect">
            <a:avLst/>
          </a:prstGeom>
        </p:spPr>
        <p:txBody>
          <a:bodyPr vert="horz" lIns="95687" tIns="47844" rIns="95687" bIns="47844" rtlCol="0" anchor="b"/>
          <a:lstStyle>
            <a:lvl1pPr algn="l">
              <a:defRPr sz="1300"/>
            </a:lvl1pPr>
          </a:lstStyle>
          <a:p>
            <a:endParaRPr lang="en-AU"/>
          </a:p>
        </p:txBody>
      </p:sp>
      <p:sp>
        <p:nvSpPr>
          <p:cNvPr id="7" name="Slide Number Placeholder 6"/>
          <p:cNvSpPr>
            <a:spLocks noGrp="1"/>
          </p:cNvSpPr>
          <p:nvPr>
            <p:ph type="sldNum" sz="quarter" idx="5"/>
          </p:nvPr>
        </p:nvSpPr>
        <p:spPr>
          <a:xfrm>
            <a:off x="3855839" y="9440647"/>
            <a:ext cx="2949786" cy="498692"/>
          </a:xfrm>
          <a:prstGeom prst="rect">
            <a:avLst/>
          </a:prstGeom>
        </p:spPr>
        <p:txBody>
          <a:bodyPr vert="horz" lIns="95687" tIns="47844" rIns="95687" bIns="47844" rtlCol="0" anchor="b"/>
          <a:lstStyle>
            <a:lvl1pPr algn="r">
              <a:defRPr sz="1300"/>
            </a:lvl1pPr>
          </a:lstStyle>
          <a:p>
            <a:fld id="{11399C76-6B51-4B95-96F4-DD1E10862F91}" type="slidenum">
              <a:rPr lang="en-AU" smtClean="0"/>
              <a:t>‹#›</a:t>
            </a:fld>
            <a:endParaRPr lang="en-AU"/>
          </a:p>
        </p:txBody>
      </p:sp>
    </p:spTree>
    <p:extLst>
      <p:ext uri="{BB962C8B-B14F-4D97-AF65-F5344CB8AC3E}">
        <p14:creationId xmlns:p14="http://schemas.microsoft.com/office/powerpoint/2010/main" val="3453461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dirty="0">
              <a:latin typeface="+mn-lt"/>
            </a:endParaRPr>
          </a:p>
        </p:txBody>
      </p:sp>
      <p:sp>
        <p:nvSpPr>
          <p:cNvPr id="4" name="Slide Number Placeholder 3"/>
          <p:cNvSpPr>
            <a:spLocks noGrp="1"/>
          </p:cNvSpPr>
          <p:nvPr>
            <p:ph type="sldNum" sz="quarter" idx="5"/>
          </p:nvPr>
        </p:nvSpPr>
        <p:spPr/>
        <p:txBody>
          <a:bodyPr/>
          <a:lstStyle/>
          <a:p>
            <a:fld id="{11399C76-6B51-4B95-96F4-DD1E10862F91}" type="slidenum">
              <a:rPr lang="en-AU" smtClean="0"/>
              <a:t>1</a:t>
            </a:fld>
            <a:endParaRPr lang="en-AU"/>
          </a:p>
        </p:txBody>
      </p:sp>
    </p:spTree>
    <p:extLst>
      <p:ext uri="{BB962C8B-B14F-4D97-AF65-F5344CB8AC3E}">
        <p14:creationId xmlns:p14="http://schemas.microsoft.com/office/powerpoint/2010/main" val="253823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04838"/>
            <a:ext cx="5962650" cy="3354387"/>
          </a:xfrm>
        </p:spPr>
      </p:sp>
      <p:sp>
        <p:nvSpPr>
          <p:cNvPr id="3" name="Notes Placeholder 2"/>
          <p:cNvSpPr>
            <a:spLocks noGrp="1"/>
          </p:cNvSpPr>
          <p:nvPr>
            <p:ph type="body" idx="1"/>
          </p:nvPr>
        </p:nvSpPr>
        <p:spPr>
          <a:xfrm>
            <a:off x="422275" y="4622103"/>
            <a:ext cx="5962650" cy="4074817"/>
          </a:xfrm>
        </p:spPr>
        <p:txBody>
          <a:bodyPr/>
          <a:lstStyle/>
          <a:p>
            <a:r>
              <a:rPr lang="en-AU" sz="1600" b="1" dirty="0">
                <a:latin typeface="+mn-lt"/>
              </a:rPr>
              <a:t>Personal information</a:t>
            </a:r>
          </a:p>
          <a:p>
            <a:r>
              <a:rPr lang="en-AU" sz="1600" dirty="0">
                <a:latin typeface="+mn-lt"/>
              </a:rPr>
              <a:t>These are the old and new definitions, for comparison.</a:t>
            </a:r>
          </a:p>
          <a:p>
            <a:r>
              <a:rPr lang="en-AU" sz="1600" dirty="0">
                <a:latin typeface="+mn-lt"/>
              </a:rPr>
              <a:t>The broadening of the definition </a:t>
            </a:r>
            <a:r>
              <a:rPr lang="en-AU" sz="1600" b="0" dirty="0">
                <a:latin typeface="+mn-lt"/>
              </a:rPr>
              <a:t>of personal information </a:t>
            </a:r>
            <a:r>
              <a:rPr lang="en-AU" sz="1600" dirty="0">
                <a:latin typeface="+mn-lt"/>
              </a:rPr>
              <a:t>effects both the RTI Act and the IP Act.</a:t>
            </a:r>
          </a:p>
          <a:p>
            <a:r>
              <a:rPr lang="en-AU" sz="1600" dirty="0">
                <a:latin typeface="+mn-lt"/>
              </a:rPr>
              <a:t>The change moves from a person’s identity being apparent or reasonably ascertained TO an </a:t>
            </a:r>
            <a:r>
              <a:rPr lang="en-AU" sz="1600" i="1" dirty="0">
                <a:latin typeface="+mn-lt"/>
              </a:rPr>
              <a:t>individual</a:t>
            </a:r>
            <a:r>
              <a:rPr lang="en-AU" sz="1600" dirty="0">
                <a:latin typeface="+mn-lt"/>
              </a:rPr>
              <a:t> </a:t>
            </a:r>
            <a:r>
              <a:rPr lang="en-AU" sz="1600" i="1" dirty="0">
                <a:latin typeface="+mn-lt"/>
              </a:rPr>
              <a:t>who is reasonably identifiable</a:t>
            </a:r>
            <a:r>
              <a:rPr lang="en-AU" sz="1600" dirty="0">
                <a:latin typeface="+mn-lt"/>
              </a:rPr>
              <a:t>.</a:t>
            </a:r>
          </a:p>
          <a:p>
            <a:r>
              <a:rPr lang="en-AU" sz="1600" dirty="0">
                <a:latin typeface="+mn-lt"/>
              </a:rPr>
              <a:t>The change is subtle, makes it more technology neutral, and brings it into line with Commonwealth Privacy Act definition.</a:t>
            </a:r>
          </a:p>
        </p:txBody>
      </p:sp>
      <p:sp>
        <p:nvSpPr>
          <p:cNvPr id="4" name="Slide Number Placeholder 3"/>
          <p:cNvSpPr>
            <a:spLocks noGrp="1"/>
          </p:cNvSpPr>
          <p:nvPr>
            <p:ph type="sldNum" sz="quarter" idx="5"/>
          </p:nvPr>
        </p:nvSpPr>
        <p:spPr/>
        <p:txBody>
          <a:bodyPr/>
          <a:lstStyle/>
          <a:p>
            <a:fld id="{11399C76-6B51-4B95-96F4-DD1E10862F91}" type="slidenum">
              <a:rPr lang="en-AU" smtClean="0"/>
              <a:t>10</a:t>
            </a:fld>
            <a:endParaRPr lang="en-AU"/>
          </a:p>
        </p:txBody>
      </p:sp>
    </p:spTree>
    <p:extLst>
      <p:ext uri="{BB962C8B-B14F-4D97-AF65-F5344CB8AC3E}">
        <p14:creationId xmlns:p14="http://schemas.microsoft.com/office/powerpoint/2010/main" val="106235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47663"/>
            <a:ext cx="5962650" cy="3354387"/>
          </a:xfrm>
        </p:spPr>
      </p:sp>
      <p:sp>
        <p:nvSpPr>
          <p:cNvPr id="3" name="Notes Placeholder 2"/>
          <p:cNvSpPr>
            <a:spLocks noGrp="1"/>
          </p:cNvSpPr>
          <p:nvPr>
            <p:ph type="body" idx="1"/>
          </p:nvPr>
        </p:nvSpPr>
        <p:spPr>
          <a:xfrm>
            <a:off x="422275" y="3810000"/>
            <a:ext cx="5962650" cy="5630646"/>
          </a:xfr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The OIC has an existing </a:t>
            </a:r>
            <a:r>
              <a:rPr lang="en-AU" sz="1600" dirty="0"/>
              <a:t>Voluntary notification of data breaches arrangement</a:t>
            </a:r>
          </a:p>
          <a:p>
            <a:endParaRPr lang="en-US" sz="1600" dirty="0"/>
          </a:p>
          <a:p>
            <a:r>
              <a:rPr lang="en-AU" sz="1600" dirty="0"/>
              <a:t>A key component of the IPOLA Act is to implement a Mandatory Notification Data Breach (MNDB) Scheme. </a:t>
            </a:r>
          </a:p>
          <a:p>
            <a:endParaRPr lang="en-AU" sz="1600" dirty="0"/>
          </a:p>
          <a:p>
            <a:r>
              <a:rPr lang="en-US" sz="1600" b="1" dirty="0"/>
              <a:t>Under the new requirements, agencies are to implement:</a:t>
            </a:r>
          </a:p>
          <a:p>
            <a:pPr lvl="0" indent="-285750">
              <a:lnSpc>
                <a:spcPct val="100000"/>
              </a:lnSpc>
              <a:spcBef>
                <a:spcPct val="0"/>
              </a:spcBef>
              <a:buFont typeface="Arial" panose="020B0604020202020204" pitchFamily="34" charset="0"/>
              <a:buChar char="•"/>
            </a:pPr>
            <a:r>
              <a:rPr lang="en-US" altLang="en-US" sz="1600" dirty="0"/>
              <a:t>the Mandatory Notification Data Breach Scheme</a:t>
            </a:r>
          </a:p>
          <a:p>
            <a:pPr lvl="0" indent="-285750">
              <a:lnSpc>
                <a:spcPct val="100000"/>
              </a:lnSpc>
              <a:spcBef>
                <a:spcPct val="0"/>
              </a:spcBef>
              <a:buFont typeface="Arial" panose="020B0604020202020204" pitchFamily="34" charset="0"/>
              <a:buChar char="•"/>
            </a:pPr>
            <a:r>
              <a:rPr lang="en-US" sz="1600" dirty="0"/>
              <a:t>a Data Breach Policy. </a:t>
            </a:r>
            <a:endParaRPr lang="en-AU" sz="1600" dirty="0"/>
          </a:p>
          <a:p>
            <a:endParaRPr lang="en-US" sz="1600" dirty="0"/>
          </a:p>
          <a:p>
            <a:r>
              <a:rPr lang="en-AU" sz="1600" b="1" dirty="0">
                <a:latin typeface="+mn-lt"/>
              </a:rPr>
              <a:t>The Mandatory Notification Data Breach (MNDB) Scheme </a:t>
            </a:r>
            <a:r>
              <a:rPr lang="en-AU" sz="1600" b="0" dirty="0">
                <a:latin typeface="+mn-lt"/>
              </a:rPr>
              <a:t>is</a:t>
            </a:r>
            <a:r>
              <a:rPr lang="en-AU" sz="1600" b="1" dirty="0">
                <a:latin typeface="+mn-lt"/>
              </a:rPr>
              <a:t> </a:t>
            </a:r>
            <a:r>
              <a:rPr lang="en-AU" sz="1600" dirty="0">
                <a:latin typeface="+mn-lt"/>
              </a:rPr>
              <a:t>expected to take effect from 1 July 2025. </a:t>
            </a:r>
            <a:r>
              <a:rPr lang="en-AU" sz="1600" dirty="0"/>
              <a:t>However, the commencement date of the MNDB Scheme for l</a:t>
            </a:r>
            <a:r>
              <a:rPr lang="en-AU" sz="1600" dirty="0">
                <a:latin typeface="+mn-lt"/>
              </a:rPr>
              <a:t>ocal councils will be 1 July 2026.</a:t>
            </a:r>
            <a:endParaRPr lang="en-US" sz="1600" dirty="0">
              <a:latin typeface="+mn-lt"/>
            </a:endParaRPr>
          </a:p>
          <a:p>
            <a:pPr marL="0" lvl="1"/>
            <a:endParaRPr lang="en-AU" sz="1600" dirty="0">
              <a:latin typeface="+mn-lt"/>
              <a:ea typeface="Calibri" panose="020F0502020204030204" pitchFamily="34" charset="0"/>
              <a:cs typeface="Arial" panose="020B0604020202020204" pitchFamily="34" charset="0"/>
            </a:endParaRPr>
          </a:p>
          <a:p>
            <a:pPr marL="0" lvl="1"/>
            <a:r>
              <a:rPr lang="en-AU" sz="1600" dirty="0">
                <a:latin typeface="+mn-lt"/>
                <a:ea typeface="Calibri" panose="020F0502020204030204" pitchFamily="34" charset="0"/>
                <a:cs typeface="Arial" panose="020B0604020202020204" pitchFamily="34" charset="0"/>
              </a:rPr>
              <a:t>From the MNDB Scheme commencement date, agencies will be required to take certain actions when they know or reasonably suspect a data breach of their agency has occurred. </a:t>
            </a:r>
          </a:p>
          <a:p>
            <a:endParaRPr lang="en-US" sz="1900" dirty="0"/>
          </a:p>
        </p:txBody>
      </p:sp>
      <p:sp>
        <p:nvSpPr>
          <p:cNvPr id="4" name="Slide Number Placeholder 3"/>
          <p:cNvSpPr>
            <a:spLocks noGrp="1"/>
          </p:cNvSpPr>
          <p:nvPr>
            <p:ph type="sldNum" sz="quarter" idx="5"/>
          </p:nvPr>
        </p:nvSpPr>
        <p:spPr/>
        <p:txBody>
          <a:bodyPr/>
          <a:lstStyle/>
          <a:p>
            <a:fld id="{11399C76-6B51-4B95-96F4-DD1E10862F91}" type="slidenum">
              <a:rPr lang="en-AU" smtClean="0"/>
              <a:t>11</a:t>
            </a:fld>
            <a:endParaRPr lang="en-AU"/>
          </a:p>
        </p:txBody>
      </p:sp>
    </p:spTree>
    <p:extLst>
      <p:ext uri="{BB962C8B-B14F-4D97-AF65-F5344CB8AC3E}">
        <p14:creationId xmlns:p14="http://schemas.microsoft.com/office/powerpoint/2010/main" val="3313217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783307"/>
            <a:ext cx="5961062" cy="3913614"/>
          </a:xfrm>
        </p:spPr>
        <p:txBody>
          <a:bodyPr/>
          <a:lstStyle/>
          <a:p>
            <a:r>
              <a:rPr lang="en-US" sz="1600" dirty="0"/>
              <a:t>There is a three step process for initiating a MNBD Scheme response.</a:t>
            </a:r>
          </a:p>
          <a:p>
            <a:pPr marL="342900" indent="-342900">
              <a:buFont typeface="+mj-lt"/>
              <a:buAutoNum type="arabicPeriod"/>
            </a:pPr>
            <a:r>
              <a:rPr lang="en-US" sz="1600" dirty="0"/>
              <a:t>Was there a data breach?</a:t>
            </a:r>
          </a:p>
          <a:p>
            <a:pPr marL="342900" indent="-342900">
              <a:buFont typeface="+mj-lt"/>
              <a:buAutoNum type="arabicPeriod"/>
            </a:pPr>
            <a:r>
              <a:rPr lang="en-US" sz="1600" dirty="0"/>
              <a:t>Was it an eligible data breach?</a:t>
            </a:r>
          </a:p>
          <a:p>
            <a:pPr marL="342900" indent="-342900">
              <a:buFont typeface="+mj-lt"/>
              <a:buAutoNum type="arabicPeriod"/>
            </a:pPr>
            <a:r>
              <a:rPr lang="en-US" sz="1600" dirty="0"/>
              <a:t>Is serious harm likely to occur to the person whose data has been breached?</a:t>
            </a:r>
          </a:p>
        </p:txBody>
      </p:sp>
      <p:sp>
        <p:nvSpPr>
          <p:cNvPr id="4" name="Slide Number Placeholder 3"/>
          <p:cNvSpPr>
            <a:spLocks noGrp="1"/>
          </p:cNvSpPr>
          <p:nvPr>
            <p:ph type="sldNum" sz="quarter" idx="5"/>
          </p:nvPr>
        </p:nvSpPr>
        <p:spPr/>
        <p:txBody>
          <a:bodyPr/>
          <a:lstStyle/>
          <a:p>
            <a:fld id="{11399C76-6B51-4B95-96F4-DD1E10862F91}" type="slidenum">
              <a:rPr lang="en-AU" smtClean="0"/>
              <a:t>12</a:t>
            </a:fld>
            <a:endParaRPr lang="en-AU"/>
          </a:p>
        </p:txBody>
      </p:sp>
    </p:spTree>
    <p:extLst>
      <p:ext uri="{BB962C8B-B14F-4D97-AF65-F5344CB8AC3E}">
        <p14:creationId xmlns:p14="http://schemas.microsoft.com/office/powerpoint/2010/main" val="317785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783307"/>
            <a:ext cx="5961062" cy="3913614"/>
          </a:xfrm>
        </p:spPr>
        <p:txBody>
          <a:bodyPr/>
          <a:lstStyle/>
          <a:p>
            <a:r>
              <a:rPr lang="en-US" sz="1600" dirty="0"/>
              <a:t>There are three key terms to the MNDB Scheme, and these have specific definitions.</a:t>
            </a:r>
          </a:p>
        </p:txBody>
      </p:sp>
      <p:sp>
        <p:nvSpPr>
          <p:cNvPr id="4" name="Slide Number Placeholder 3"/>
          <p:cNvSpPr>
            <a:spLocks noGrp="1"/>
          </p:cNvSpPr>
          <p:nvPr>
            <p:ph type="sldNum" sz="quarter" idx="5"/>
          </p:nvPr>
        </p:nvSpPr>
        <p:spPr/>
        <p:txBody>
          <a:bodyPr/>
          <a:lstStyle/>
          <a:p>
            <a:fld id="{11399C76-6B51-4B95-96F4-DD1E10862F91}" type="slidenum">
              <a:rPr lang="en-AU" smtClean="0"/>
              <a:t>13</a:t>
            </a:fld>
            <a:endParaRPr lang="en-AU"/>
          </a:p>
        </p:txBody>
      </p:sp>
    </p:spTree>
    <p:extLst>
      <p:ext uri="{BB962C8B-B14F-4D97-AF65-F5344CB8AC3E}">
        <p14:creationId xmlns:p14="http://schemas.microsoft.com/office/powerpoint/2010/main" val="2349392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1109663"/>
            <a:ext cx="5327650" cy="2997200"/>
          </a:xfrm>
        </p:spPr>
      </p:sp>
      <p:sp>
        <p:nvSpPr>
          <p:cNvPr id="3" name="Notes Placeholder 2"/>
          <p:cNvSpPr>
            <a:spLocks noGrp="1"/>
          </p:cNvSpPr>
          <p:nvPr>
            <p:ph type="body" idx="1"/>
          </p:nvPr>
        </p:nvSpPr>
        <p:spPr>
          <a:xfrm>
            <a:off x="622300" y="4308953"/>
            <a:ext cx="5504180" cy="5131694"/>
          </a:xfrm>
        </p:spPr>
        <p:txBody>
          <a:bodyPr/>
          <a:lstStyle/>
          <a:p>
            <a:r>
              <a:rPr lang="en-AU" sz="1600" b="1" dirty="0"/>
              <a:t>A Data Breach </a:t>
            </a:r>
            <a:r>
              <a:rPr lang="en-AU" sz="1600" dirty="0"/>
              <a:t>means either of</a:t>
            </a:r>
            <a:r>
              <a:rPr lang="en-AU" sz="1600" baseline="0" dirty="0"/>
              <a:t> the following in relation to information held by the agency:</a:t>
            </a:r>
          </a:p>
          <a:p>
            <a:endParaRPr lang="en-AU" sz="1600" dirty="0"/>
          </a:p>
          <a:p>
            <a:pPr marL="285750" indent="-285750">
              <a:buFont typeface="+mj-lt"/>
              <a:buAutoNum type="alphaLcParenR"/>
            </a:pPr>
            <a:r>
              <a:rPr lang="en-US" sz="1600" dirty="0" err="1"/>
              <a:t>unauthorised</a:t>
            </a:r>
            <a:r>
              <a:rPr lang="en-US" sz="1600" dirty="0"/>
              <a:t> access to, or </a:t>
            </a:r>
            <a:r>
              <a:rPr lang="en-US" sz="1600" dirty="0" err="1"/>
              <a:t>unauthorised</a:t>
            </a:r>
            <a:r>
              <a:rPr lang="en-US" sz="1600" dirty="0"/>
              <a:t> disclosure of, the information; </a:t>
            </a:r>
          </a:p>
          <a:p>
            <a:pPr marL="0" indent="0">
              <a:buFont typeface="+mj-lt"/>
              <a:buNone/>
            </a:pPr>
            <a:r>
              <a:rPr lang="en-US" sz="1600" dirty="0"/>
              <a:t>Or</a:t>
            </a:r>
          </a:p>
          <a:p>
            <a:pPr marL="285750" indent="-285750">
              <a:buFont typeface="+mj-lt"/>
              <a:buAutoNum type="alphaLcParenR" startAt="2"/>
            </a:pPr>
            <a:r>
              <a:rPr lang="en-US" sz="1600" dirty="0"/>
              <a:t>the loss of the information in circumstances where </a:t>
            </a:r>
            <a:r>
              <a:rPr lang="en-US" sz="1600" dirty="0" err="1"/>
              <a:t>unauthorised</a:t>
            </a:r>
            <a:r>
              <a:rPr lang="en-US" sz="1600" dirty="0"/>
              <a:t> access to, or </a:t>
            </a:r>
            <a:r>
              <a:rPr lang="en-US" sz="1600" dirty="0" err="1"/>
              <a:t>unauthorised</a:t>
            </a:r>
            <a:r>
              <a:rPr lang="en-US" sz="1600" dirty="0"/>
              <a:t> disclosure of, the information is likely to occur.</a:t>
            </a:r>
          </a:p>
          <a:p>
            <a:pPr lvl="0"/>
            <a:endParaRPr lang="en-US" sz="1600" b="1" dirty="0"/>
          </a:p>
          <a:p>
            <a:pPr lvl="0"/>
            <a:r>
              <a:rPr lang="en-US" sz="1600" b="1" dirty="0"/>
              <a:t>Examples of this are:</a:t>
            </a:r>
            <a:endParaRPr lang="en-US" sz="1600" dirty="0"/>
          </a:p>
          <a:p>
            <a:pPr lvl="1"/>
            <a:r>
              <a:rPr lang="en-US" sz="1600" dirty="0"/>
              <a:t>Lost devices/documents</a:t>
            </a:r>
          </a:p>
          <a:p>
            <a:pPr lvl="1"/>
            <a:r>
              <a:rPr lang="en-US" sz="1600" dirty="0"/>
              <a:t>Exfiltration of personal information via a cyber attack</a:t>
            </a:r>
          </a:p>
          <a:p>
            <a:pPr lvl="1"/>
            <a:r>
              <a:rPr lang="en-US" sz="1600" dirty="0"/>
              <a:t>Mistaken communication (</a:t>
            </a:r>
            <a:r>
              <a:rPr lang="en-US" sz="1600" dirty="0" err="1"/>
              <a:t>eg</a:t>
            </a:r>
            <a:r>
              <a:rPr lang="en-US" sz="1600" dirty="0"/>
              <a:t> wrong email)</a:t>
            </a:r>
          </a:p>
          <a:p>
            <a:pPr lvl="1"/>
            <a:r>
              <a:rPr lang="en-US" sz="1600" dirty="0"/>
              <a:t>System error</a:t>
            </a:r>
          </a:p>
          <a:p>
            <a:pPr marL="0" indent="0">
              <a:buFont typeface="+mj-lt"/>
              <a:buNone/>
            </a:pPr>
            <a:endParaRPr lang="en-US" dirty="0"/>
          </a:p>
          <a:p>
            <a:r>
              <a:rPr lang="en-US" sz="1600" dirty="0"/>
              <a:t>The next step is to determine if the data breach was an eligible data breach for it to fall within the meaning of the MNDB scheme?</a:t>
            </a:r>
            <a:r>
              <a:rPr lang="en-US" sz="1600" b="1" dirty="0"/>
              <a:t> </a:t>
            </a:r>
          </a:p>
        </p:txBody>
      </p:sp>
      <p:sp>
        <p:nvSpPr>
          <p:cNvPr id="4" name="Slide Number Placeholder 3"/>
          <p:cNvSpPr>
            <a:spLocks noGrp="1"/>
          </p:cNvSpPr>
          <p:nvPr>
            <p:ph type="sldNum" sz="quarter" idx="5"/>
          </p:nvPr>
        </p:nvSpPr>
        <p:spPr/>
        <p:txBody>
          <a:bodyPr/>
          <a:lstStyle/>
          <a:p>
            <a:fld id="{11399C76-6B51-4B95-96F4-DD1E10862F91}" type="slidenum">
              <a:rPr lang="en-AU" smtClean="0"/>
              <a:t>14</a:t>
            </a:fld>
            <a:endParaRPr lang="en-AU"/>
          </a:p>
        </p:txBody>
      </p:sp>
    </p:spTree>
    <p:extLst>
      <p:ext uri="{BB962C8B-B14F-4D97-AF65-F5344CB8AC3E}">
        <p14:creationId xmlns:p14="http://schemas.microsoft.com/office/powerpoint/2010/main" val="30607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1109663"/>
            <a:ext cx="5327650" cy="2997200"/>
          </a:xfrm>
        </p:spPr>
      </p:sp>
      <p:sp>
        <p:nvSpPr>
          <p:cNvPr id="3" name="Notes Placeholder 2"/>
          <p:cNvSpPr>
            <a:spLocks noGrp="1"/>
          </p:cNvSpPr>
          <p:nvPr>
            <p:ph type="body" idx="1"/>
          </p:nvPr>
        </p:nvSpPr>
        <p:spPr>
          <a:xfrm>
            <a:off x="622300" y="4106862"/>
            <a:ext cx="5504180" cy="4886825"/>
          </a:xfrm>
        </p:spPr>
        <p:txBody>
          <a:bodyPr/>
          <a:lstStyle/>
          <a:p>
            <a:r>
              <a:rPr lang="en-AU" sz="1600" dirty="0"/>
              <a:t>To enact the obligations under the Scheme, a breach will need to meet the definition of an </a:t>
            </a:r>
            <a:r>
              <a:rPr lang="en-AU" sz="1600" b="1" dirty="0"/>
              <a:t>eligible data breach.</a:t>
            </a:r>
          </a:p>
          <a:p>
            <a:endParaRPr lang="en-AU" sz="1600" b="1" dirty="0"/>
          </a:p>
          <a:p>
            <a:r>
              <a:rPr lang="en-AU" sz="1600" b="0" dirty="0"/>
              <a:t>This</a:t>
            </a:r>
            <a:r>
              <a:rPr lang="en-AU" sz="1600" dirty="0"/>
              <a:t> will occur:</a:t>
            </a:r>
          </a:p>
          <a:p>
            <a:pPr marL="285750" indent="-285750">
              <a:buFont typeface="Arial" panose="020B0604020202020204" pitchFamily="34" charset="0"/>
              <a:buChar char="•"/>
            </a:pPr>
            <a:r>
              <a:rPr lang="en-AU" sz="1600" baseline="0" dirty="0"/>
              <a:t>when a data breach involves personal information held by the agency, and </a:t>
            </a:r>
          </a:p>
          <a:p>
            <a:pPr marL="285750" indent="-285750">
              <a:buFont typeface="Arial" panose="020B0604020202020204" pitchFamily="34" charset="0"/>
              <a:buChar char="•"/>
            </a:pPr>
            <a:r>
              <a:rPr lang="en-AU" sz="1600" baseline="0" dirty="0"/>
              <a:t>the Unauthorised Access or Disclosure is likely to result in serious harm to an individual,    </a:t>
            </a:r>
          </a:p>
          <a:p>
            <a:r>
              <a:rPr lang="en-AU" sz="1600" baseline="0" dirty="0"/>
              <a:t>OR </a:t>
            </a:r>
          </a:p>
          <a:p>
            <a:r>
              <a:rPr lang="en-AU" sz="1600" baseline="0" dirty="0"/>
              <a:t>in matters where the breach involves a loss of information, an eligible data breach will occur where:</a:t>
            </a:r>
          </a:p>
          <a:p>
            <a:pPr marL="285750" indent="-285750">
              <a:buFont typeface="Arial" panose="020B0604020202020204" pitchFamily="34" charset="0"/>
              <a:buChar char="•"/>
            </a:pPr>
            <a:r>
              <a:rPr lang="en-AU" sz="1600" baseline="0" dirty="0"/>
              <a:t>the loss relates to personal information held by the agency, and:</a:t>
            </a:r>
          </a:p>
          <a:p>
            <a:pPr marL="285750" indent="-285750">
              <a:buFont typeface="Arial" panose="020B0604020202020204" pitchFamily="34" charset="0"/>
              <a:buChar char="•"/>
            </a:pPr>
            <a:r>
              <a:rPr lang="en-AU" sz="1600" baseline="0" dirty="0"/>
              <a:t>unauthorised access to or unauthorised disclosure is likely to occur; and</a:t>
            </a:r>
          </a:p>
          <a:p>
            <a:pPr marL="285750" indent="-285750">
              <a:buFont typeface="Arial" panose="020B0604020202020204" pitchFamily="34" charset="0"/>
              <a:buChar char="•"/>
            </a:pPr>
            <a:r>
              <a:rPr lang="en-AU" sz="1600" baseline="0" dirty="0"/>
              <a:t>If it was to occur it would be likely to result in serious harm to an individual.</a:t>
            </a:r>
          </a:p>
        </p:txBody>
      </p:sp>
      <p:sp>
        <p:nvSpPr>
          <p:cNvPr id="4" name="Slide Number Placeholder 3"/>
          <p:cNvSpPr>
            <a:spLocks noGrp="1"/>
          </p:cNvSpPr>
          <p:nvPr>
            <p:ph type="sldNum" sz="quarter" idx="5"/>
          </p:nvPr>
        </p:nvSpPr>
        <p:spPr/>
        <p:txBody>
          <a:bodyPr/>
          <a:lstStyle/>
          <a:p>
            <a:fld id="{11399C76-6B51-4B95-96F4-DD1E10862F91}" type="slidenum">
              <a:rPr lang="en-AU" smtClean="0"/>
              <a:t>15</a:t>
            </a:fld>
            <a:endParaRPr lang="en-AU"/>
          </a:p>
        </p:txBody>
      </p:sp>
    </p:spTree>
    <p:extLst>
      <p:ext uri="{BB962C8B-B14F-4D97-AF65-F5344CB8AC3E}">
        <p14:creationId xmlns:p14="http://schemas.microsoft.com/office/powerpoint/2010/main" val="3652541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6375" y="354013"/>
            <a:ext cx="3836988" cy="2159000"/>
          </a:xfrm>
        </p:spPr>
      </p:sp>
      <p:sp>
        <p:nvSpPr>
          <p:cNvPr id="3" name="Notes Placeholder 2"/>
          <p:cNvSpPr>
            <a:spLocks noGrp="1"/>
          </p:cNvSpPr>
          <p:nvPr>
            <p:ph type="body" idx="1"/>
          </p:nvPr>
        </p:nvSpPr>
        <p:spPr>
          <a:xfrm>
            <a:off x="452285" y="2260800"/>
            <a:ext cx="5909186" cy="7060181"/>
          </a:xfrm>
          <a:solidFill>
            <a:schemeClr val="bg1"/>
          </a:solidFill>
        </p:spPr>
        <p:txBody>
          <a:bodyPr/>
          <a:lstStyle/>
          <a:p>
            <a:r>
              <a:rPr lang="en-AU" sz="1600" b="1" kern="1200" dirty="0">
                <a:solidFill>
                  <a:schemeClr val="tx1"/>
                </a:solidFill>
                <a:effectLst/>
                <a:latin typeface="+mn-lt"/>
                <a:ea typeface="+mn-ea"/>
                <a:cs typeface="+mn-cs"/>
              </a:rPr>
              <a:t>Serious harm </a:t>
            </a:r>
            <a:r>
              <a:rPr lang="en-AU" sz="1600" kern="1200" dirty="0">
                <a:solidFill>
                  <a:schemeClr val="tx1"/>
                </a:solidFill>
                <a:effectLst/>
                <a:latin typeface="+mn-lt"/>
                <a:ea typeface="+mn-ea"/>
                <a:cs typeface="+mn-cs"/>
              </a:rPr>
              <a:t>is defined as including: </a:t>
            </a:r>
          </a:p>
          <a:p>
            <a:pPr marL="171450" indent="-171450">
              <a:buFont typeface="Arial" panose="020B0604020202020204" pitchFamily="34" charset="0"/>
              <a:buChar char="•"/>
            </a:pPr>
            <a:r>
              <a:rPr lang="en-AU" sz="1600" kern="1200" dirty="0">
                <a:solidFill>
                  <a:schemeClr val="tx1"/>
                </a:solidFill>
                <a:effectLst/>
                <a:latin typeface="+mn-lt"/>
                <a:ea typeface="+mn-ea"/>
                <a:cs typeface="+mn-cs"/>
              </a:rPr>
              <a:t>serious physical, psychological, emotional or financial harm to the individual because of the access or disclosure; or</a:t>
            </a:r>
          </a:p>
          <a:p>
            <a:pPr marL="171450" indent="-171450">
              <a:buFont typeface="Arial" panose="020B0604020202020204" pitchFamily="34" charset="0"/>
              <a:buChar char="•"/>
            </a:pPr>
            <a:r>
              <a:rPr lang="en-AU" sz="1600" kern="1200" dirty="0">
                <a:solidFill>
                  <a:schemeClr val="tx1"/>
                </a:solidFill>
                <a:effectLst/>
                <a:latin typeface="+mn-lt"/>
                <a:ea typeface="+mn-ea"/>
                <a:cs typeface="+mn-cs"/>
              </a:rPr>
              <a:t>serious harm to the individual's reputation because of the access or disclosure.</a:t>
            </a:r>
          </a:p>
          <a:p>
            <a:pPr marL="0" indent="0">
              <a:buFont typeface="Arial" panose="020B0604020202020204" pitchFamily="34" charset="0"/>
              <a:buNone/>
            </a:pPr>
            <a:r>
              <a:rPr lang="en-AU" sz="1600" kern="1200" dirty="0">
                <a:solidFill>
                  <a:schemeClr val="tx1"/>
                </a:solidFill>
                <a:effectLst/>
                <a:latin typeface="+mn-lt"/>
                <a:ea typeface="+mn-ea"/>
                <a:cs typeface="+mn-cs"/>
              </a:rPr>
              <a:t>This is not an exhaustive definition, and other kinds of harm can be serious harm depending on the circumstances. </a:t>
            </a:r>
          </a:p>
          <a:p>
            <a:r>
              <a:rPr lang="en-AU" sz="1600" baseline="0" dirty="0"/>
              <a:t>The Act outlines factors which should be regarded when considering whether access, disclosure, or loss of information is likely to result in serious harm.  </a:t>
            </a:r>
          </a:p>
          <a:p>
            <a:r>
              <a:rPr lang="en-AU" sz="1600" baseline="0" dirty="0"/>
              <a:t>These factors are:</a:t>
            </a:r>
          </a:p>
          <a:p>
            <a:pPr marL="171450" indent="-171450">
              <a:buFont typeface="Arial" panose="020B0604020202020204" pitchFamily="34" charset="0"/>
              <a:buChar char="•"/>
            </a:pPr>
            <a:r>
              <a:rPr lang="en-US" sz="1600" dirty="0"/>
              <a:t>the kind of personal information accessed, disclosed or lost;</a:t>
            </a:r>
          </a:p>
          <a:p>
            <a:pPr marL="171450" indent="-171450">
              <a:buFont typeface="Arial" panose="020B0604020202020204" pitchFamily="34" charset="0"/>
              <a:buChar char="•"/>
            </a:pPr>
            <a:r>
              <a:rPr lang="en-US" sz="1600" dirty="0"/>
              <a:t>the sensitivity of the personal information; </a:t>
            </a:r>
          </a:p>
          <a:p>
            <a:pPr marL="171450" indent="-171450">
              <a:buFont typeface="Arial" panose="020B0604020202020204" pitchFamily="34" charset="0"/>
              <a:buChar char="•"/>
            </a:pPr>
            <a:r>
              <a:rPr lang="en-US" sz="1600" dirty="0"/>
              <a:t>whether the personal information is protected by 1 or more security measures;  </a:t>
            </a:r>
          </a:p>
          <a:p>
            <a:pPr marL="171450" indent="-171450">
              <a:buFont typeface="Arial" panose="020B0604020202020204" pitchFamily="34" charset="0"/>
              <a:buChar char="•"/>
            </a:pPr>
            <a:r>
              <a:rPr lang="en-US" sz="1600" dirty="0"/>
              <a:t>if the personal information is protected by 1 or more security measures—the likelihood that any of those security measures could be overcome; </a:t>
            </a:r>
          </a:p>
          <a:p>
            <a:pPr marL="171450" indent="-171450">
              <a:buFont typeface="Arial" panose="020B0604020202020204" pitchFamily="34" charset="0"/>
              <a:buChar char="•"/>
            </a:pPr>
            <a:r>
              <a:rPr lang="en-US" sz="1600" dirty="0"/>
              <a:t>the persons, or the kinds of persons, who have obtained, or who could obtain, the personal information; </a:t>
            </a:r>
          </a:p>
          <a:p>
            <a:pPr marL="171450" indent="-171450">
              <a:buFont typeface="Arial" panose="020B0604020202020204" pitchFamily="34" charset="0"/>
              <a:buChar char="•"/>
            </a:pPr>
            <a:r>
              <a:rPr lang="en-US" sz="1600" dirty="0"/>
              <a:t>the nature of the harm likely to result from the data breach;</a:t>
            </a:r>
            <a:r>
              <a:rPr lang="en-US" sz="1600" baseline="0" dirty="0"/>
              <a:t> and</a:t>
            </a:r>
            <a:endParaRPr lang="en-US" sz="1600" dirty="0"/>
          </a:p>
          <a:p>
            <a:pPr marL="171450" indent="-171450">
              <a:buFont typeface="Arial" panose="020B0604020202020204" pitchFamily="34" charset="0"/>
              <a:buChar char="•"/>
            </a:pPr>
            <a:r>
              <a:rPr lang="en-US" sz="1600" dirty="0"/>
              <a:t>any other relevant matter</a:t>
            </a:r>
          </a:p>
          <a:p>
            <a:pPr marL="0" indent="0">
              <a:buFont typeface="Arial" panose="020B0604020202020204" pitchFamily="34" charset="0"/>
              <a:buNone/>
            </a:pPr>
            <a:r>
              <a:rPr lang="en-US" sz="1600" dirty="0"/>
              <a:t>This means that identifying the likelihood of serous harm will</a:t>
            </a:r>
            <a:r>
              <a:rPr lang="en-US" sz="1600" baseline="0" dirty="0"/>
              <a:t> turn on the facts of the matter being considered, with particular regard to those factors. </a:t>
            </a:r>
          </a:p>
          <a:p>
            <a:pPr marL="0" indent="0">
              <a:buFont typeface="Arial" panose="020B0604020202020204" pitchFamily="34" charset="0"/>
              <a:buNone/>
            </a:pPr>
            <a:r>
              <a:rPr lang="en-US" sz="1600" baseline="0" dirty="0"/>
              <a:t>It is important to note that these factors are situational and there may be others not shown here. Your agency needs to decide. </a:t>
            </a:r>
            <a:endParaRPr lang="en-US" sz="1600" dirty="0"/>
          </a:p>
          <a:p>
            <a:endParaRPr lang="en-AU" dirty="0"/>
          </a:p>
          <a:p>
            <a:endParaRPr lang="en-US" dirty="0"/>
          </a:p>
        </p:txBody>
      </p:sp>
      <p:sp>
        <p:nvSpPr>
          <p:cNvPr id="4" name="Slide Number Placeholder 3"/>
          <p:cNvSpPr>
            <a:spLocks noGrp="1"/>
          </p:cNvSpPr>
          <p:nvPr>
            <p:ph type="sldNum" sz="quarter" idx="5"/>
          </p:nvPr>
        </p:nvSpPr>
        <p:spPr/>
        <p:txBody>
          <a:bodyPr/>
          <a:lstStyle/>
          <a:p>
            <a:fld id="{11399C76-6B51-4B95-96F4-DD1E10862F91}" type="slidenum">
              <a:rPr lang="en-AU" smtClean="0"/>
              <a:t>16</a:t>
            </a:fld>
            <a:endParaRPr lang="en-AU"/>
          </a:p>
        </p:txBody>
      </p:sp>
    </p:spTree>
    <p:extLst>
      <p:ext uri="{BB962C8B-B14F-4D97-AF65-F5344CB8AC3E}">
        <p14:creationId xmlns:p14="http://schemas.microsoft.com/office/powerpoint/2010/main" val="479850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433388"/>
            <a:ext cx="5327650" cy="2997200"/>
          </a:xfrm>
        </p:spPr>
      </p:sp>
      <p:sp>
        <p:nvSpPr>
          <p:cNvPr id="3" name="Notes Placeholder 2"/>
          <p:cNvSpPr>
            <a:spLocks noGrp="1"/>
          </p:cNvSpPr>
          <p:nvPr>
            <p:ph type="body" idx="1"/>
          </p:nvPr>
        </p:nvSpPr>
        <p:spPr>
          <a:xfrm>
            <a:off x="680720" y="3430588"/>
            <a:ext cx="5445760" cy="6075362"/>
          </a:xfrm>
          <a:solidFill>
            <a:schemeClr val="bg1"/>
          </a:solidFill>
        </p:spPr>
        <p:txBody>
          <a:bodyPr/>
          <a:lstStyle/>
          <a:p>
            <a:r>
              <a:rPr lang="en-AU" sz="1600" dirty="0"/>
              <a:t>The MNDB Scheme will place certain requirements</a:t>
            </a:r>
            <a:r>
              <a:rPr lang="en-AU" sz="1600" baseline="0" dirty="0"/>
              <a:t> on agencies when they experience a data breach where the agency knows or </a:t>
            </a:r>
            <a:r>
              <a:rPr lang="en-AU" sz="1600" u="sng" baseline="0" dirty="0"/>
              <a:t>reasonably suspects </a:t>
            </a:r>
            <a:r>
              <a:rPr lang="en-AU" sz="1600" baseline="0" dirty="0"/>
              <a:t>it is an eligible data breach.</a:t>
            </a:r>
          </a:p>
          <a:p>
            <a:pPr>
              <a:spcBef>
                <a:spcPts val="600"/>
              </a:spcBef>
            </a:pPr>
            <a:r>
              <a:rPr lang="en-AU" sz="1600" dirty="0"/>
              <a:t>When this occurs</a:t>
            </a:r>
            <a:r>
              <a:rPr lang="en-AU" sz="1600" baseline="0" dirty="0"/>
              <a:t>, the agency must:</a:t>
            </a:r>
          </a:p>
          <a:p>
            <a:pPr marL="285750" indent="-285750">
              <a:buFont typeface="Arial" panose="020B0604020202020204" pitchFamily="34" charset="0"/>
              <a:buChar char="•"/>
            </a:pPr>
            <a:r>
              <a:rPr lang="en-AU" sz="1600" baseline="0" dirty="0"/>
              <a:t>Contain</a:t>
            </a:r>
          </a:p>
          <a:p>
            <a:pPr marL="285750" indent="-285750">
              <a:buFont typeface="Arial" panose="020B0604020202020204" pitchFamily="34" charset="0"/>
              <a:buChar char="•"/>
            </a:pPr>
            <a:r>
              <a:rPr lang="en-AU" sz="1600" baseline="0" dirty="0"/>
              <a:t>Assess, and</a:t>
            </a:r>
          </a:p>
          <a:p>
            <a:pPr marL="285750" indent="-285750">
              <a:buFont typeface="Arial" panose="020B0604020202020204" pitchFamily="34" charset="0"/>
              <a:buChar char="•"/>
            </a:pPr>
            <a:r>
              <a:rPr lang="en-AU" sz="1600" baseline="0" dirty="0"/>
              <a:t>Notify.</a:t>
            </a:r>
          </a:p>
          <a:p>
            <a:pPr indent="0">
              <a:spcBef>
                <a:spcPts val="600"/>
              </a:spcBef>
              <a:buFont typeface="Arial" panose="020B0604020202020204" pitchFamily="34" charset="0"/>
              <a:buNone/>
            </a:pPr>
            <a:r>
              <a:rPr lang="en-AU" sz="1600" dirty="0"/>
              <a:t>Your agency must immediately contain and continue to take all reasonable steps to contain the data breach; and m</a:t>
            </a:r>
            <a:r>
              <a:rPr lang="en-AU" sz="1600" baseline="0" dirty="0"/>
              <a:t>itigate any harm caused by the data breach.</a:t>
            </a:r>
          </a:p>
          <a:p>
            <a:r>
              <a:rPr lang="en-AU" sz="1600" baseline="0" dirty="0"/>
              <a:t>If the agency does not know at that point that the breach is an eligible data breach it must assess whether there are </a:t>
            </a:r>
            <a:r>
              <a:rPr lang="en-AU" sz="1600" kern="1200" dirty="0">
                <a:solidFill>
                  <a:schemeClr val="tx1"/>
                </a:solidFill>
                <a:latin typeface="+mn-lt"/>
                <a:ea typeface="+mn-ea"/>
                <a:cs typeface="+mn-cs"/>
              </a:rPr>
              <a:t>reasonable</a:t>
            </a:r>
            <a:r>
              <a:rPr lang="en-AU" sz="1600" baseline="0" dirty="0"/>
              <a:t> grounds to believe that it is an eligible data breach.</a:t>
            </a:r>
          </a:p>
          <a:p>
            <a:pPr marL="0" lvl="1">
              <a:spcBef>
                <a:spcPts val="600"/>
              </a:spcBef>
            </a:pPr>
            <a:r>
              <a:rPr lang="en-AU" sz="1600" dirty="0"/>
              <a:t>The assessment must be conducted within 30 days. However, this can be extended if the assessment cannot reasonably be completed within 30 days.</a:t>
            </a:r>
          </a:p>
          <a:p>
            <a:pPr marL="0" indent="0">
              <a:buFont typeface="Arial" panose="020B0604020202020204" pitchFamily="34" charset="0"/>
              <a:buNone/>
            </a:pPr>
            <a:r>
              <a:rPr lang="en-AU" sz="1600" baseline="0" dirty="0"/>
              <a:t>And:</a:t>
            </a:r>
          </a:p>
          <a:p>
            <a:pPr marL="0" lvl="1" indent="0">
              <a:spcBef>
                <a:spcPts val="600"/>
              </a:spcBef>
              <a:buFont typeface="Arial" panose="020B0604020202020204" pitchFamily="34" charset="0"/>
              <a:buNone/>
            </a:pPr>
            <a:r>
              <a:rPr lang="en-AU" sz="1600" dirty="0"/>
              <a:t>Upon forming a reasonable belief that there has been an eligible data breach your agency must take action, by:</a:t>
            </a:r>
          </a:p>
          <a:p>
            <a:pPr marL="165586" lvl="1" indent="-165586" algn="l" defTabSz="914400" rtl="0" eaLnBrk="1" latinLnBrk="0" hangingPunct="1">
              <a:buFont typeface="Arial" panose="020B0604020202020204" pitchFamily="34" charset="0"/>
              <a:buChar char="•"/>
            </a:pPr>
            <a:r>
              <a:rPr lang="en-AU" sz="1600" kern="1200" baseline="0" dirty="0">
                <a:solidFill>
                  <a:schemeClr val="tx1"/>
                </a:solidFill>
                <a:latin typeface="+mn-lt"/>
                <a:ea typeface="+mn-ea"/>
                <a:cs typeface="+mn-cs"/>
              </a:rPr>
              <a:t>notifying the Information Commissioner, and</a:t>
            </a:r>
          </a:p>
          <a:p>
            <a:pPr marL="165586" lvl="1" indent="-165586" algn="l" defTabSz="914400" rtl="0" eaLnBrk="1" latinLnBrk="0" hangingPunct="1">
              <a:buFont typeface="Arial" panose="020B0604020202020204" pitchFamily="34" charset="0"/>
              <a:buChar char="•"/>
            </a:pPr>
            <a:r>
              <a:rPr lang="en-AU" sz="1600" kern="1200" baseline="0" dirty="0">
                <a:solidFill>
                  <a:schemeClr val="tx1"/>
                </a:solidFill>
                <a:latin typeface="+mn-lt"/>
                <a:ea typeface="+mn-ea"/>
                <a:cs typeface="+mn-cs"/>
              </a:rPr>
              <a:t>particular individuals.  </a:t>
            </a:r>
          </a:p>
        </p:txBody>
      </p:sp>
      <p:sp>
        <p:nvSpPr>
          <p:cNvPr id="4" name="Slide Number Placeholder 3"/>
          <p:cNvSpPr>
            <a:spLocks noGrp="1"/>
          </p:cNvSpPr>
          <p:nvPr>
            <p:ph type="sldNum" sz="quarter" idx="5"/>
          </p:nvPr>
        </p:nvSpPr>
        <p:spPr/>
        <p:txBody>
          <a:bodyPr/>
          <a:lstStyle/>
          <a:p>
            <a:fld id="{11399C76-6B51-4B95-96F4-DD1E10862F91}" type="slidenum">
              <a:rPr lang="en-AU" smtClean="0"/>
              <a:t>17</a:t>
            </a:fld>
            <a:endParaRPr lang="en-AU"/>
          </a:p>
        </p:txBody>
      </p:sp>
    </p:spTree>
    <p:extLst>
      <p:ext uri="{BB962C8B-B14F-4D97-AF65-F5344CB8AC3E}">
        <p14:creationId xmlns:p14="http://schemas.microsoft.com/office/powerpoint/2010/main" val="2213344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550863"/>
            <a:ext cx="4640263" cy="2609850"/>
          </a:xfrm>
        </p:spPr>
      </p:sp>
      <p:sp>
        <p:nvSpPr>
          <p:cNvPr id="3" name="Notes Placeholder 2"/>
          <p:cNvSpPr>
            <a:spLocks noGrp="1"/>
          </p:cNvSpPr>
          <p:nvPr>
            <p:ph type="body" idx="1"/>
          </p:nvPr>
        </p:nvSpPr>
        <p:spPr>
          <a:xfrm>
            <a:off x="680720" y="3456000"/>
            <a:ext cx="5445760" cy="5984647"/>
          </a:xfrm>
          <a:solidFill>
            <a:schemeClr val="bg1"/>
          </a:solidFill>
        </p:spPr>
        <p:txBody>
          <a:bodyPr/>
          <a:lstStyle/>
          <a:p>
            <a:pPr>
              <a:spcBef>
                <a:spcPts val="300"/>
              </a:spcBef>
              <a:buClr>
                <a:schemeClr val="accent1">
                  <a:lumMod val="75000"/>
                </a:schemeClr>
              </a:buClr>
              <a:buSzPct val="145000"/>
            </a:pPr>
            <a:r>
              <a:rPr lang="en-US" sz="1600" dirty="0">
                <a:latin typeface="+mn-lt"/>
                <a:cs typeface="Arial" panose="020B0604020202020204" pitchFamily="34" charset="0"/>
              </a:rPr>
              <a:t>Agencies must: </a:t>
            </a:r>
          </a:p>
          <a:p>
            <a:pPr marL="179388" indent="-179388">
              <a:spcBef>
                <a:spcPts val="300"/>
              </a:spcBef>
              <a:buClr>
                <a:schemeClr val="accent1">
                  <a:lumMod val="75000"/>
                </a:schemeClr>
              </a:buClr>
              <a:buSzPct val="145000"/>
              <a:buFont typeface="Arial"/>
              <a:buChar char="•"/>
            </a:pPr>
            <a:r>
              <a:rPr lang="en-US" sz="1600" dirty="0">
                <a:cs typeface="Arial" panose="020B0604020202020204" pitchFamily="34" charset="0"/>
              </a:rPr>
              <a:t>Publish a data breach policy – outlining their strategy for managing data breaches, and </a:t>
            </a:r>
          </a:p>
          <a:p>
            <a:pPr marL="179388" indent="-179388">
              <a:spcBef>
                <a:spcPts val="300"/>
              </a:spcBef>
              <a:buClr>
                <a:schemeClr val="accent1">
                  <a:lumMod val="75000"/>
                </a:schemeClr>
              </a:buClr>
              <a:buSzPct val="145000"/>
              <a:buFont typeface="Arial"/>
              <a:buChar char="•"/>
            </a:pPr>
            <a:r>
              <a:rPr lang="en-US" sz="1600" dirty="0">
                <a:latin typeface="+mn-lt"/>
                <a:cs typeface="Arial" panose="020B0604020202020204" pitchFamily="34" charset="0"/>
              </a:rPr>
              <a:t>Keep a register of eligible data breaches with the following minimum information:</a:t>
            </a:r>
          </a:p>
          <a:p>
            <a:pPr marL="446088" lvl="2" indent="-239713">
              <a:buClr>
                <a:schemeClr val="accent1">
                  <a:lumMod val="75000"/>
                </a:schemeClr>
              </a:buClr>
              <a:buSzPct val="145000"/>
              <a:buFont typeface="Arial"/>
              <a:buChar char="•"/>
            </a:pPr>
            <a:r>
              <a:rPr lang="en-US" sz="1600" dirty="0">
                <a:latin typeface="+mn-lt"/>
                <a:cs typeface="Arial" panose="020B0604020202020204" pitchFamily="34" charset="0"/>
              </a:rPr>
              <a:t>Description and type of breach</a:t>
            </a:r>
          </a:p>
          <a:p>
            <a:pPr marL="446088" lvl="2" indent="-239713">
              <a:buClr>
                <a:schemeClr val="accent1">
                  <a:lumMod val="75000"/>
                </a:schemeClr>
              </a:buClr>
              <a:buSzPct val="145000"/>
              <a:buFont typeface="Arial"/>
              <a:buChar char="•"/>
            </a:pPr>
            <a:r>
              <a:rPr lang="en-US" sz="1600" dirty="0">
                <a:latin typeface="+mn-lt"/>
                <a:cs typeface="Arial" panose="020B0604020202020204" pitchFamily="34" charset="0"/>
              </a:rPr>
              <a:t>Steps to contain/mitigate harm</a:t>
            </a:r>
          </a:p>
          <a:p>
            <a:pPr marL="446088" lvl="2" indent="-239713">
              <a:buClr>
                <a:schemeClr val="accent1">
                  <a:lumMod val="75000"/>
                </a:schemeClr>
              </a:buClr>
              <a:buSzPct val="145000"/>
              <a:buFont typeface="Arial"/>
              <a:buChar char="•"/>
            </a:pPr>
            <a:r>
              <a:rPr lang="en-US" sz="1600" dirty="0">
                <a:latin typeface="+mn-lt"/>
                <a:cs typeface="Arial" panose="020B0604020202020204" pitchFamily="34" charset="0"/>
              </a:rPr>
              <a:t>Steps to prevent future breach</a:t>
            </a:r>
          </a:p>
          <a:p>
            <a:pPr marL="446088" lvl="2" indent="-239713">
              <a:buClr>
                <a:schemeClr val="accent1">
                  <a:lumMod val="75000"/>
                </a:schemeClr>
              </a:buClr>
              <a:buSzPct val="145000"/>
              <a:buFont typeface="Arial"/>
              <a:buChar char="•"/>
            </a:pPr>
            <a:r>
              <a:rPr lang="en-US" sz="1600" dirty="0">
                <a:latin typeface="+mn-lt"/>
                <a:cs typeface="Arial" panose="020B0604020202020204" pitchFamily="34" charset="0"/>
              </a:rPr>
              <a:t>Any exemption relied on</a:t>
            </a:r>
          </a:p>
          <a:p>
            <a:pPr marL="446088" lvl="2" indent="-239713">
              <a:buClr>
                <a:schemeClr val="accent1">
                  <a:lumMod val="75000"/>
                </a:schemeClr>
              </a:buClr>
              <a:buSzPct val="145000"/>
              <a:buFont typeface="Arial"/>
              <a:buChar char="•"/>
            </a:pPr>
            <a:r>
              <a:rPr lang="en-US" sz="1600" dirty="0">
                <a:latin typeface="+mn-lt"/>
                <a:cs typeface="Arial" panose="020B0604020202020204" pitchFamily="34" charset="0"/>
              </a:rPr>
              <a:t>Individuals notified.</a:t>
            </a:r>
          </a:p>
          <a:p>
            <a:pPr>
              <a:spcBef>
                <a:spcPts val="300"/>
              </a:spcBef>
              <a:spcAft>
                <a:spcPts val="300"/>
              </a:spcAft>
              <a:buClr>
                <a:schemeClr val="accent1">
                  <a:lumMod val="75000"/>
                </a:schemeClr>
              </a:buClr>
              <a:buSzPct val="145000"/>
            </a:pPr>
            <a:r>
              <a:rPr lang="en-AU" sz="1600" dirty="0">
                <a:cs typeface="Arial" panose="020B0604020202020204" pitchFamily="34" charset="0"/>
              </a:rPr>
              <a:t>An area of focus for agencies is to establish who, within each agency, is responsible for implementing and maintaining the breach register.</a:t>
            </a:r>
          </a:p>
          <a:p>
            <a:pPr>
              <a:spcBef>
                <a:spcPts val="300"/>
              </a:spcBef>
              <a:spcAft>
                <a:spcPts val="300"/>
              </a:spcAft>
              <a:buClr>
                <a:schemeClr val="accent1">
                  <a:lumMod val="75000"/>
                </a:schemeClr>
              </a:buClr>
              <a:buSzPct val="145000"/>
            </a:pPr>
            <a:r>
              <a:rPr lang="en-AU" sz="1600" dirty="0">
                <a:cs typeface="Arial" panose="020B0604020202020204" pitchFamily="34" charset="0"/>
              </a:rPr>
              <a:t>There is a MNBD guideline available on our website. </a:t>
            </a:r>
          </a:p>
        </p:txBody>
      </p:sp>
      <p:sp>
        <p:nvSpPr>
          <p:cNvPr id="4" name="Slide Number Placeholder 3"/>
          <p:cNvSpPr>
            <a:spLocks noGrp="1"/>
          </p:cNvSpPr>
          <p:nvPr>
            <p:ph type="sldNum" sz="quarter" idx="5"/>
          </p:nvPr>
        </p:nvSpPr>
        <p:spPr/>
        <p:txBody>
          <a:bodyPr/>
          <a:lstStyle/>
          <a:p>
            <a:fld id="{11399C76-6B51-4B95-96F4-DD1E10862F91}" type="slidenum">
              <a:rPr lang="en-AU" smtClean="0"/>
              <a:t>18</a:t>
            </a:fld>
            <a:endParaRPr lang="en-AU"/>
          </a:p>
        </p:txBody>
      </p:sp>
    </p:spTree>
    <p:extLst>
      <p:ext uri="{BB962C8B-B14F-4D97-AF65-F5344CB8AC3E}">
        <p14:creationId xmlns:p14="http://schemas.microsoft.com/office/powerpoint/2010/main" val="1045212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436563"/>
            <a:ext cx="5962650" cy="3354387"/>
          </a:xfrm>
        </p:spPr>
      </p:sp>
      <p:sp>
        <p:nvSpPr>
          <p:cNvPr id="3" name="Notes Placeholder 2"/>
          <p:cNvSpPr>
            <a:spLocks noGrp="1"/>
          </p:cNvSpPr>
          <p:nvPr>
            <p:ph type="body" idx="1"/>
          </p:nvPr>
        </p:nvSpPr>
        <p:spPr>
          <a:xfrm>
            <a:off x="422275" y="3790950"/>
            <a:ext cx="5962649" cy="5419725"/>
          </a:xfrm>
        </p:spPr>
        <p:txBody>
          <a:bodyPr/>
          <a:lstStyle/>
          <a:p>
            <a:pPr algn="just" rtl="0" fontAlgn="base"/>
            <a:r>
              <a:rPr lang="en-US" sz="1600" b="0" dirty="0">
                <a:solidFill>
                  <a:srgbClr val="000000"/>
                </a:solidFill>
              </a:rPr>
              <a:t>The</a:t>
            </a:r>
            <a:r>
              <a:rPr lang="en-US" sz="1600" b="1" dirty="0">
                <a:solidFill>
                  <a:srgbClr val="000000"/>
                </a:solidFill>
              </a:rPr>
              <a:t> </a:t>
            </a:r>
            <a:r>
              <a:rPr lang="en-AU" sz="1600" dirty="0">
                <a:solidFill>
                  <a:prstClr val="black"/>
                </a:solidFill>
                <a:cs typeface="Arial"/>
              </a:rPr>
              <a:t>underlying tenant guiding the collection of personal information is, that an agency will only collect that personal information which is absolutely necessary for the performance of its function or the provision of the requested service. </a:t>
            </a:r>
          </a:p>
          <a:p>
            <a:pPr marL="9525" lvl="1" indent="0">
              <a:buFont typeface="Arial" panose="020B0604020202020204" pitchFamily="34" charset="0"/>
              <a:buNone/>
            </a:pPr>
            <a:r>
              <a:rPr lang="en-AU" sz="1600" dirty="0">
                <a:solidFill>
                  <a:prstClr val="black"/>
                </a:solidFill>
                <a:cs typeface="Arial"/>
              </a:rPr>
              <a:t>The IPOLA reforms significantly add to an agency’s responsibility for how personal information is safeguarded.</a:t>
            </a:r>
          </a:p>
          <a:p>
            <a:pPr marL="9525" lvl="1" indent="0">
              <a:buFont typeface="Arial" panose="020B0604020202020204" pitchFamily="34" charset="0"/>
              <a:buNone/>
            </a:pPr>
            <a:r>
              <a:rPr lang="en-AU" sz="1600" dirty="0">
                <a:solidFill>
                  <a:prstClr val="black"/>
                </a:solidFill>
                <a:cs typeface="Arial"/>
              </a:rPr>
              <a:t>Think about ‘personal information’ </a:t>
            </a:r>
            <a:r>
              <a:rPr lang="en-AU" sz="1600" b="1" dirty="0">
                <a:solidFill>
                  <a:prstClr val="black"/>
                </a:solidFill>
                <a:cs typeface="Arial"/>
              </a:rPr>
              <a:t>as a risk </a:t>
            </a:r>
            <a:r>
              <a:rPr lang="en-AU" sz="1600" dirty="0">
                <a:solidFill>
                  <a:prstClr val="black"/>
                </a:solidFill>
                <a:cs typeface="Arial"/>
              </a:rPr>
              <a:t>that needs to be managed, and only collect what is required to deliver the requested service.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99C76-6B51-4B95-96F4-DD1E10862F91}"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50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dirty="0"/>
          </a:p>
        </p:txBody>
      </p:sp>
      <p:sp>
        <p:nvSpPr>
          <p:cNvPr id="4" name="Slide Number Placeholder 3"/>
          <p:cNvSpPr>
            <a:spLocks noGrp="1"/>
          </p:cNvSpPr>
          <p:nvPr>
            <p:ph type="sldNum" sz="quarter" idx="5"/>
          </p:nvPr>
        </p:nvSpPr>
        <p:spPr/>
        <p:txBody>
          <a:bodyPr/>
          <a:lstStyle/>
          <a:p>
            <a:fld id="{11399C76-6B51-4B95-96F4-DD1E10862F91}" type="slidenum">
              <a:rPr lang="en-AU" smtClean="0"/>
              <a:t>2</a:t>
            </a:fld>
            <a:endParaRPr lang="en-AU"/>
          </a:p>
        </p:txBody>
      </p:sp>
    </p:spTree>
    <p:extLst>
      <p:ext uri="{BB962C8B-B14F-4D97-AF65-F5344CB8AC3E}">
        <p14:creationId xmlns:p14="http://schemas.microsoft.com/office/powerpoint/2010/main" val="136040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6388" y="498475"/>
            <a:ext cx="3951287" cy="2222500"/>
          </a:xfrm>
        </p:spPr>
      </p:sp>
      <p:sp>
        <p:nvSpPr>
          <p:cNvPr id="3" name="Notes Placeholder 2"/>
          <p:cNvSpPr>
            <a:spLocks noGrp="1"/>
          </p:cNvSpPr>
          <p:nvPr>
            <p:ph type="body" idx="1"/>
          </p:nvPr>
        </p:nvSpPr>
        <p:spPr>
          <a:xfrm>
            <a:off x="423863" y="2923200"/>
            <a:ext cx="5961062" cy="6710400"/>
          </a:xfrm>
        </p:spPr>
        <p:txBody>
          <a:bodyPr/>
          <a:lstStyle/>
          <a:p>
            <a:pPr algn="l"/>
            <a:endParaRPr lang="en-US" sz="1900" dirty="0"/>
          </a:p>
        </p:txBody>
      </p:sp>
      <p:sp>
        <p:nvSpPr>
          <p:cNvPr id="4" name="Slide Number Placeholder 3"/>
          <p:cNvSpPr>
            <a:spLocks noGrp="1"/>
          </p:cNvSpPr>
          <p:nvPr>
            <p:ph type="sldNum" sz="quarter" idx="5"/>
          </p:nvPr>
        </p:nvSpPr>
        <p:spPr/>
        <p:txBody>
          <a:bodyPr/>
          <a:lstStyle/>
          <a:p>
            <a:fld id="{11399C76-6B51-4B95-96F4-DD1E10862F91}" type="slidenum">
              <a:rPr lang="en-AU" smtClean="0"/>
              <a:t>20</a:t>
            </a:fld>
            <a:endParaRPr lang="en-AU"/>
          </a:p>
        </p:txBody>
      </p:sp>
    </p:spTree>
    <p:extLst>
      <p:ext uri="{BB962C8B-B14F-4D97-AF65-F5344CB8AC3E}">
        <p14:creationId xmlns:p14="http://schemas.microsoft.com/office/powerpoint/2010/main" val="2047382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93700"/>
            <a:ext cx="5962650" cy="3354388"/>
          </a:xfrm>
        </p:spPr>
      </p:sp>
      <p:sp>
        <p:nvSpPr>
          <p:cNvPr id="3" name="Notes Placeholder 2"/>
          <p:cNvSpPr>
            <a:spLocks noGrp="1"/>
          </p:cNvSpPr>
          <p:nvPr>
            <p:ph type="body" idx="1"/>
          </p:nvPr>
        </p:nvSpPr>
        <p:spPr>
          <a:xfrm>
            <a:off x="422275" y="3748088"/>
            <a:ext cx="5962650" cy="5692559"/>
          </a:xfrm>
          <a:solidFill>
            <a:schemeClr val="bg1"/>
          </a:solidFill>
        </p:spPr>
        <p:txBody>
          <a:bodyPr/>
          <a:lstStyle/>
          <a:p>
            <a:r>
              <a:rPr lang="en-US" sz="1600" dirty="0"/>
              <a:t>Sensitive information is a category of personal information and is defined in the IP Act Dictionary, Schedule 5. </a:t>
            </a:r>
          </a:p>
          <a:p>
            <a:r>
              <a:rPr lang="en-US" sz="1600" dirty="0"/>
              <a:t>Under QPP 3.3, agencies can only collect sensitive information where the collection is reasonably necessary for, or directly related to, functions or activities of the agency, and the individual consents;</a:t>
            </a:r>
          </a:p>
          <a:p>
            <a:r>
              <a:rPr lang="en-US" sz="1600" dirty="0"/>
              <a:t>However, consent is not required when (QPP 3.4) applies: </a:t>
            </a:r>
          </a:p>
          <a:p>
            <a:pPr marL="171450" indent="-171450">
              <a:buFont typeface="Arial" panose="020B0604020202020204" pitchFamily="34" charset="0"/>
              <a:buChar char="•"/>
            </a:pPr>
            <a:r>
              <a:rPr lang="en-US" sz="1600" dirty="0"/>
              <a:t>the collection is required or </a:t>
            </a:r>
            <a:r>
              <a:rPr lang="en-US" sz="1600" dirty="0" err="1"/>
              <a:t>authorised</a:t>
            </a:r>
            <a:r>
              <a:rPr lang="en-US" sz="1600" dirty="0"/>
              <a:t> by law or court order </a:t>
            </a:r>
          </a:p>
          <a:p>
            <a:pPr marL="171450" indent="-171450">
              <a:buFont typeface="Arial" panose="020B0604020202020204" pitchFamily="34" charset="0"/>
              <a:buChar char="•"/>
            </a:pPr>
            <a:r>
              <a:rPr lang="en-US" sz="1600" dirty="0"/>
              <a:t>the agency is a law enforcement agency and collection is for one or more of its functions or activities </a:t>
            </a:r>
          </a:p>
          <a:p>
            <a:pPr marL="171450" indent="-171450">
              <a:buFont typeface="Arial" panose="020B0604020202020204" pitchFamily="34" charset="0"/>
              <a:buChar char="•"/>
            </a:pPr>
            <a:r>
              <a:rPr lang="en-US" sz="1600" dirty="0"/>
              <a:t>the agency is a health agency, and a permitted health situation exists in relation to the collection of the information; or </a:t>
            </a:r>
          </a:p>
          <a:p>
            <a:pPr marL="171450" indent="-171450">
              <a:buFont typeface="Arial" panose="020B0604020202020204" pitchFamily="34" charset="0"/>
              <a:buChar char="•"/>
            </a:pPr>
            <a:r>
              <a:rPr lang="en-US" sz="1600" dirty="0"/>
              <a:t>a permitted general situation exists in relation to the collection of the information by the agency.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permitted general situations are those that allow agencies to use or disclose personal information for a secondary purpose under QPP 6.2(c). </a:t>
            </a:r>
          </a:p>
        </p:txBody>
      </p:sp>
      <p:sp>
        <p:nvSpPr>
          <p:cNvPr id="4" name="Slide Number Placeholder 3"/>
          <p:cNvSpPr>
            <a:spLocks noGrp="1"/>
          </p:cNvSpPr>
          <p:nvPr>
            <p:ph type="sldNum" sz="quarter" idx="5"/>
          </p:nvPr>
        </p:nvSpPr>
        <p:spPr/>
        <p:txBody>
          <a:bodyPr/>
          <a:lstStyle/>
          <a:p>
            <a:fld id="{11399C76-6B51-4B95-96F4-DD1E10862F91}" type="slidenum">
              <a:rPr lang="en-AU" smtClean="0"/>
              <a:t>21</a:t>
            </a:fld>
            <a:endParaRPr lang="en-AU"/>
          </a:p>
        </p:txBody>
      </p:sp>
    </p:spTree>
    <p:extLst>
      <p:ext uri="{BB962C8B-B14F-4D97-AF65-F5344CB8AC3E}">
        <p14:creationId xmlns:p14="http://schemas.microsoft.com/office/powerpoint/2010/main" val="1799108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66763"/>
            <a:ext cx="5961062" cy="3354387"/>
          </a:xfrm>
        </p:spPr>
      </p:sp>
      <p:sp>
        <p:nvSpPr>
          <p:cNvPr id="3" name="Notes Placeholder 2"/>
          <p:cNvSpPr>
            <a:spLocks noGrp="1"/>
          </p:cNvSpPr>
          <p:nvPr>
            <p:ph type="body" idx="1"/>
          </p:nvPr>
        </p:nvSpPr>
        <p:spPr>
          <a:xfrm>
            <a:off x="423863" y="4176001"/>
            <a:ext cx="5961062" cy="5264646"/>
          </a:xfrm>
        </p:spPr>
        <p:txBody>
          <a:bodyPr/>
          <a:lstStyle/>
          <a:p>
            <a:r>
              <a:rPr lang="en-US" sz="1600" dirty="0">
                <a:latin typeface="Söhne"/>
              </a:rPr>
              <a:t>This Comparison table shows how the current IPPs and NPPs align to the new QPPs.</a:t>
            </a:r>
          </a:p>
          <a:p>
            <a:r>
              <a:rPr lang="en-US" sz="1600" dirty="0">
                <a:latin typeface="Söhne"/>
              </a:rPr>
              <a:t>There are two new QPPs.</a:t>
            </a:r>
          </a:p>
          <a:p>
            <a:pPr marL="285750" indent="-285750">
              <a:buFont typeface="Arial" panose="020B0604020202020204" pitchFamily="34" charset="0"/>
              <a:buChar char="•"/>
            </a:pPr>
            <a:r>
              <a:rPr lang="en-US" sz="1600" dirty="0">
                <a:latin typeface="Söhne"/>
              </a:rPr>
              <a:t>QPP 2 – Contact anonymously or pseudonymously, and</a:t>
            </a:r>
          </a:p>
          <a:p>
            <a:pPr marL="285750" indent="-285750">
              <a:buFont typeface="Arial" panose="020B0604020202020204" pitchFamily="34" charset="0"/>
              <a:buChar char="•"/>
            </a:pPr>
            <a:r>
              <a:rPr lang="en-US" sz="1600" dirty="0">
                <a:latin typeface="Söhne"/>
              </a:rPr>
              <a:t>QPP 4 – Assessing and dealing with unsolicited personal information.</a:t>
            </a:r>
          </a:p>
        </p:txBody>
      </p:sp>
      <p:sp>
        <p:nvSpPr>
          <p:cNvPr id="4" name="Slide Number Placeholder 3"/>
          <p:cNvSpPr>
            <a:spLocks noGrp="1"/>
          </p:cNvSpPr>
          <p:nvPr>
            <p:ph type="sldNum" sz="quarter" idx="5"/>
          </p:nvPr>
        </p:nvSpPr>
        <p:spPr/>
        <p:txBody>
          <a:bodyPr/>
          <a:lstStyle/>
          <a:p>
            <a:fld id="{11399C76-6B51-4B95-96F4-DD1E10862F91}" type="slidenum">
              <a:rPr lang="en-AU" smtClean="0"/>
              <a:t>22</a:t>
            </a:fld>
            <a:endParaRPr lang="en-AU"/>
          </a:p>
        </p:txBody>
      </p:sp>
    </p:spTree>
    <p:extLst>
      <p:ext uri="{BB962C8B-B14F-4D97-AF65-F5344CB8AC3E}">
        <p14:creationId xmlns:p14="http://schemas.microsoft.com/office/powerpoint/2010/main" val="361564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783307"/>
            <a:ext cx="5961062" cy="4657340"/>
          </a:xfrm>
        </p:spPr>
        <p:txBody>
          <a:bodyPr/>
          <a:lstStyle/>
          <a:p>
            <a:pPr marL="0" indent="0">
              <a:buNone/>
            </a:pPr>
            <a:r>
              <a:rPr lang="en-US" sz="1600" dirty="0"/>
              <a:t>QPPS 2 requires agencies to give people the option of dealing with them </a:t>
            </a:r>
            <a:r>
              <a:rPr lang="en-AU" sz="1600" dirty="0"/>
              <a:t>anonymously or by pseudonym.</a:t>
            </a:r>
            <a:endParaRPr lang="en-US" sz="1600" dirty="0"/>
          </a:p>
          <a:p>
            <a:pPr marL="0" indent="0">
              <a:buNone/>
            </a:pPr>
            <a:r>
              <a:rPr lang="en-US" sz="1600" dirty="0"/>
              <a:t>The QPP also contains:</a:t>
            </a:r>
          </a:p>
          <a:p>
            <a:pPr marL="179388" indent="-179388">
              <a:spcBef>
                <a:spcPts val="300"/>
              </a:spcBef>
              <a:spcAft>
                <a:spcPts val="300"/>
              </a:spcAft>
              <a:buFont typeface="Arial" panose="020B0604020202020204" pitchFamily="34" charset="0"/>
              <a:buChar char="•"/>
            </a:pPr>
            <a:r>
              <a:rPr lang="en-US" sz="1600" dirty="0"/>
              <a:t>Definitions of the two terms</a:t>
            </a:r>
          </a:p>
          <a:p>
            <a:pPr marL="179388" indent="-179388">
              <a:spcBef>
                <a:spcPts val="300"/>
              </a:spcBef>
              <a:spcAft>
                <a:spcPts val="300"/>
              </a:spcAft>
              <a:buFont typeface="Arial" panose="020B0604020202020204" pitchFamily="34" charset="0"/>
              <a:buChar char="•"/>
            </a:pPr>
            <a:r>
              <a:rPr lang="en-US" sz="1600" dirty="0"/>
              <a:t>Exceptions to offering those options: for example,</a:t>
            </a:r>
          </a:p>
          <a:p>
            <a:pPr marL="360363" lvl="1" indent="-180975">
              <a:spcBef>
                <a:spcPts val="300"/>
              </a:spcBef>
              <a:spcAft>
                <a:spcPts val="300"/>
              </a:spcAft>
              <a:buFont typeface="Arial" panose="020B0604020202020204" pitchFamily="34" charset="0"/>
              <a:buChar char="•"/>
            </a:pPr>
            <a:r>
              <a:rPr lang="en-US" sz="1600" dirty="0"/>
              <a:t>Where identification is </a:t>
            </a:r>
            <a:r>
              <a:rPr lang="en-US" sz="1600" dirty="0" err="1"/>
              <a:t>authorised</a:t>
            </a:r>
            <a:r>
              <a:rPr lang="en-US" sz="1600" dirty="0"/>
              <a:t> or required by law or a court order</a:t>
            </a:r>
          </a:p>
          <a:p>
            <a:pPr marL="360363" lvl="1" indent="-180975">
              <a:spcBef>
                <a:spcPts val="300"/>
              </a:spcBef>
              <a:spcAft>
                <a:spcPts val="300"/>
              </a:spcAft>
              <a:buFont typeface="Arial" panose="020B0604020202020204" pitchFamily="34" charset="0"/>
              <a:buChar char="•"/>
            </a:pPr>
            <a:r>
              <a:rPr lang="en-US" sz="1600" dirty="0"/>
              <a:t>Where it is impractical to deal unless the individual is identified because the person is seeking information about how they were treated.</a:t>
            </a:r>
          </a:p>
        </p:txBody>
      </p:sp>
      <p:sp>
        <p:nvSpPr>
          <p:cNvPr id="4" name="Slide Number Placeholder 3"/>
          <p:cNvSpPr>
            <a:spLocks noGrp="1"/>
          </p:cNvSpPr>
          <p:nvPr>
            <p:ph type="sldNum" sz="quarter" idx="5"/>
          </p:nvPr>
        </p:nvSpPr>
        <p:spPr/>
        <p:txBody>
          <a:bodyPr/>
          <a:lstStyle/>
          <a:p>
            <a:fld id="{11399C76-6B51-4B95-96F4-DD1E10862F91}" type="slidenum">
              <a:rPr lang="en-AU" smtClean="0"/>
              <a:t>23</a:t>
            </a:fld>
            <a:endParaRPr lang="en-AU"/>
          </a:p>
        </p:txBody>
      </p:sp>
    </p:spTree>
    <p:extLst>
      <p:ext uri="{BB962C8B-B14F-4D97-AF65-F5344CB8AC3E}">
        <p14:creationId xmlns:p14="http://schemas.microsoft.com/office/powerpoint/2010/main" val="2231002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554038"/>
            <a:ext cx="4559300" cy="2565400"/>
          </a:xfrm>
        </p:spPr>
      </p:sp>
      <p:sp>
        <p:nvSpPr>
          <p:cNvPr id="3" name="Notes Placeholder 2"/>
          <p:cNvSpPr>
            <a:spLocks noGrp="1"/>
          </p:cNvSpPr>
          <p:nvPr>
            <p:ph type="body" idx="1"/>
          </p:nvPr>
        </p:nvSpPr>
        <p:spPr>
          <a:xfrm>
            <a:off x="422275" y="3297600"/>
            <a:ext cx="5962650" cy="6222180"/>
          </a:xfrm>
          <a:solidFill>
            <a:schemeClr val="bg1"/>
          </a:solidFill>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0" dirty="0"/>
              <a:t>QPP 4 details an </a:t>
            </a:r>
            <a:r>
              <a:rPr lang="en-US" sz="1600" dirty="0"/>
              <a:t>agency’s actions and options when it receives unsolicited personal information. </a:t>
            </a:r>
            <a:br>
              <a:rPr lang="en-US" sz="1600" dirty="0"/>
            </a:br>
            <a:r>
              <a:rPr lang="en-US" sz="1600" b="0" dirty="0"/>
              <a:t>It contains:</a:t>
            </a:r>
          </a:p>
          <a:p>
            <a:pPr marL="285750" indent="-285750">
              <a:spcBef>
                <a:spcPts val="0"/>
              </a:spcBef>
              <a:spcAft>
                <a:spcPts val="300"/>
              </a:spcAft>
              <a:buFont typeface="Arial" panose="020B0604020202020204" pitchFamily="34" charset="0"/>
              <a:buChar char="•"/>
            </a:pPr>
            <a:r>
              <a:rPr lang="en-US" sz="1600" dirty="0">
                <a:latin typeface="+mn-lt"/>
              </a:rPr>
              <a:t>An Explanation of ‘Unsolicited personal information’ (For example – someone sends your agency a petition containing full names and contact details of petitioners)</a:t>
            </a:r>
          </a:p>
          <a:p>
            <a:pPr marL="285750" indent="-285750">
              <a:spcBef>
                <a:spcPts val="0"/>
              </a:spcBef>
              <a:spcAft>
                <a:spcPts val="300"/>
              </a:spcAft>
              <a:buFont typeface="Arial" panose="020B0604020202020204" pitchFamily="34" charset="0"/>
              <a:buChar char="•"/>
            </a:pPr>
            <a:r>
              <a:rPr lang="en-US" sz="1600" dirty="0">
                <a:latin typeface="+mn-lt"/>
              </a:rPr>
              <a:t>Guidance on what to do with unsolicited personal information</a:t>
            </a:r>
          </a:p>
          <a:p>
            <a:pPr marL="285750" indent="-285750">
              <a:spcBef>
                <a:spcPts val="0"/>
              </a:spcBef>
              <a:spcAft>
                <a:spcPts val="300"/>
              </a:spcAft>
              <a:buFont typeface="Arial" panose="020B0604020202020204" pitchFamily="34" charset="0"/>
              <a:buChar char="•"/>
            </a:pPr>
            <a:r>
              <a:rPr lang="en-US" sz="1600" dirty="0">
                <a:latin typeface="+mn-lt"/>
              </a:rPr>
              <a:t>Advice about determining whether QPP 3 – Collection of solicited personal information, applies.</a:t>
            </a:r>
          </a:p>
        </p:txBody>
      </p:sp>
      <p:sp>
        <p:nvSpPr>
          <p:cNvPr id="4" name="Slide Number Placeholder 3"/>
          <p:cNvSpPr>
            <a:spLocks noGrp="1"/>
          </p:cNvSpPr>
          <p:nvPr>
            <p:ph type="sldNum" sz="quarter" idx="5"/>
          </p:nvPr>
        </p:nvSpPr>
        <p:spPr/>
        <p:txBody>
          <a:bodyPr/>
          <a:lstStyle/>
          <a:p>
            <a:fld id="{11399C76-6B51-4B95-96F4-DD1E10862F91}" type="slidenum">
              <a:rPr lang="en-AU" smtClean="0"/>
              <a:t>24</a:t>
            </a:fld>
            <a:endParaRPr lang="en-AU"/>
          </a:p>
        </p:txBody>
      </p:sp>
    </p:spTree>
    <p:extLst>
      <p:ext uri="{BB962C8B-B14F-4D97-AF65-F5344CB8AC3E}">
        <p14:creationId xmlns:p14="http://schemas.microsoft.com/office/powerpoint/2010/main" val="2725467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404813"/>
            <a:ext cx="4284663" cy="2409825"/>
          </a:xfrm>
        </p:spPr>
      </p:sp>
      <p:sp>
        <p:nvSpPr>
          <p:cNvPr id="3" name="Notes Placeholder 2"/>
          <p:cNvSpPr>
            <a:spLocks noGrp="1"/>
          </p:cNvSpPr>
          <p:nvPr>
            <p:ph type="body" idx="1"/>
          </p:nvPr>
        </p:nvSpPr>
        <p:spPr>
          <a:xfrm>
            <a:off x="422275" y="2814638"/>
            <a:ext cx="5962650" cy="6719889"/>
          </a:xfrm>
          <a:solidFill>
            <a:schemeClr val="bg1"/>
          </a:solidFill>
        </p:spPr>
        <p:txBody>
          <a:bodyPr/>
          <a:lstStyle/>
          <a:p>
            <a:pPr lvl="0">
              <a:lnSpc>
                <a:spcPct val="100000"/>
              </a:lnSpc>
            </a:pPr>
            <a:r>
              <a:rPr lang="en-AU" sz="1600" b="1" dirty="0">
                <a:latin typeface="+mn-lt"/>
              </a:rPr>
              <a:t>Privacy complaint timelines: </a:t>
            </a:r>
            <a:r>
              <a:rPr lang="en-AU" sz="1600" dirty="0">
                <a:latin typeface="+mn-lt"/>
              </a:rPr>
              <a:t>Currently, a privacy complaint must:</a:t>
            </a:r>
          </a:p>
          <a:p>
            <a:pPr marL="285750" lvl="0" indent="-285750">
              <a:lnSpc>
                <a:spcPct val="100000"/>
              </a:lnSpc>
              <a:buFont typeface="Arial" panose="020B0604020202020204" pitchFamily="34" charset="0"/>
              <a:buChar char="•"/>
            </a:pPr>
            <a:r>
              <a:rPr lang="en-AU" sz="1600" dirty="0">
                <a:latin typeface="+mn-lt"/>
              </a:rPr>
              <a:t>first be made first to an agency, </a:t>
            </a:r>
          </a:p>
          <a:p>
            <a:pPr marL="285750" lvl="0" indent="-285750">
              <a:lnSpc>
                <a:spcPct val="100000"/>
              </a:lnSpc>
              <a:buFont typeface="Arial" panose="020B0604020202020204" pitchFamily="34" charset="0"/>
              <a:buChar char="•"/>
            </a:pPr>
            <a:r>
              <a:rPr lang="en-AU" sz="1600" dirty="0">
                <a:latin typeface="+mn-lt"/>
              </a:rPr>
              <a:t>Then, the complainant must then wait 45 days, before making a complaint to the Information Commissioner.</a:t>
            </a:r>
          </a:p>
          <a:p>
            <a:pPr lvl="0">
              <a:lnSpc>
                <a:spcPct val="100000"/>
              </a:lnSpc>
            </a:pPr>
            <a:r>
              <a:rPr lang="en-AU" sz="1600" dirty="0">
                <a:latin typeface="+mn-lt"/>
              </a:rPr>
              <a:t>This current definition means that:</a:t>
            </a:r>
          </a:p>
          <a:p>
            <a:pPr marL="285750" lvl="0" indent="-285750">
              <a:lnSpc>
                <a:spcPct val="100000"/>
              </a:lnSpc>
              <a:buFont typeface="Arial" panose="020B0604020202020204" pitchFamily="34" charset="0"/>
              <a:buChar char="•"/>
            </a:pPr>
            <a:r>
              <a:rPr lang="en-AU" sz="1600" dirty="0">
                <a:latin typeface="+mn-lt"/>
              </a:rPr>
              <a:t>if the complainant receives a response to their complaint within, say 20 days, </a:t>
            </a:r>
          </a:p>
          <a:p>
            <a:pPr marL="285750" lvl="0" indent="-285750">
              <a:lnSpc>
                <a:spcPct val="100000"/>
              </a:lnSpc>
              <a:buFont typeface="Arial" panose="020B0604020202020204" pitchFamily="34" charset="0"/>
              <a:buChar char="•"/>
            </a:pPr>
            <a:r>
              <a:rPr lang="en-AU" sz="1600" dirty="0">
                <a:latin typeface="+mn-lt"/>
              </a:rPr>
              <a:t>but they are not satisfied with that reply, </a:t>
            </a:r>
          </a:p>
          <a:p>
            <a:pPr marL="285750" lvl="0" indent="-285750">
              <a:lnSpc>
                <a:spcPct val="100000"/>
              </a:lnSpc>
              <a:buFont typeface="Arial" panose="020B0604020202020204" pitchFamily="34" charset="0"/>
              <a:buChar char="•"/>
            </a:pPr>
            <a:r>
              <a:rPr lang="en-AU" sz="1600" dirty="0">
                <a:latin typeface="+mn-lt"/>
              </a:rPr>
              <a:t>they still must wait until the 45 day period ends before taking up their concerns with the OIC.</a:t>
            </a:r>
          </a:p>
          <a:p>
            <a:pPr lvl="0">
              <a:lnSpc>
                <a:spcPct val="100000"/>
              </a:lnSpc>
            </a:pPr>
            <a:r>
              <a:rPr lang="en-AU" sz="1600" b="1" dirty="0">
                <a:latin typeface="+mn-lt"/>
              </a:rPr>
              <a:t>The amendments will:</a:t>
            </a:r>
          </a:p>
          <a:p>
            <a:pPr marL="285750" lvl="0" indent="-285750">
              <a:lnSpc>
                <a:spcPct val="100000"/>
              </a:lnSpc>
              <a:buFont typeface="Arial" panose="020B0604020202020204" pitchFamily="34" charset="0"/>
              <a:buChar char="•"/>
            </a:pPr>
            <a:r>
              <a:rPr lang="en-AU" sz="1600" dirty="0">
                <a:latin typeface="+mn-lt"/>
              </a:rPr>
              <a:t>allow agencies to request further time to handle a privacy complaint and,</a:t>
            </a:r>
          </a:p>
          <a:p>
            <a:pPr marL="285750" lvl="0" indent="-285750">
              <a:lnSpc>
                <a:spcPct val="100000"/>
              </a:lnSpc>
              <a:buFont typeface="Arial" panose="020B0604020202020204" pitchFamily="34" charset="0"/>
              <a:buChar char="•"/>
            </a:pPr>
            <a:r>
              <a:rPr lang="en-AU" sz="1600" dirty="0">
                <a:latin typeface="+mn-lt"/>
              </a:rPr>
              <a:t>if a complainant receives a response from the agency, and are not satisfied with that response, allow the person to make a complaint to the Information Commissioner inside the 45 days.</a:t>
            </a:r>
          </a:p>
          <a:p>
            <a:pPr marL="285750" lvl="0" indent="-285750">
              <a:lnSpc>
                <a:spcPct val="100000"/>
              </a:lnSpc>
              <a:buFont typeface="Arial" panose="020B0604020202020204" pitchFamily="34" charset="0"/>
              <a:buChar char="•"/>
            </a:pPr>
            <a:r>
              <a:rPr lang="en-AU" sz="1600" dirty="0">
                <a:latin typeface="+mn-lt"/>
              </a:rPr>
              <a:t>Put an end-date of 12 months </a:t>
            </a:r>
            <a:r>
              <a:rPr lang="en-US" sz="1600" dirty="0"/>
              <a:t>after the complainant becomes aware of the reasons for the complaint. This can be expended with agreement by the agency.</a:t>
            </a:r>
            <a:endParaRPr lang="en-AU" sz="1600" dirty="0">
              <a:latin typeface="+mn-lt"/>
            </a:endParaRPr>
          </a:p>
        </p:txBody>
      </p:sp>
      <p:sp>
        <p:nvSpPr>
          <p:cNvPr id="4" name="Slide Number Placeholder 3"/>
          <p:cNvSpPr>
            <a:spLocks noGrp="1"/>
          </p:cNvSpPr>
          <p:nvPr>
            <p:ph type="sldNum" sz="quarter" idx="5"/>
          </p:nvPr>
        </p:nvSpPr>
        <p:spPr/>
        <p:txBody>
          <a:bodyPr/>
          <a:lstStyle/>
          <a:p>
            <a:fld id="{11399C76-6B51-4B95-96F4-DD1E10862F91}" type="slidenum">
              <a:rPr lang="en-AU" smtClean="0"/>
              <a:t>25</a:t>
            </a:fld>
            <a:endParaRPr lang="en-AU"/>
          </a:p>
        </p:txBody>
      </p:sp>
    </p:spTree>
    <p:extLst>
      <p:ext uri="{BB962C8B-B14F-4D97-AF65-F5344CB8AC3E}">
        <p14:creationId xmlns:p14="http://schemas.microsoft.com/office/powerpoint/2010/main" val="3796810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28650"/>
            <a:ext cx="4513262" cy="2540000"/>
          </a:xfrm>
        </p:spPr>
      </p:sp>
      <p:sp>
        <p:nvSpPr>
          <p:cNvPr id="3" name="Notes Placeholder 2"/>
          <p:cNvSpPr>
            <a:spLocks noGrp="1"/>
          </p:cNvSpPr>
          <p:nvPr>
            <p:ph type="body" idx="1"/>
          </p:nvPr>
        </p:nvSpPr>
        <p:spPr>
          <a:xfrm>
            <a:off x="422275" y="3369600"/>
            <a:ext cx="5961062" cy="6071047"/>
          </a:xfrm>
        </p:spPr>
        <p:txBody>
          <a:bodyPr/>
          <a:lstStyle/>
          <a:p>
            <a:pPr rtl="0" fontAlgn="base"/>
            <a:r>
              <a:rPr lang="en-US" sz="1600" dirty="0">
                <a:solidFill>
                  <a:srgbClr val="000000"/>
                </a:solidFill>
                <a:latin typeface="+mn-lt"/>
              </a:rPr>
              <a:t>Currently the Information Commissioner has powers to:</a:t>
            </a:r>
          </a:p>
          <a:p>
            <a:pPr marL="179388" indent="-179388" rtl="0" fontAlgn="base">
              <a:buFont typeface="Arial" panose="020B0604020202020204" pitchFamily="34" charset="0"/>
              <a:buChar char="•"/>
            </a:pPr>
            <a:r>
              <a:rPr lang="en-US" sz="1600" dirty="0">
                <a:solidFill>
                  <a:srgbClr val="000000"/>
                </a:solidFill>
                <a:latin typeface="+mn-lt"/>
              </a:rPr>
              <a:t>conduct reviews into personal information handling practices of agencies or</a:t>
            </a:r>
          </a:p>
          <a:p>
            <a:pPr marL="179388" indent="-179388" rtl="0" fontAlgn="base">
              <a:buFont typeface="Arial" panose="020B0604020202020204" pitchFamily="34" charset="0"/>
              <a:buChar char="•"/>
            </a:pPr>
            <a:r>
              <a:rPr lang="en-US" sz="1600" dirty="0">
                <a:solidFill>
                  <a:srgbClr val="000000"/>
                </a:solidFill>
                <a:latin typeface="+mn-lt"/>
              </a:rPr>
              <a:t>to identify particular grounds to issue a compliance notice.  </a:t>
            </a:r>
          </a:p>
          <a:p>
            <a:pPr marL="0" indent="0" rtl="0" fontAlgn="base">
              <a:buFont typeface="Arial" panose="020B0604020202020204" pitchFamily="34" charset="0"/>
              <a:buNone/>
            </a:pPr>
            <a:endParaRPr lang="en-US" sz="1600" dirty="0">
              <a:solidFill>
                <a:srgbClr val="000000"/>
              </a:solidFill>
              <a:latin typeface="+mn-lt"/>
            </a:endParaRPr>
          </a:p>
          <a:p>
            <a:pPr marL="0" indent="0" rtl="0" fontAlgn="base">
              <a:buFont typeface="Arial" panose="020B0604020202020204" pitchFamily="34" charset="0"/>
              <a:buNone/>
            </a:pPr>
            <a:r>
              <a:rPr lang="en-US" sz="1600" dirty="0">
                <a:solidFill>
                  <a:srgbClr val="000000"/>
                </a:solidFill>
                <a:latin typeface="+mn-lt"/>
              </a:rPr>
              <a:t>Changes to the Act will </a:t>
            </a:r>
            <a:r>
              <a:rPr lang="en-US" sz="1600" dirty="0">
                <a:latin typeface="+mn-lt"/>
              </a:rPr>
              <a:t>provide enhanced powers and functions for the Information Commissioner including:</a:t>
            </a:r>
          </a:p>
          <a:p>
            <a:pPr marL="179388" indent="-179388" rtl="0" fontAlgn="base">
              <a:buFont typeface="Arial" panose="020B0604020202020204" pitchFamily="34" charset="0"/>
              <a:buChar char="•"/>
            </a:pPr>
            <a:r>
              <a:rPr lang="en-US" sz="1600" dirty="0">
                <a:latin typeface="+mn-lt"/>
              </a:rPr>
              <a:t>a power to investigate on the Information Commissioner’s own motion, </a:t>
            </a:r>
          </a:p>
          <a:p>
            <a:pPr marL="360363" lvl="1" indent="-180975" fontAlgn="base">
              <a:buFont typeface="Arial" panose="020B0604020202020204" pitchFamily="34" charset="0"/>
              <a:buChar char="•"/>
            </a:pPr>
            <a:r>
              <a:rPr lang="en-US" sz="1600" dirty="0">
                <a:latin typeface="+mn-lt"/>
              </a:rPr>
              <a:t>an act, </a:t>
            </a:r>
          </a:p>
          <a:p>
            <a:pPr marL="360363" lvl="1" indent="-180975" fontAlgn="base">
              <a:buFont typeface="Arial" panose="020B0604020202020204" pitchFamily="34" charset="0"/>
              <a:buChar char="•"/>
            </a:pPr>
            <a:r>
              <a:rPr lang="en-US" sz="1600" dirty="0">
                <a:latin typeface="+mn-lt"/>
              </a:rPr>
              <a:t>failure to act or </a:t>
            </a:r>
          </a:p>
          <a:p>
            <a:pPr marL="360363" lvl="1" indent="-180975" fontAlgn="base">
              <a:buFont typeface="Arial" panose="020B0604020202020204" pitchFamily="34" charset="0"/>
              <a:buChar char="•"/>
            </a:pPr>
            <a:r>
              <a:rPr lang="en-US" sz="1600" dirty="0"/>
              <a:t>a </a:t>
            </a:r>
            <a:r>
              <a:rPr lang="en-US" sz="1600" dirty="0">
                <a:latin typeface="+mn-lt"/>
              </a:rPr>
              <a:t>practice of an agency which may be a breach of the privacy principles or other stated obligations under the IP Act</a:t>
            </a:r>
          </a:p>
          <a:p>
            <a:pPr marL="179388" indent="-179388" rtl="0" fontAlgn="base">
              <a:buFont typeface="Arial" panose="020B0604020202020204" pitchFamily="34" charset="0"/>
              <a:buChar char="•"/>
            </a:pPr>
            <a:r>
              <a:rPr lang="en-US" sz="1600" dirty="0">
                <a:latin typeface="+mn-lt"/>
              </a:rPr>
              <a:t>The Information Commissioner will also have new functions and regulatory powers in relation to compliance with the new MDBN scheme.</a:t>
            </a:r>
            <a:endParaRPr lang="en-AU" sz="1600" dirty="0">
              <a:latin typeface="+mn-lt"/>
            </a:endParaRPr>
          </a:p>
          <a:p>
            <a:pPr marL="0" marR="0" lvl="0" indent="0" defTabSz="914400" rtl="0" eaLnBrk="1" fontAlgn="base" latinLnBrk="0" hangingPunct="1">
              <a:lnSpc>
                <a:spcPct val="100000"/>
              </a:lnSpc>
              <a:spcBef>
                <a:spcPts val="0"/>
              </a:spcBef>
              <a:spcAft>
                <a:spcPts val="0"/>
              </a:spcAft>
              <a:buClrTx/>
              <a:buSzTx/>
              <a:buFontTx/>
              <a:buNone/>
              <a:tabLst/>
              <a:defRPr/>
            </a:pPr>
            <a:r>
              <a:rPr lang="en-US" sz="1600" dirty="0">
                <a:solidFill>
                  <a:srgbClr val="000000"/>
                </a:solidFill>
                <a:latin typeface="+mn-lt"/>
              </a:rPr>
              <a:t>These are enhanced powers and will apply to compliance </a:t>
            </a:r>
            <a:r>
              <a:rPr lang="en-US" sz="1600" u="sng" dirty="0">
                <a:solidFill>
                  <a:srgbClr val="000000"/>
                </a:solidFill>
                <a:latin typeface="+mn-lt"/>
              </a:rPr>
              <a:t>with all </a:t>
            </a:r>
            <a:r>
              <a:rPr lang="en-US" sz="1600" dirty="0">
                <a:solidFill>
                  <a:srgbClr val="000000"/>
                </a:solidFill>
                <a:latin typeface="+mn-lt"/>
              </a:rPr>
              <a:t>provisions in the IP Act, not only those relating to QPPs.  (See expanded Sec 135 in the amended IP Act.)</a:t>
            </a:r>
          </a:p>
        </p:txBody>
      </p:sp>
      <p:sp>
        <p:nvSpPr>
          <p:cNvPr id="4" name="Slide Number Placeholder 3"/>
          <p:cNvSpPr>
            <a:spLocks noGrp="1"/>
          </p:cNvSpPr>
          <p:nvPr>
            <p:ph type="sldNum" sz="quarter" idx="5"/>
          </p:nvPr>
        </p:nvSpPr>
        <p:spPr/>
        <p:txBody>
          <a:bodyPr/>
          <a:lstStyle/>
          <a:p>
            <a:fld id="{11399C76-6B51-4B95-96F4-DD1E10862F91}" type="slidenum">
              <a:rPr lang="en-AU" smtClean="0"/>
              <a:t>26</a:t>
            </a:fld>
            <a:endParaRPr lang="en-AU"/>
          </a:p>
        </p:txBody>
      </p:sp>
    </p:spTree>
    <p:extLst>
      <p:ext uri="{BB962C8B-B14F-4D97-AF65-F5344CB8AC3E}">
        <p14:creationId xmlns:p14="http://schemas.microsoft.com/office/powerpoint/2010/main" val="4249936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328613"/>
            <a:ext cx="4060825" cy="2284412"/>
          </a:xfrm>
        </p:spPr>
      </p:sp>
      <p:sp>
        <p:nvSpPr>
          <p:cNvPr id="3" name="Notes Placeholder 2"/>
          <p:cNvSpPr>
            <a:spLocks noGrp="1"/>
          </p:cNvSpPr>
          <p:nvPr>
            <p:ph type="body" idx="1"/>
          </p:nvPr>
        </p:nvSpPr>
        <p:spPr>
          <a:xfrm>
            <a:off x="422274" y="2037600"/>
            <a:ext cx="6036125" cy="7573124"/>
          </a:xfrm>
          <a:solidFill>
            <a:schemeClr val="bg1"/>
          </a:solidFill>
        </p:spPr>
        <p:txBody>
          <a:bodyPr/>
          <a:lstStyle/>
          <a:p>
            <a:pPr marL="180975" lvl="1" indent="-171450">
              <a:buFont typeface="Arial" panose="020B0604020202020204" pitchFamily="34" charset="0"/>
              <a:buChar char="•"/>
            </a:pPr>
            <a:r>
              <a:rPr lang="en-AU" sz="1400" dirty="0">
                <a:solidFill>
                  <a:prstClr val="black"/>
                </a:solidFill>
                <a:cs typeface="Arial"/>
              </a:rPr>
              <a:t>Consider if current privacy policies could be strengthened and how they would stand up to examination or investigation.</a:t>
            </a:r>
          </a:p>
          <a:p>
            <a:pPr marL="9525" lvl="1" indent="0">
              <a:buFont typeface="Arial" panose="020B0604020202020204" pitchFamily="34" charset="0"/>
              <a:buNone/>
            </a:pPr>
            <a:r>
              <a:rPr lang="en-AU" sz="1400" dirty="0">
                <a:solidFill>
                  <a:prstClr val="black"/>
                </a:solidFill>
                <a:cs typeface="Arial"/>
              </a:rPr>
              <a:t>As mentioned earlier, an expectation about the Privacy Principles is that an agency will only collect that personal information which is absolutely necessary. </a:t>
            </a:r>
          </a:p>
          <a:p>
            <a:pPr marL="9525" lvl="1" indent="0">
              <a:buFont typeface="Arial" panose="020B0604020202020204" pitchFamily="34" charset="0"/>
              <a:buNone/>
            </a:pPr>
            <a:r>
              <a:rPr lang="en-AU" sz="1400" dirty="0">
                <a:solidFill>
                  <a:prstClr val="black"/>
                </a:solidFill>
                <a:cs typeface="Arial"/>
              </a:rPr>
              <a:t>The IPOLA reforms significantly add to an agency’s responsibility for how that personal information is safeguarded.</a:t>
            </a:r>
          </a:p>
          <a:p>
            <a:pPr marL="9525" lvl="1" indent="0">
              <a:buFont typeface="Arial" panose="020B0604020202020204" pitchFamily="34" charset="0"/>
              <a:buNone/>
            </a:pPr>
            <a:r>
              <a:rPr lang="en-AU" sz="1400" dirty="0">
                <a:solidFill>
                  <a:prstClr val="black"/>
                </a:solidFill>
                <a:cs typeface="Arial"/>
              </a:rPr>
              <a:t>Think about ‘personal information’ </a:t>
            </a:r>
            <a:r>
              <a:rPr lang="en-AU" sz="1400" b="1" dirty="0">
                <a:solidFill>
                  <a:prstClr val="black"/>
                </a:solidFill>
                <a:cs typeface="Arial"/>
              </a:rPr>
              <a:t>as a risk </a:t>
            </a:r>
            <a:r>
              <a:rPr lang="en-AU" sz="1400" dirty="0">
                <a:solidFill>
                  <a:prstClr val="black"/>
                </a:solidFill>
                <a:cs typeface="Arial"/>
              </a:rPr>
              <a:t>that needs to be managed, and only collect what is required to deliver the requested service.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99C76-6B51-4B95-96F4-DD1E10862F9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749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5678" y="5199354"/>
            <a:ext cx="5405421" cy="4011321"/>
          </a:xfrm>
        </p:spPr>
        <p:txBody>
          <a:bodyPr/>
          <a:lstStyle/>
          <a:p>
            <a:pPr algn="just" rtl="0" fontAlgn="base"/>
            <a:endParaRPr lang="en-US" sz="16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99C76-6B51-4B95-96F4-DD1E10862F91}"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60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969669"/>
            <a:ext cx="5961062" cy="2838512"/>
          </a:xfrm>
        </p:spPr>
        <p:txBody>
          <a:bodyPr/>
          <a:lstStyle/>
          <a:p>
            <a:endParaRPr lang="en-AU" sz="1600" dirty="0">
              <a:latin typeface="+mn-lt"/>
            </a:endParaRPr>
          </a:p>
          <a:p>
            <a:endParaRPr lang="en-AU" sz="1600"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99C76-6B51-4B95-96F4-DD1E10862F91}"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04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66713"/>
            <a:ext cx="5962650" cy="3354387"/>
          </a:xfrm>
        </p:spPr>
      </p:sp>
      <p:sp>
        <p:nvSpPr>
          <p:cNvPr id="3" name="Notes Placeholder 2"/>
          <p:cNvSpPr>
            <a:spLocks noGrp="1"/>
          </p:cNvSpPr>
          <p:nvPr>
            <p:ph type="body" idx="1"/>
          </p:nvPr>
        </p:nvSpPr>
        <p:spPr>
          <a:xfrm>
            <a:off x="378437" y="2730674"/>
            <a:ext cx="6006488" cy="6773326"/>
          </a:xfrm>
          <a:solidFill>
            <a:schemeClr val="bg1"/>
          </a:solidFill>
        </p:spPr>
        <p:txBody>
          <a:bodyPr/>
          <a:lstStyle/>
          <a:p>
            <a:pPr marL="0" lvl="0" indent="0">
              <a:lnSpc>
                <a:spcPct val="107000"/>
              </a:lnSpc>
              <a:spcAft>
                <a:spcPts val="800"/>
              </a:spcAft>
              <a:buFont typeface="+mj-lt"/>
              <a:buNone/>
              <a:tabLst>
                <a:tab pos="457200" algn="l"/>
              </a:tabLst>
            </a:pPr>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99C76-6B51-4B95-96F4-DD1E10862F9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213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554038"/>
            <a:ext cx="4559300" cy="2565400"/>
          </a:xfrm>
        </p:spPr>
      </p:sp>
      <p:sp>
        <p:nvSpPr>
          <p:cNvPr id="3" name="Notes Placeholder 2"/>
          <p:cNvSpPr>
            <a:spLocks noGrp="1"/>
          </p:cNvSpPr>
          <p:nvPr>
            <p:ph type="body" idx="1"/>
          </p:nvPr>
        </p:nvSpPr>
        <p:spPr>
          <a:xfrm>
            <a:off x="422275" y="3276000"/>
            <a:ext cx="5962650" cy="6243780"/>
          </a:xfrm>
          <a:solidFill>
            <a:schemeClr val="bg1"/>
          </a:solidFill>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b="1" dirty="0">
                <a:latin typeface="+mn-lt"/>
              </a:rPr>
              <a:t>These are new external review remittal powers</a:t>
            </a:r>
            <a:r>
              <a:rPr lang="en-US" sz="1600" dirty="0">
                <a:latin typeface="+mn-lt"/>
              </a:rPr>
              <a:t>:</a:t>
            </a:r>
          </a:p>
          <a:p>
            <a:pPr marL="0" indent="0">
              <a:spcBef>
                <a:spcPts val="300"/>
              </a:spcBef>
              <a:spcAft>
                <a:spcPts val="300"/>
              </a:spcAft>
              <a:buNone/>
            </a:pPr>
            <a:r>
              <a:rPr lang="en-US" sz="1600" dirty="0">
                <a:latin typeface="+mn-lt"/>
              </a:rPr>
              <a:t>These powers apply to additional documents identified during an external review.</a:t>
            </a:r>
          </a:p>
          <a:p>
            <a:pPr marL="0" indent="0">
              <a:spcBef>
                <a:spcPts val="300"/>
              </a:spcBef>
              <a:spcAft>
                <a:spcPts val="300"/>
              </a:spcAft>
              <a:buNone/>
            </a:pPr>
            <a:r>
              <a:rPr lang="en-US" sz="1600" dirty="0">
                <a:latin typeface="+mn-lt"/>
              </a:rPr>
              <a:t>Where this happens:</a:t>
            </a:r>
          </a:p>
          <a:p>
            <a:pPr marL="285750" indent="-285750">
              <a:spcBef>
                <a:spcPts val="300"/>
              </a:spcBef>
              <a:spcAft>
                <a:spcPts val="300"/>
              </a:spcAft>
              <a:buFont typeface="Arial" panose="020B0604020202020204" pitchFamily="34" charset="0"/>
              <a:buChar char="•"/>
            </a:pPr>
            <a:r>
              <a:rPr lang="en-US" sz="1600" dirty="0">
                <a:latin typeface="+mn-lt"/>
              </a:rPr>
              <a:t>The documents to be referred back to agency to make decision</a:t>
            </a:r>
          </a:p>
          <a:p>
            <a:pPr marL="285750" indent="-285750">
              <a:spcBef>
                <a:spcPts val="300"/>
              </a:spcBef>
              <a:spcAft>
                <a:spcPts val="300"/>
              </a:spcAft>
              <a:buFont typeface="Arial" panose="020B0604020202020204" pitchFamily="34" charset="0"/>
              <a:buChar char="•"/>
            </a:pPr>
            <a:r>
              <a:rPr lang="en-US" sz="1600" dirty="0">
                <a:latin typeface="+mn-lt"/>
              </a:rPr>
              <a:t>They will be treated as a new, fully compliant application</a:t>
            </a:r>
          </a:p>
          <a:p>
            <a:pPr marL="285750" indent="-285750">
              <a:spcBef>
                <a:spcPts val="300"/>
              </a:spcBef>
              <a:spcAft>
                <a:spcPts val="300"/>
              </a:spcAft>
              <a:buFont typeface="Arial" panose="020B0604020202020204" pitchFamily="34" charset="0"/>
              <a:buChar char="•"/>
            </a:pPr>
            <a:r>
              <a:rPr lang="en-US" sz="1600" dirty="0">
                <a:latin typeface="+mn-lt"/>
              </a:rPr>
              <a:t>They will not be subject to any access or processing fees (on those documents), and</a:t>
            </a:r>
          </a:p>
          <a:p>
            <a:pPr marL="285750" indent="-285750">
              <a:spcBef>
                <a:spcPts val="300"/>
              </a:spcBef>
              <a:spcAft>
                <a:spcPts val="300"/>
              </a:spcAft>
              <a:buFont typeface="Arial" panose="020B0604020202020204" pitchFamily="34" charset="0"/>
              <a:buChar char="•"/>
            </a:pPr>
            <a:r>
              <a:rPr lang="en-US" sz="1600" dirty="0">
                <a:latin typeface="+mn-lt"/>
              </a:rPr>
              <a:t>The external review continues (minus those documents).</a:t>
            </a:r>
          </a:p>
        </p:txBody>
      </p:sp>
      <p:sp>
        <p:nvSpPr>
          <p:cNvPr id="4" name="Slide Number Placeholder 3"/>
          <p:cNvSpPr>
            <a:spLocks noGrp="1"/>
          </p:cNvSpPr>
          <p:nvPr>
            <p:ph type="sldNum" sz="quarter" idx="5"/>
          </p:nvPr>
        </p:nvSpPr>
        <p:spPr/>
        <p:txBody>
          <a:bodyPr/>
          <a:lstStyle/>
          <a:p>
            <a:fld id="{11399C76-6B51-4B95-96F4-DD1E10862F91}" type="slidenum">
              <a:rPr lang="en-AU" smtClean="0"/>
              <a:t>30</a:t>
            </a:fld>
            <a:endParaRPr lang="en-AU"/>
          </a:p>
        </p:txBody>
      </p:sp>
    </p:spTree>
    <p:extLst>
      <p:ext uri="{BB962C8B-B14F-4D97-AF65-F5344CB8AC3E}">
        <p14:creationId xmlns:p14="http://schemas.microsoft.com/office/powerpoint/2010/main" val="2711980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783306"/>
            <a:ext cx="5961062" cy="4657341"/>
          </a:xfrm>
        </p:spPr>
        <p:txBody>
          <a:bodyPr/>
          <a:lstStyle/>
          <a:p>
            <a:pPr marL="0" indent="0">
              <a:buFont typeface="Arial" panose="020B0604020202020204" pitchFamily="34" charset="0"/>
              <a:buNone/>
            </a:pPr>
            <a:r>
              <a:rPr lang="en-US" sz="1600" dirty="0"/>
              <a:t>These are the key areas where the OIC suggests you should be starting work to prepare for the IPOLA RTI changes.</a:t>
            </a:r>
          </a:p>
        </p:txBody>
      </p:sp>
      <p:sp>
        <p:nvSpPr>
          <p:cNvPr id="4" name="Slide Number Placeholder 3"/>
          <p:cNvSpPr>
            <a:spLocks noGrp="1"/>
          </p:cNvSpPr>
          <p:nvPr>
            <p:ph type="sldNum" sz="quarter" idx="5"/>
          </p:nvPr>
        </p:nvSpPr>
        <p:spPr/>
        <p:txBody>
          <a:bodyPr/>
          <a:lstStyle/>
          <a:p>
            <a:fld id="{11399C76-6B51-4B95-96F4-DD1E10862F91}" type="slidenum">
              <a:rPr lang="en-AU" smtClean="0"/>
              <a:t>31</a:t>
            </a:fld>
            <a:endParaRPr lang="en-AU"/>
          </a:p>
        </p:txBody>
      </p:sp>
    </p:spTree>
    <p:extLst>
      <p:ext uri="{BB962C8B-B14F-4D97-AF65-F5344CB8AC3E}">
        <p14:creationId xmlns:p14="http://schemas.microsoft.com/office/powerpoint/2010/main" val="1250311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1399C76-6B51-4B95-96F4-DD1E10862F91}" type="slidenum">
              <a:rPr lang="en-AU" smtClean="0"/>
              <a:t>32</a:t>
            </a:fld>
            <a:endParaRPr lang="en-AU"/>
          </a:p>
        </p:txBody>
      </p:sp>
    </p:spTree>
    <p:extLst>
      <p:ext uri="{BB962C8B-B14F-4D97-AF65-F5344CB8AC3E}">
        <p14:creationId xmlns:p14="http://schemas.microsoft.com/office/powerpoint/2010/main" val="3633523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a:xfrm>
            <a:off x="423863" y="4783307"/>
            <a:ext cx="5961062" cy="3913614"/>
          </a:xfrm>
        </p:spPr>
        <p:txBody>
          <a:bodyPr/>
          <a:lstStyle/>
          <a:p>
            <a:endParaRPr lang="en-AU" sz="1600" dirty="0"/>
          </a:p>
        </p:txBody>
      </p:sp>
      <p:sp>
        <p:nvSpPr>
          <p:cNvPr id="4" name="Slide Number Placeholder 3"/>
          <p:cNvSpPr>
            <a:spLocks noGrp="1"/>
          </p:cNvSpPr>
          <p:nvPr>
            <p:ph type="sldNum" sz="quarter" idx="5"/>
          </p:nvPr>
        </p:nvSpPr>
        <p:spPr/>
        <p:txBody>
          <a:bodyPr/>
          <a:lstStyle/>
          <a:p>
            <a:fld id="{11399C76-6B51-4B95-96F4-DD1E10862F91}" type="slidenum">
              <a:rPr lang="en-AU" smtClean="0"/>
              <a:t>33</a:t>
            </a:fld>
            <a:endParaRPr lang="en-AU"/>
          </a:p>
        </p:txBody>
      </p:sp>
    </p:spTree>
    <p:extLst>
      <p:ext uri="{BB962C8B-B14F-4D97-AF65-F5344CB8AC3E}">
        <p14:creationId xmlns:p14="http://schemas.microsoft.com/office/powerpoint/2010/main" val="220014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1399C76-6B51-4B95-96F4-DD1E10862F91}" type="slidenum">
              <a:rPr lang="en-AU" smtClean="0"/>
              <a:t>34</a:t>
            </a:fld>
            <a:endParaRPr lang="en-AU"/>
          </a:p>
        </p:txBody>
      </p:sp>
    </p:spTree>
    <p:extLst>
      <p:ext uri="{BB962C8B-B14F-4D97-AF65-F5344CB8AC3E}">
        <p14:creationId xmlns:p14="http://schemas.microsoft.com/office/powerpoint/2010/main" val="588702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08271589-8D6B-5AD7-B7E4-C387997947F7}"/>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721FF6EC-7AB1-84BA-1ACB-46C0DEDEDC86}"/>
              </a:ext>
            </a:extLst>
          </p:cNvPr>
          <p:cNvSpPr>
            <a:spLocks noGrp="1" noChangeArrowheads="1"/>
          </p:cNvSpPr>
          <p:nvPr>
            <p:ph type="body" idx="1"/>
          </p:nvPr>
        </p:nvSpPr>
        <p:spPr>
          <a:xfrm>
            <a:off x="423863" y="4597400"/>
            <a:ext cx="5961062" cy="4727575"/>
          </a:xfrm>
        </p:spPr>
        <p:txBody>
          <a:bodyPr/>
          <a:lstStyle/>
          <a:p>
            <a:pPr>
              <a:defRPr/>
            </a:pPr>
            <a:endParaRPr lang="en-AU" altLang="en-US" dirty="0">
              <a:latin typeface="Arial" panose="020B0604020202020204" pitchFamily="34" charset="0"/>
              <a:cs typeface="Arial" panose="020B0604020202020204" pitchFamily="34" charset="0"/>
            </a:endParaRPr>
          </a:p>
        </p:txBody>
      </p:sp>
      <p:sp>
        <p:nvSpPr>
          <p:cNvPr id="8196" name="Slide Number Placeholder 3">
            <a:extLst>
              <a:ext uri="{FF2B5EF4-FFF2-40B4-BE49-F238E27FC236}">
                <a16:creationId xmlns:a16="http://schemas.microsoft.com/office/drawing/2014/main" id="{F6F49DE2-9C1F-F92E-918B-571E7B079B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38">
              <a:defRPr>
                <a:solidFill>
                  <a:schemeClr val="tx1"/>
                </a:solidFill>
                <a:latin typeface="Arial" panose="020B0604020202020204" pitchFamily="34" charset="0"/>
                <a:cs typeface="Arial" panose="020B0604020202020204" pitchFamily="34" charset="0"/>
              </a:defRPr>
            </a:lvl1pPr>
            <a:lvl2pPr marL="718474" indent="-276336" defTabSz="934938">
              <a:defRPr>
                <a:solidFill>
                  <a:schemeClr val="tx1"/>
                </a:solidFill>
                <a:latin typeface="Arial" panose="020B0604020202020204" pitchFamily="34" charset="0"/>
                <a:cs typeface="Arial" panose="020B0604020202020204" pitchFamily="34" charset="0"/>
              </a:defRPr>
            </a:lvl2pPr>
            <a:lvl3pPr marL="1105345" indent="-221069" defTabSz="934938">
              <a:defRPr>
                <a:solidFill>
                  <a:schemeClr val="tx1"/>
                </a:solidFill>
                <a:latin typeface="Arial" panose="020B0604020202020204" pitchFamily="34" charset="0"/>
                <a:cs typeface="Arial" panose="020B0604020202020204" pitchFamily="34" charset="0"/>
              </a:defRPr>
            </a:lvl3pPr>
            <a:lvl4pPr marL="1547482" indent="-221069" defTabSz="934938">
              <a:defRPr>
                <a:solidFill>
                  <a:schemeClr val="tx1"/>
                </a:solidFill>
                <a:latin typeface="Arial" panose="020B0604020202020204" pitchFamily="34" charset="0"/>
                <a:cs typeface="Arial" panose="020B0604020202020204" pitchFamily="34" charset="0"/>
              </a:defRPr>
            </a:lvl4pPr>
            <a:lvl5pPr marL="1989620" indent="-221069" defTabSz="934938">
              <a:defRPr>
                <a:solidFill>
                  <a:schemeClr val="tx1"/>
                </a:solidFill>
                <a:latin typeface="Arial" panose="020B0604020202020204" pitchFamily="34" charset="0"/>
                <a:cs typeface="Arial" panose="020B0604020202020204" pitchFamily="34" charset="0"/>
              </a:defRPr>
            </a:lvl5pPr>
            <a:lvl6pPr marL="2431758" indent="-221069" defTabSz="934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3895" indent="-221069" defTabSz="934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6034" indent="-221069" defTabSz="934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8171" indent="-221069" defTabSz="934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C4504528-89BF-4F0C-AF1E-85FD6EAD301E}" type="slidenum">
              <a:rPr lang="en-US" altLang="en-US" sz="1200">
                <a:solidFill>
                  <a:prstClr val="black"/>
                </a:solidFill>
              </a:rPr>
              <a:pPr>
                <a:defRPr/>
              </a:pPr>
              <a:t>35</a:t>
            </a:fld>
            <a:endParaRPr lang="en-US" altLang="en-US" sz="1200">
              <a:solidFill>
                <a:prstClr val="black"/>
              </a:solidFill>
            </a:endParaRPr>
          </a:p>
        </p:txBody>
      </p:sp>
    </p:spTree>
    <p:extLst>
      <p:ext uri="{BB962C8B-B14F-4D97-AF65-F5344CB8AC3E}">
        <p14:creationId xmlns:p14="http://schemas.microsoft.com/office/powerpoint/2010/main" val="4261547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08271589-8D6B-5AD7-B7E4-C387997947F7}"/>
              </a:ext>
            </a:extLst>
          </p:cNvPr>
          <p:cNvSpPr>
            <a:spLocks noGrp="1" noRot="1" noChangeAspect="1" noChangeArrowheads="1" noTextEdit="1"/>
          </p:cNvSpPr>
          <p:nvPr>
            <p:ph type="sldImg"/>
          </p:nvPr>
        </p:nvSpPr>
        <p:spPr>
          <a:xfrm>
            <a:off x="422275" y="423863"/>
            <a:ext cx="5962650" cy="3354387"/>
          </a:xfrm>
          <a:ln/>
        </p:spPr>
      </p:sp>
      <p:sp>
        <p:nvSpPr>
          <p:cNvPr id="8195" name="Notes Placeholder 2">
            <a:extLst>
              <a:ext uri="{FF2B5EF4-FFF2-40B4-BE49-F238E27FC236}">
                <a16:creationId xmlns:a16="http://schemas.microsoft.com/office/drawing/2014/main" id="{721FF6EC-7AB1-84BA-1ACB-46C0DEDEDC86}"/>
              </a:ext>
            </a:extLst>
          </p:cNvPr>
          <p:cNvSpPr>
            <a:spLocks noGrp="1" noChangeArrowheads="1"/>
          </p:cNvSpPr>
          <p:nvPr>
            <p:ph type="body" idx="1"/>
          </p:nvPr>
        </p:nvSpPr>
        <p:spPr>
          <a:xfrm>
            <a:off x="422275" y="2276475"/>
            <a:ext cx="5962650" cy="7353299"/>
          </a:xfrm>
          <a:solidFill>
            <a:schemeClr val="bg1"/>
          </a:solidFill>
        </p:spPr>
        <p:txBody>
          <a:bodyPr/>
          <a:lstStyle/>
          <a:p>
            <a:pPr>
              <a:defRPr/>
            </a:pPr>
            <a:endParaRPr lang="en-AU" altLang="en-US" sz="1450" dirty="0">
              <a:cs typeface="Arial" panose="020B0604020202020204" pitchFamily="34" charset="0"/>
            </a:endParaRPr>
          </a:p>
        </p:txBody>
      </p:sp>
      <p:sp>
        <p:nvSpPr>
          <p:cNvPr id="8196" name="Slide Number Placeholder 3">
            <a:extLst>
              <a:ext uri="{FF2B5EF4-FFF2-40B4-BE49-F238E27FC236}">
                <a16:creationId xmlns:a16="http://schemas.microsoft.com/office/drawing/2014/main" id="{F6F49DE2-9C1F-F92E-918B-571E7B079B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938">
              <a:defRPr>
                <a:solidFill>
                  <a:schemeClr val="tx1"/>
                </a:solidFill>
                <a:latin typeface="Arial" panose="020B0604020202020204" pitchFamily="34" charset="0"/>
                <a:cs typeface="Arial" panose="020B0604020202020204" pitchFamily="34" charset="0"/>
              </a:defRPr>
            </a:lvl1pPr>
            <a:lvl2pPr marL="718474" indent="-276336" defTabSz="934938">
              <a:defRPr>
                <a:solidFill>
                  <a:schemeClr val="tx1"/>
                </a:solidFill>
                <a:latin typeface="Arial" panose="020B0604020202020204" pitchFamily="34" charset="0"/>
                <a:cs typeface="Arial" panose="020B0604020202020204" pitchFamily="34" charset="0"/>
              </a:defRPr>
            </a:lvl2pPr>
            <a:lvl3pPr marL="1105345" indent="-221069" defTabSz="934938">
              <a:defRPr>
                <a:solidFill>
                  <a:schemeClr val="tx1"/>
                </a:solidFill>
                <a:latin typeface="Arial" panose="020B0604020202020204" pitchFamily="34" charset="0"/>
                <a:cs typeface="Arial" panose="020B0604020202020204" pitchFamily="34" charset="0"/>
              </a:defRPr>
            </a:lvl3pPr>
            <a:lvl4pPr marL="1547482" indent="-221069" defTabSz="934938">
              <a:defRPr>
                <a:solidFill>
                  <a:schemeClr val="tx1"/>
                </a:solidFill>
                <a:latin typeface="Arial" panose="020B0604020202020204" pitchFamily="34" charset="0"/>
                <a:cs typeface="Arial" panose="020B0604020202020204" pitchFamily="34" charset="0"/>
              </a:defRPr>
            </a:lvl4pPr>
            <a:lvl5pPr marL="1989620" indent="-221069" defTabSz="934938">
              <a:defRPr>
                <a:solidFill>
                  <a:schemeClr val="tx1"/>
                </a:solidFill>
                <a:latin typeface="Arial" panose="020B0604020202020204" pitchFamily="34" charset="0"/>
                <a:cs typeface="Arial" panose="020B0604020202020204" pitchFamily="34" charset="0"/>
              </a:defRPr>
            </a:lvl5pPr>
            <a:lvl6pPr marL="2431758" indent="-221069" defTabSz="934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73895" indent="-221069" defTabSz="934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16034" indent="-221069" defTabSz="934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58171" indent="-221069" defTabSz="934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C4504528-89BF-4F0C-AF1E-85FD6EAD301E}" type="slidenum">
              <a:rPr lang="en-US" altLang="en-US" sz="1200">
                <a:solidFill>
                  <a:prstClr val="black"/>
                </a:solidFill>
              </a:rPr>
              <a:pPr>
                <a:defRPr/>
              </a:pPr>
              <a:t>36</a:t>
            </a:fld>
            <a:endParaRPr lang="en-US" altLang="en-US" sz="1200">
              <a:solidFill>
                <a:prstClr val="black"/>
              </a:solidFill>
            </a:endParaRPr>
          </a:p>
        </p:txBody>
      </p:sp>
    </p:spTree>
    <p:extLst>
      <p:ext uri="{BB962C8B-B14F-4D97-AF65-F5344CB8AC3E}">
        <p14:creationId xmlns:p14="http://schemas.microsoft.com/office/powerpoint/2010/main" val="200775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28613"/>
            <a:ext cx="5962650" cy="3354387"/>
          </a:xfrm>
        </p:spPr>
      </p:sp>
      <p:sp>
        <p:nvSpPr>
          <p:cNvPr id="3" name="Notes Placeholder 2"/>
          <p:cNvSpPr>
            <a:spLocks noGrp="1"/>
          </p:cNvSpPr>
          <p:nvPr>
            <p:ph type="body" idx="1"/>
          </p:nvPr>
        </p:nvSpPr>
        <p:spPr>
          <a:xfrm>
            <a:off x="422275" y="2253599"/>
            <a:ext cx="5962650" cy="7357125"/>
          </a:xfrm>
          <a:solidFill>
            <a:schemeClr val="bg1"/>
          </a:solidFill>
        </p:spPr>
        <p:txBody>
          <a:bodyPr/>
          <a:lstStyle/>
          <a:p>
            <a:pPr lvl="0">
              <a:lnSpc>
                <a:spcPct val="100000"/>
              </a:lnSpc>
              <a:defRPr b="1"/>
            </a:pPr>
            <a:endParaRPr lang="en-US" dirty="0"/>
          </a:p>
        </p:txBody>
      </p:sp>
    </p:spTree>
    <p:extLst>
      <p:ext uri="{BB962C8B-B14F-4D97-AF65-F5344CB8AC3E}">
        <p14:creationId xmlns:p14="http://schemas.microsoft.com/office/powerpoint/2010/main" val="3661147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1399C76-6B51-4B95-96F4-DD1E10862F91}" type="slidenum">
              <a:rPr lang="en-AU" smtClean="0"/>
              <a:t>38</a:t>
            </a:fld>
            <a:endParaRPr lang="en-AU"/>
          </a:p>
        </p:txBody>
      </p:sp>
    </p:spTree>
    <p:extLst>
      <p:ext uri="{BB962C8B-B14F-4D97-AF65-F5344CB8AC3E}">
        <p14:creationId xmlns:p14="http://schemas.microsoft.com/office/powerpoint/2010/main" val="221814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300038"/>
            <a:ext cx="4225925" cy="2376487"/>
          </a:xfrm>
        </p:spPr>
      </p:sp>
      <p:sp>
        <p:nvSpPr>
          <p:cNvPr id="3" name="Notes Placeholder 2"/>
          <p:cNvSpPr>
            <a:spLocks noGrp="1"/>
          </p:cNvSpPr>
          <p:nvPr>
            <p:ph type="body" idx="1"/>
          </p:nvPr>
        </p:nvSpPr>
        <p:spPr>
          <a:xfrm>
            <a:off x="361950" y="3167999"/>
            <a:ext cx="6095999" cy="6471301"/>
          </a:xfrm>
          <a:solidFill>
            <a:schemeClr val="bg1"/>
          </a:solidFill>
        </p:spPr>
        <p:txBody>
          <a:bodyPr/>
          <a:lstStyle/>
          <a:p>
            <a:r>
              <a:rPr lang="en-US" sz="1400" dirty="0"/>
              <a:t>The main drivers for the IPOLA changes came from:</a:t>
            </a:r>
          </a:p>
          <a:p>
            <a:pPr marL="180975" indent="-180975">
              <a:buFont typeface="Arial" panose="020B0604020202020204" pitchFamily="34" charset="0"/>
              <a:buChar char="•"/>
            </a:pPr>
            <a:r>
              <a:rPr lang="en-US" sz="1400" dirty="0"/>
              <a:t>A review of the Right to Information Act 2009 and Information Privacy Act 2009 (PDF), and</a:t>
            </a:r>
          </a:p>
          <a:p>
            <a:pPr marL="180975" indent="-180975">
              <a:buFont typeface="Arial" panose="020B0604020202020204" pitchFamily="34" charset="0"/>
              <a:buChar char="•"/>
            </a:pPr>
            <a:r>
              <a:rPr lang="en-US" sz="1400" dirty="0"/>
              <a:t>The </a:t>
            </a:r>
            <a:r>
              <a:rPr lang="en-US" sz="1400" dirty="0" err="1"/>
              <a:t>Coaldrake</a:t>
            </a:r>
            <a:r>
              <a:rPr lang="en-US" sz="1400" dirty="0"/>
              <a:t> Review – ‘</a:t>
            </a:r>
            <a:r>
              <a:rPr lang="en-US" sz="1400" i="1" dirty="0"/>
              <a:t>Let the Sunshine In</a:t>
            </a:r>
            <a:r>
              <a:rPr lang="en-US" sz="1400" dirty="0"/>
              <a:t>’, which recommended a Mandatory Notification of Data Breach scheme.</a:t>
            </a:r>
          </a:p>
          <a:p>
            <a:pPr marL="0" indent="0">
              <a:spcBef>
                <a:spcPts val="600"/>
              </a:spcBef>
              <a:buFont typeface="Arial" panose="020B0604020202020204" pitchFamily="34" charset="0"/>
              <a:buNone/>
            </a:pPr>
            <a:r>
              <a:rPr lang="en-US" sz="1400" dirty="0"/>
              <a:t>There were other things that informed the IPOLA changes, such as: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dirty="0"/>
              <a:t>The opportunity to harmonize the QPPs and legislation with other jurisdictions, in particular, the Commonwealth legislation, and</a:t>
            </a:r>
          </a:p>
          <a:p>
            <a:pPr marL="285750" indent="-285750">
              <a:spcBef>
                <a:spcPts val="600"/>
              </a:spcBef>
              <a:buFont typeface="Arial" panose="020B0604020202020204" pitchFamily="34" charset="0"/>
              <a:buChar char="•"/>
            </a:pPr>
            <a:r>
              <a:rPr lang="en-US" sz="1400" dirty="0"/>
              <a:t>Major reports by the CCC about misuse of client personal information by staff in agencies.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99C76-6B51-4B95-96F4-DD1E10862F9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58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783307"/>
            <a:ext cx="5702617" cy="3913614"/>
          </a:xfrm>
        </p:spPr>
        <p:txBody>
          <a:bodyPr/>
          <a:lstStyle/>
          <a:p>
            <a:endParaRPr lang="en-AU" sz="1600" dirty="0"/>
          </a:p>
        </p:txBody>
      </p:sp>
      <p:sp>
        <p:nvSpPr>
          <p:cNvPr id="4" name="Slide Number Placeholder 3"/>
          <p:cNvSpPr>
            <a:spLocks noGrp="1"/>
          </p:cNvSpPr>
          <p:nvPr>
            <p:ph type="sldNum" sz="quarter" idx="5"/>
          </p:nvPr>
        </p:nvSpPr>
        <p:spPr/>
        <p:txBody>
          <a:bodyPr/>
          <a:lstStyle/>
          <a:p>
            <a:fld id="{11399C76-6B51-4B95-96F4-DD1E10862F91}" type="slidenum">
              <a:rPr lang="en-AU" smtClean="0"/>
              <a:t>5</a:t>
            </a:fld>
            <a:endParaRPr lang="en-AU"/>
          </a:p>
        </p:txBody>
      </p:sp>
    </p:spTree>
    <p:extLst>
      <p:ext uri="{BB962C8B-B14F-4D97-AF65-F5344CB8AC3E}">
        <p14:creationId xmlns:p14="http://schemas.microsoft.com/office/powerpoint/2010/main" val="233548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783306"/>
            <a:ext cx="5961062" cy="4551193"/>
          </a:xfrm>
        </p:spPr>
        <p:txBody>
          <a:bodyPr/>
          <a:lstStyle/>
          <a:p>
            <a:pPr>
              <a:buClrTx/>
            </a:pPr>
            <a:r>
              <a:rPr lang="en-AU" sz="1600" dirty="0">
                <a:cs typeface="Arial"/>
              </a:rPr>
              <a:t>The Objectives of the IPOLA reforms are:</a:t>
            </a:r>
          </a:p>
          <a:p>
            <a:pPr marL="180975" lvl="1" indent="-180975">
              <a:buFont typeface="Arial" panose="020B0604020202020204" pitchFamily="34" charset="0"/>
              <a:buChar char="•"/>
            </a:pPr>
            <a:r>
              <a:rPr lang="en-US" sz="1600" dirty="0">
                <a:cs typeface="Arial"/>
              </a:rPr>
              <a:t>To better protect personal information</a:t>
            </a:r>
          </a:p>
          <a:p>
            <a:pPr marL="180975" lvl="1" indent="-180975">
              <a:buFont typeface="Arial" panose="020B0604020202020204" pitchFamily="34" charset="0"/>
              <a:buChar char="•"/>
            </a:pPr>
            <a:r>
              <a:rPr lang="en-US" sz="1600" dirty="0">
                <a:cs typeface="Arial"/>
              </a:rPr>
              <a:t>To provide appropriate responses and remedies for data breaches and misuse of personal information</a:t>
            </a:r>
          </a:p>
          <a:p>
            <a:pPr marL="180975" lvl="1" indent="-180975">
              <a:buFont typeface="Arial" panose="020B0604020202020204" pitchFamily="34" charset="0"/>
              <a:buChar char="•"/>
            </a:pPr>
            <a:r>
              <a:rPr lang="en-US" sz="1600" dirty="0">
                <a:cs typeface="Arial"/>
              </a:rPr>
              <a:t>To clarify and improve information frameworks</a:t>
            </a:r>
          </a:p>
          <a:p>
            <a:pPr marL="180975" lvl="1" indent="-180975">
              <a:buFont typeface="Arial" panose="020B0604020202020204" pitchFamily="34" charset="0"/>
              <a:buChar char="•"/>
            </a:pPr>
            <a:r>
              <a:rPr lang="en-US" sz="1600" dirty="0">
                <a:cs typeface="Arial"/>
              </a:rPr>
              <a:t>To support the administrative scheme providing for the proactive release of Cabinet documents</a:t>
            </a:r>
          </a:p>
          <a:p>
            <a:pPr>
              <a:buClrTx/>
            </a:pPr>
            <a:r>
              <a:rPr lang="en-AU" sz="1600" dirty="0">
                <a:cs typeface="Arial"/>
              </a:rPr>
              <a:t>These changes predominantly start from 1 July 2025 (with some exceptions)</a:t>
            </a:r>
          </a:p>
          <a:p>
            <a:pPr marL="0" lvl="1" algn="l" defTabSz="914400" rtl="0" eaLnBrk="1" latinLnBrk="0" hangingPunct="1">
              <a:lnSpc>
                <a:spcPct val="90000"/>
              </a:lnSpc>
              <a:buClrTx/>
            </a:pPr>
            <a:endParaRPr lang="en-AU" sz="1600" kern="1200" dirty="0">
              <a:solidFill>
                <a:schemeClr val="tx1"/>
              </a:solidFill>
              <a:ea typeface="+mn-ea"/>
              <a:cs typeface="Arial"/>
            </a:endParaRPr>
          </a:p>
          <a:p>
            <a:pPr marL="0" lvl="1" algn="l" defTabSz="914400" rtl="0" eaLnBrk="1" latinLnBrk="0" hangingPunct="1">
              <a:lnSpc>
                <a:spcPct val="90000"/>
              </a:lnSpc>
              <a:buClrTx/>
            </a:pPr>
            <a:r>
              <a:rPr lang="en-AU" sz="1600" kern="1200" dirty="0">
                <a:solidFill>
                  <a:schemeClr val="tx1"/>
                </a:solidFill>
                <a:ea typeface="+mn-ea"/>
                <a:cs typeface="Arial"/>
              </a:rPr>
              <a:t>The IPOLA Act has made changes to both the Information Privacy Act 2009 and the Right to Information Act 2009, the key take-away from today is to “Get Ready’.</a:t>
            </a:r>
          </a:p>
        </p:txBody>
      </p:sp>
      <p:sp>
        <p:nvSpPr>
          <p:cNvPr id="4" name="Slide Number Placeholder 3"/>
          <p:cNvSpPr>
            <a:spLocks noGrp="1"/>
          </p:cNvSpPr>
          <p:nvPr>
            <p:ph type="sldNum" sz="quarter" idx="5"/>
          </p:nvPr>
        </p:nvSpPr>
        <p:spPr/>
        <p:txBody>
          <a:bodyPr/>
          <a:lstStyle/>
          <a:p>
            <a:fld id="{11399C76-6B51-4B95-96F4-DD1E10862F91}" type="slidenum">
              <a:rPr lang="en-AU" smtClean="0"/>
              <a:t>6</a:t>
            </a:fld>
            <a:endParaRPr lang="en-AU"/>
          </a:p>
        </p:txBody>
      </p:sp>
    </p:spTree>
    <p:extLst>
      <p:ext uri="{BB962C8B-B14F-4D97-AF65-F5344CB8AC3E}">
        <p14:creationId xmlns:p14="http://schemas.microsoft.com/office/powerpoint/2010/main" val="346441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783306"/>
            <a:ext cx="5961062" cy="4657340"/>
          </a:xfrm>
        </p:spPr>
        <p:txBody>
          <a:bodyPr/>
          <a:lstStyle/>
          <a:p>
            <a:r>
              <a:rPr lang="en-US" sz="1600" dirty="0">
                <a:latin typeface="Söhne"/>
              </a:rPr>
              <a:t>This slide </a:t>
            </a:r>
            <a:r>
              <a:rPr lang="en-US" sz="1600" dirty="0" err="1">
                <a:latin typeface="Söhne"/>
              </a:rPr>
              <a:t>summarises</a:t>
            </a:r>
            <a:r>
              <a:rPr lang="en-US" sz="1600" dirty="0">
                <a:latin typeface="Söhne"/>
              </a:rPr>
              <a:t> the changes in the IP and RTI Acts.</a:t>
            </a:r>
          </a:p>
          <a:p>
            <a:endParaRPr lang="en-US" sz="1600" dirty="0">
              <a:latin typeface="Söhne"/>
            </a:endParaRPr>
          </a:p>
        </p:txBody>
      </p:sp>
      <p:sp>
        <p:nvSpPr>
          <p:cNvPr id="4" name="Slide Number Placeholder 3"/>
          <p:cNvSpPr>
            <a:spLocks noGrp="1"/>
          </p:cNvSpPr>
          <p:nvPr>
            <p:ph type="sldNum" sz="quarter" idx="5"/>
          </p:nvPr>
        </p:nvSpPr>
        <p:spPr/>
        <p:txBody>
          <a:bodyPr/>
          <a:lstStyle/>
          <a:p>
            <a:fld id="{11399C76-6B51-4B95-96F4-DD1E10862F91}" type="slidenum">
              <a:rPr lang="en-AU" smtClean="0"/>
              <a:t>7</a:t>
            </a:fld>
            <a:endParaRPr lang="en-AU"/>
          </a:p>
        </p:txBody>
      </p:sp>
    </p:spTree>
    <p:extLst>
      <p:ext uri="{BB962C8B-B14F-4D97-AF65-F5344CB8AC3E}">
        <p14:creationId xmlns:p14="http://schemas.microsoft.com/office/powerpoint/2010/main" val="1678945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5678" y="5199354"/>
            <a:ext cx="5405421" cy="3496971"/>
          </a:xfrm>
        </p:spPr>
        <p:txBody>
          <a:bodyPr/>
          <a:lstStyle/>
          <a:p>
            <a:pPr algn="just" rtl="0" fontAlgn="base"/>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99C76-6B51-4B95-96F4-DD1E10862F91}"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58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US" sz="1600" b="1" dirty="0">
                <a:solidFill>
                  <a:srgbClr val="000000"/>
                </a:solidFill>
                <a:latin typeface="+mn-lt"/>
              </a:rPr>
              <a:t>These are the key changes:</a:t>
            </a:r>
          </a:p>
          <a:p>
            <a:pPr marL="536575" indent="-536575">
              <a:buClrTx/>
              <a:buFont typeface="Arial" panose="020B0604020202020204" pitchFamily="34" charset="0"/>
              <a:buChar char="•"/>
            </a:pPr>
            <a:r>
              <a:rPr lang="en-AU" sz="1600" dirty="0">
                <a:latin typeface="+mn-lt"/>
              </a:rPr>
              <a:t>Definition of personal information</a:t>
            </a:r>
          </a:p>
          <a:p>
            <a:pPr marL="536575" indent="-536575">
              <a:buClrTx/>
              <a:buFont typeface="Arial" panose="020B0604020202020204" pitchFamily="34" charset="0"/>
              <a:buChar char="•"/>
            </a:pPr>
            <a:r>
              <a:rPr lang="en-AU" sz="1600" dirty="0">
                <a:latin typeface="+mn-lt"/>
              </a:rPr>
              <a:t>Mandatory Notification Data Breach (MNDB) Scheme</a:t>
            </a:r>
          </a:p>
          <a:p>
            <a:pPr marL="536575" indent="-536575">
              <a:buClrTx/>
              <a:buFont typeface="Arial" panose="020B0604020202020204" pitchFamily="34" charset="0"/>
              <a:buChar char="•"/>
            </a:pPr>
            <a:r>
              <a:rPr lang="en-US" sz="1600" dirty="0">
                <a:solidFill>
                  <a:srgbClr val="000000"/>
                </a:solidFill>
                <a:latin typeface="+mn-lt"/>
              </a:rPr>
              <a:t>Privacy Principles</a:t>
            </a:r>
          </a:p>
          <a:p>
            <a:pPr marL="536575" marR="0" lvl="0" indent="-536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latin typeface="+mn-lt"/>
              </a:rPr>
              <a:t>Privacy complaint timelines</a:t>
            </a:r>
          </a:p>
          <a:p>
            <a:pPr marL="536575" indent="-536575">
              <a:buClrTx/>
              <a:buFont typeface="Arial" panose="020B0604020202020204" pitchFamily="34" charset="0"/>
              <a:buChar char="•"/>
            </a:pPr>
            <a:r>
              <a:rPr lang="en-US" sz="1600" dirty="0">
                <a:solidFill>
                  <a:srgbClr val="000000"/>
                </a:solidFill>
                <a:latin typeface="+mn-lt"/>
              </a:rPr>
              <a:t>Enhanced powers</a:t>
            </a:r>
          </a:p>
        </p:txBody>
      </p:sp>
      <p:sp>
        <p:nvSpPr>
          <p:cNvPr id="4" name="Slide Number Placeholder 3"/>
          <p:cNvSpPr>
            <a:spLocks noGrp="1"/>
          </p:cNvSpPr>
          <p:nvPr>
            <p:ph type="sldNum" sz="quarter" idx="5"/>
          </p:nvPr>
        </p:nvSpPr>
        <p:spPr/>
        <p:txBody>
          <a:bodyPr/>
          <a:lstStyle/>
          <a:p>
            <a:fld id="{11399C76-6B51-4B95-96F4-DD1E10862F91}" type="slidenum">
              <a:rPr lang="en-AU" smtClean="0"/>
              <a:t>9</a:t>
            </a:fld>
            <a:endParaRPr lang="en-AU"/>
          </a:p>
        </p:txBody>
      </p:sp>
    </p:spTree>
    <p:extLst>
      <p:ext uri="{BB962C8B-B14F-4D97-AF65-F5344CB8AC3E}">
        <p14:creationId xmlns:p14="http://schemas.microsoft.com/office/powerpoint/2010/main" val="3032038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72B078-CBAD-4318-BBFC-2D8A0492C30B}" type="datetimeFigureOut">
              <a:rPr lang="en-AU" smtClean="0"/>
              <a:t>29/09/2024</a:t>
            </a:fld>
            <a:endParaRPr lang="en-AU"/>
          </a:p>
        </p:txBody>
      </p:sp>
      <p:sp>
        <p:nvSpPr>
          <p:cNvPr id="5" name="Footer Placeholder 4"/>
          <p:cNvSpPr>
            <a:spLocks noGrp="1"/>
          </p:cNvSpPr>
          <p:nvPr>
            <p:ph type="ftr" sz="quarter" idx="11"/>
          </p:nvPr>
        </p:nvSpPr>
        <p:spPr>
          <a:xfrm>
            <a:off x="5332412" y="5883275"/>
            <a:ext cx="4324044" cy="365125"/>
          </a:xfrm>
        </p:spPr>
        <p:txBody>
          <a:bodyPr/>
          <a:lstStyle/>
          <a:p>
            <a:endParaRPr lang="en-AU"/>
          </a:p>
        </p:txBody>
      </p:sp>
      <p:sp>
        <p:nvSpPr>
          <p:cNvPr id="6" name="Slide Number Placeholder 5"/>
          <p:cNvSpPr>
            <a:spLocks noGrp="1"/>
          </p:cNvSpPr>
          <p:nvPr>
            <p:ph type="sldNum" sz="quarter" idx="12"/>
          </p:nvPr>
        </p:nvSpPr>
        <p:spPr/>
        <p:txBody>
          <a:bodyPr/>
          <a:lstStyle/>
          <a:p>
            <a:fld id="{018989E0-13AB-4390-A814-79D1BC4C50C6}"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DD0659A1-D8B1-EE7D-9716-2E40CC589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5712" y="178377"/>
            <a:ext cx="2566109" cy="862446"/>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E7087D36-EB2B-2B0F-B7D6-8288042E7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797" y="268384"/>
            <a:ext cx="2156117" cy="862447"/>
          </a:xfrm>
          <a:prstGeom prst="rect">
            <a:avLst/>
          </a:prstGeom>
        </p:spPr>
      </p:pic>
    </p:spTree>
    <p:extLst>
      <p:ext uri="{BB962C8B-B14F-4D97-AF65-F5344CB8AC3E}">
        <p14:creationId xmlns:p14="http://schemas.microsoft.com/office/powerpoint/2010/main" val="229843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554ADB-847D-4DAE-B62A-A32DB5773291}" type="datetimeFigureOut">
              <a:rPr lang="en-AU" smtClean="0"/>
              <a:t>29/09/2024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EFB83B-929B-4890-9662-1BECF96BE500}" type="slidenum">
              <a:rPr lang="en-AU" smtClean="0"/>
              <a:t>‹#›</a:t>
            </a:fld>
            <a:endParaRPr lang="en-AU"/>
          </a:p>
        </p:txBody>
      </p:sp>
      <p:pic>
        <p:nvPicPr>
          <p:cNvPr id="8" name="Picture 7" descr="A black background with blue text&#10;&#10;Description automatically generated">
            <a:extLst>
              <a:ext uri="{FF2B5EF4-FFF2-40B4-BE49-F238E27FC236}">
                <a16:creationId xmlns:a16="http://schemas.microsoft.com/office/drawing/2014/main" id="{D60A8540-42CE-CFEA-5DC7-4E3C250264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1473855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54ADB-847D-4DAE-B62A-A32DB5773291}" type="datetimeFigureOut">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B0FEF6FA-C81A-50BC-957E-34C1DD096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1663134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54ADB-847D-4DAE-B62A-A32DB5773291}" type="datetimeFigureOut">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3CBBF2C3-3B66-E704-BB92-88E570A81A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378460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54ADB-847D-4DAE-B62A-A32DB5773291}" type="datetimeFigureOut">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FEFD0C4B-BACD-1ADB-643D-4DF2FD9ED2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1216638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54ADB-847D-4DAE-B62A-A32DB5773291}" type="datetimeFigureOut">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CFF6C92A-D4E7-EDEE-8842-4BA995CD04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742922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54ADB-847D-4DAE-B62A-A32DB5773291}" type="datetimeFigureOut">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83051899-47B1-AC03-57EA-10B72A2FFE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2298871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54ADB-847D-4DAE-B62A-A32DB5773291}" type="datetimeFigureOut">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70B1B298-2142-C017-2918-5B00E82A8A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1872488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4D0B8-554C-4E01-8A99-83F1E1427D68}" type="datetime1">
              <a:rPr lang="en-AU" smtClean="0"/>
              <a:t>29/09/2024</a:t>
            </a:fld>
            <a:endParaRPr lang="en-AU"/>
          </a:p>
        </p:txBody>
      </p:sp>
      <p:sp>
        <p:nvSpPr>
          <p:cNvPr id="5" name="Footer Placeholder 4"/>
          <p:cNvSpPr>
            <a:spLocks noGrp="1"/>
          </p:cNvSpPr>
          <p:nvPr>
            <p:ph type="ftr" sz="quarter" idx="11"/>
          </p:nvPr>
        </p:nvSpPr>
        <p:spPr>
          <a:xfrm>
            <a:off x="5332412" y="5883275"/>
            <a:ext cx="4324044" cy="365125"/>
          </a:xfrm>
        </p:spPr>
        <p:txBody>
          <a:bodyPr/>
          <a:lstStyle/>
          <a:p>
            <a:endParaRPr lang="en-AU"/>
          </a:p>
        </p:txBody>
      </p:sp>
      <p:sp>
        <p:nvSpPr>
          <p:cNvPr id="6" name="Slide Number Placeholder 5"/>
          <p:cNvSpPr>
            <a:spLocks noGrp="1"/>
          </p:cNvSpPr>
          <p:nvPr>
            <p:ph type="sldNum" sz="quarter" idx="12"/>
          </p:nvPr>
        </p:nvSpPr>
        <p:spPr/>
        <p:txBody>
          <a:bodyPr/>
          <a:lstStyle/>
          <a:p>
            <a:fld id="{018989E0-13AB-4390-A814-79D1BC4C50C6}"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DD0659A1-D8B1-EE7D-9716-2E40CC589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5712" y="178377"/>
            <a:ext cx="2566109" cy="862446"/>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E7087D36-EB2B-2B0F-B7D6-8288042E7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797" y="268384"/>
            <a:ext cx="2156117" cy="862447"/>
          </a:xfrm>
          <a:prstGeom prst="rect">
            <a:avLst/>
          </a:prstGeom>
        </p:spPr>
      </p:pic>
    </p:spTree>
    <p:extLst>
      <p:ext uri="{BB962C8B-B14F-4D97-AF65-F5344CB8AC3E}">
        <p14:creationId xmlns:p14="http://schemas.microsoft.com/office/powerpoint/2010/main" val="163519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14F002-E12D-4183-8256-21A6FAB5D007}" type="datetime1">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10951856" y="5867131"/>
            <a:ext cx="551167" cy="365125"/>
          </a:xfrm>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668FA53A-7FFE-72C5-07BF-99C2B97548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547" y="204354"/>
            <a:ext cx="2566109" cy="862446"/>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9724B2D2-9775-D8B4-A8DF-ECC205511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797" y="268384"/>
            <a:ext cx="2156117" cy="862447"/>
          </a:xfrm>
          <a:prstGeom prst="rect">
            <a:avLst/>
          </a:prstGeom>
        </p:spPr>
      </p:pic>
    </p:spTree>
    <p:extLst>
      <p:ext uri="{BB962C8B-B14F-4D97-AF65-F5344CB8AC3E}">
        <p14:creationId xmlns:p14="http://schemas.microsoft.com/office/powerpoint/2010/main" val="3563213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361FC6-A677-4EA7-B3E2-244ED1377C50}" type="datetime1">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6CD6E5C8-81FC-990E-8CE9-DF8A3621E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1571" y="178377"/>
            <a:ext cx="2566109" cy="862446"/>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D06238BD-C70A-B530-B817-0D7F2BDBE7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797" y="268384"/>
            <a:ext cx="2156117" cy="862447"/>
          </a:xfrm>
          <a:prstGeom prst="rect">
            <a:avLst/>
          </a:prstGeom>
        </p:spPr>
      </p:pic>
    </p:spTree>
    <p:extLst>
      <p:ext uri="{BB962C8B-B14F-4D97-AF65-F5344CB8AC3E}">
        <p14:creationId xmlns:p14="http://schemas.microsoft.com/office/powerpoint/2010/main" val="195833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54ADB-847D-4DAE-B62A-A32DB5773291}" type="datetimeFigureOut">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10951856" y="5867131"/>
            <a:ext cx="551167" cy="365125"/>
          </a:xfrm>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668FA53A-7FFE-72C5-07BF-99C2B97548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547" y="204354"/>
            <a:ext cx="2566109" cy="862446"/>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9724B2D2-9775-D8B4-A8DF-ECC205511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797" y="268384"/>
            <a:ext cx="2156117" cy="862447"/>
          </a:xfrm>
          <a:prstGeom prst="rect">
            <a:avLst/>
          </a:prstGeom>
        </p:spPr>
      </p:pic>
    </p:spTree>
    <p:extLst>
      <p:ext uri="{BB962C8B-B14F-4D97-AF65-F5344CB8AC3E}">
        <p14:creationId xmlns:p14="http://schemas.microsoft.com/office/powerpoint/2010/main" val="4256291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0EDE1A-63C9-4741-9B52-E1D51E3575D7}" type="datetime1">
              <a:rPr lang="en-AU" smtClean="0"/>
              <a:t>29/09/2024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EFB83B-929B-4890-9662-1BECF96BE500}" type="slidenum">
              <a:rPr lang="en-AU" smtClean="0"/>
              <a:t>‹#›</a:t>
            </a:fld>
            <a:endParaRPr lang="en-AU"/>
          </a:p>
        </p:txBody>
      </p:sp>
      <p:pic>
        <p:nvPicPr>
          <p:cNvPr id="9" name="Picture 8" descr="A black background with blue text&#10;&#10;Description automatically generated">
            <a:extLst>
              <a:ext uri="{FF2B5EF4-FFF2-40B4-BE49-F238E27FC236}">
                <a16:creationId xmlns:a16="http://schemas.microsoft.com/office/drawing/2014/main" id="{AB5C02D2-B237-CC87-00C6-5ED0A2C2FC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5712" y="178377"/>
            <a:ext cx="2566109" cy="862446"/>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83D0B5E4-F30C-C83F-0A57-C414B10A43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797" y="268384"/>
            <a:ext cx="2156117" cy="862447"/>
          </a:xfrm>
          <a:prstGeom prst="rect">
            <a:avLst/>
          </a:prstGeom>
        </p:spPr>
      </p:pic>
    </p:spTree>
    <p:extLst>
      <p:ext uri="{BB962C8B-B14F-4D97-AF65-F5344CB8AC3E}">
        <p14:creationId xmlns:p14="http://schemas.microsoft.com/office/powerpoint/2010/main" val="277532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F77908-4ED0-4CAE-9AA8-3F9797305669}" type="datetime1">
              <a:rPr lang="en-AU" smtClean="0"/>
              <a:t>29/09/2024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FEFB83B-929B-4890-9662-1BECF96BE500}" type="slidenum">
              <a:rPr lang="en-AU" smtClean="0"/>
              <a:t>‹#›</a:t>
            </a:fld>
            <a:endParaRPr lang="en-AU"/>
          </a:p>
        </p:txBody>
      </p:sp>
      <p:pic>
        <p:nvPicPr>
          <p:cNvPr id="10" name="Picture 9" descr="A black background with blue text&#10;&#10;Description automatically generated">
            <a:extLst>
              <a:ext uri="{FF2B5EF4-FFF2-40B4-BE49-F238E27FC236}">
                <a16:creationId xmlns:a16="http://schemas.microsoft.com/office/drawing/2014/main" id="{9AA0B076-571A-84AA-BDC4-C4C8CACE5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3719611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E5018F-4620-4444-ADD4-0C4B70544CB2}" type="datetime1">
              <a:rPr lang="en-AU" smtClean="0"/>
              <a:t>29/09/2024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FEFB83B-929B-4890-9662-1BECF96BE500}" type="slidenum">
              <a:rPr lang="en-AU" smtClean="0"/>
              <a:t>‹#›</a:t>
            </a:fld>
            <a:endParaRPr lang="en-AU"/>
          </a:p>
        </p:txBody>
      </p:sp>
      <p:pic>
        <p:nvPicPr>
          <p:cNvPr id="6" name="Picture 5" descr="A black background with blue text&#10;&#10;Description automatically generated">
            <a:extLst>
              <a:ext uri="{FF2B5EF4-FFF2-40B4-BE49-F238E27FC236}">
                <a16:creationId xmlns:a16="http://schemas.microsoft.com/office/drawing/2014/main" id="{BB36E7BC-DE75-0CA9-D93C-C1BA2A3EA5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565597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DD66D-1630-4C72-95D4-F20A8B8F2655}" type="datetime1">
              <a:rPr lang="en-AU" smtClean="0"/>
              <a:t>29/09/2024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FEFB83B-929B-4890-9662-1BECF96BE500}" type="slidenum">
              <a:rPr lang="en-AU" smtClean="0"/>
              <a:t>‹#›</a:t>
            </a:fld>
            <a:endParaRPr lang="en-AU"/>
          </a:p>
        </p:txBody>
      </p:sp>
      <p:pic>
        <p:nvPicPr>
          <p:cNvPr id="5" name="Picture 4" descr="A black background with blue text&#10;&#10;Description automatically generated">
            <a:extLst>
              <a:ext uri="{FF2B5EF4-FFF2-40B4-BE49-F238E27FC236}">
                <a16:creationId xmlns:a16="http://schemas.microsoft.com/office/drawing/2014/main" id="{F6AD2C79-CBC9-8745-2FF2-9D319D0A2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869155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C76C9A-D0E0-43D2-83D3-04DD4872626D}" type="datetime1">
              <a:rPr lang="en-AU" smtClean="0"/>
              <a:t>29/09/2024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EFB83B-929B-4890-9662-1BECF96BE500}" type="slidenum">
              <a:rPr lang="en-AU" smtClean="0"/>
              <a:t>‹#›</a:t>
            </a:fld>
            <a:endParaRPr lang="en-AU"/>
          </a:p>
        </p:txBody>
      </p:sp>
      <p:pic>
        <p:nvPicPr>
          <p:cNvPr id="8" name="Picture 7" descr="A black background with blue text&#10;&#10;Description automatically generated">
            <a:extLst>
              <a:ext uri="{FF2B5EF4-FFF2-40B4-BE49-F238E27FC236}">
                <a16:creationId xmlns:a16="http://schemas.microsoft.com/office/drawing/2014/main" id="{A48E9BAB-A221-3987-48A0-A61107E07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1355589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3BF628-39FF-4A77-A6C0-E6EDD8207727}" type="datetime1">
              <a:rPr lang="en-AU" smtClean="0"/>
              <a:t>29/09/2024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EFB83B-929B-4890-9662-1BECF96BE500}" type="slidenum">
              <a:rPr lang="en-AU" smtClean="0"/>
              <a:t>‹#›</a:t>
            </a:fld>
            <a:endParaRPr lang="en-AU"/>
          </a:p>
        </p:txBody>
      </p:sp>
      <p:pic>
        <p:nvPicPr>
          <p:cNvPr id="3" name="Picture 2" descr="A black background with blue text&#10;&#10;Description automatically generated">
            <a:extLst>
              <a:ext uri="{FF2B5EF4-FFF2-40B4-BE49-F238E27FC236}">
                <a16:creationId xmlns:a16="http://schemas.microsoft.com/office/drawing/2014/main" id="{5FAD3270-9B51-253C-94EA-AF8E658B4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4201149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453948-D12D-48D2-895C-CBF37F9E21F0}" type="datetime1">
              <a:rPr lang="en-AU" smtClean="0"/>
              <a:t>29/09/2024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EFB83B-929B-4890-9662-1BECF96BE500}" type="slidenum">
              <a:rPr lang="en-AU" smtClean="0"/>
              <a:t>‹#›</a:t>
            </a:fld>
            <a:endParaRPr lang="en-AU"/>
          </a:p>
        </p:txBody>
      </p:sp>
      <p:pic>
        <p:nvPicPr>
          <p:cNvPr id="8" name="Picture 7" descr="A black background with blue text&#10;&#10;Description automatically generated">
            <a:extLst>
              <a:ext uri="{FF2B5EF4-FFF2-40B4-BE49-F238E27FC236}">
                <a16:creationId xmlns:a16="http://schemas.microsoft.com/office/drawing/2014/main" id="{D60A8540-42CE-CFEA-5DC7-4E3C250264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1650772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F15F6-865E-4EE4-B079-827F773C7FC2}" type="datetime1">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B0FEF6FA-C81A-50BC-957E-34C1DD096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277017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C3C8E8-AE93-4BDD-96C7-05801896C73B}" type="datetime1">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3CBBF2C3-3B66-E704-BB92-88E570A81A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375700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6F0286-DE72-4260-8A94-4CC02ABA8C49}" type="datetime1">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FEFD0C4B-BACD-1ADB-643D-4DF2FD9ED2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926282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54ADB-847D-4DAE-B62A-A32DB5773291}" type="datetimeFigureOut">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6CD6E5C8-81FC-990E-8CE9-DF8A3621E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1571" y="178377"/>
            <a:ext cx="2566109" cy="862446"/>
          </a:xfrm>
          <a:prstGeom prst="rect">
            <a:avLst/>
          </a:prstGeom>
        </p:spPr>
      </p:pic>
      <p:pic>
        <p:nvPicPr>
          <p:cNvPr id="8" name="Picture 7" descr="A blue text on a black background&#10;&#10;Description automatically generated">
            <a:extLst>
              <a:ext uri="{FF2B5EF4-FFF2-40B4-BE49-F238E27FC236}">
                <a16:creationId xmlns:a16="http://schemas.microsoft.com/office/drawing/2014/main" id="{D06238BD-C70A-B530-B817-0D7F2BDBE7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797" y="268384"/>
            <a:ext cx="2156117" cy="862447"/>
          </a:xfrm>
          <a:prstGeom prst="rect">
            <a:avLst/>
          </a:prstGeom>
        </p:spPr>
      </p:pic>
    </p:spTree>
    <p:extLst>
      <p:ext uri="{BB962C8B-B14F-4D97-AF65-F5344CB8AC3E}">
        <p14:creationId xmlns:p14="http://schemas.microsoft.com/office/powerpoint/2010/main" val="4275396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7097D-D801-4E55-AEE6-7FEF36214D57}" type="datetime1">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CFF6C92A-D4E7-EDEE-8842-4BA995CD04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492676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8713B-9D48-4CAB-B71C-6E3617344D3C}" type="datetime1">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83051899-47B1-AC03-57EA-10B72A2FFE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2234082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8F5C8-F96D-4E13-A14A-741E839ADC8A}" type="datetime1">
              <a:rPr lang="en-AU" smtClean="0"/>
              <a:t>29/09/2024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FEFB83B-929B-4890-9662-1BECF96BE500}" type="slidenum">
              <a:rPr lang="en-AU" smtClean="0"/>
              <a:t>‹#›</a:t>
            </a:fld>
            <a:endParaRPr lang="en-AU"/>
          </a:p>
        </p:txBody>
      </p:sp>
      <p:pic>
        <p:nvPicPr>
          <p:cNvPr id="7" name="Picture 6" descr="A black background with blue text&#10;&#10;Description automatically generated">
            <a:extLst>
              <a:ext uri="{FF2B5EF4-FFF2-40B4-BE49-F238E27FC236}">
                <a16:creationId xmlns:a16="http://schemas.microsoft.com/office/drawing/2014/main" id="{70B1B298-2142-C017-2918-5B00E82A8A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267868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54ADB-847D-4DAE-B62A-A32DB5773291}" type="datetimeFigureOut">
              <a:rPr lang="en-AU" smtClean="0"/>
              <a:t>29/09/2024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EFB83B-929B-4890-9662-1BECF96BE500}" type="slidenum">
              <a:rPr lang="en-AU" smtClean="0"/>
              <a:t>‹#›</a:t>
            </a:fld>
            <a:endParaRPr lang="en-AU"/>
          </a:p>
        </p:txBody>
      </p:sp>
      <p:pic>
        <p:nvPicPr>
          <p:cNvPr id="9" name="Picture 8" descr="A black background with blue text&#10;&#10;Description automatically generated">
            <a:extLst>
              <a:ext uri="{FF2B5EF4-FFF2-40B4-BE49-F238E27FC236}">
                <a16:creationId xmlns:a16="http://schemas.microsoft.com/office/drawing/2014/main" id="{AB5C02D2-B237-CC87-00C6-5ED0A2C2FC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5712" y="178377"/>
            <a:ext cx="2566109" cy="862446"/>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83D0B5E4-F30C-C83F-0A57-C414B10A43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3797" y="268384"/>
            <a:ext cx="2156117" cy="862447"/>
          </a:xfrm>
          <a:prstGeom prst="rect">
            <a:avLst/>
          </a:prstGeom>
        </p:spPr>
      </p:pic>
    </p:spTree>
    <p:extLst>
      <p:ext uri="{BB962C8B-B14F-4D97-AF65-F5344CB8AC3E}">
        <p14:creationId xmlns:p14="http://schemas.microsoft.com/office/powerpoint/2010/main" val="47112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54ADB-847D-4DAE-B62A-A32DB5773291}" type="datetimeFigureOut">
              <a:rPr lang="en-AU" smtClean="0"/>
              <a:t>29/09/2024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FEFB83B-929B-4890-9662-1BECF96BE500}" type="slidenum">
              <a:rPr lang="en-AU" smtClean="0"/>
              <a:t>‹#›</a:t>
            </a:fld>
            <a:endParaRPr lang="en-AU"/>
          </a:p>
        </p:txBody>
      </p:sp>
      <p:pic>
        <p:nvPicPr>
          <p:cNvPr id="10" name="Picture 9" descr="A black background with blue text&#10;&#10;Description automatically generated">
            <a:extLst>
              <a:ext uri="{FF2B5EF4-FFF2-40B4-BE49-F238E27FC236}">
                <a16:creationId xmlns:a16="http://schemas.microsoft.com/office/drawing/2014/main" id="{9AA0B076-571A-84AA-BDC4-C4C8CACE5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356460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54ADB-847D-4DAE-B62A-A32DB5773291}" type="datetimeFigureOut">
              <a:rPr lang="en-AU" smtClean="0"/>
              <a:t>29/09/2024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FEFB83B-929B-4890-9662-1BECF96BE500}" type="slidenum">
              <a:rPr lang="en-AU" smtClean="0"/>
              <a:t>‹#›</a:t>
            </a:fld>
            <a:endParaRPr lang="en-AU"/>
          </a:p>
        </p:txBody>
      </p:sp>
      <p:pic>
        <p:nvPicPr>
          <p:cNvPr id="6" name="Picture 5" descr="A black background with blue text&#10;&#10;Description automatically generated">
            <a:extLst>
              <a:ext uri="{FF2B5EF4-FFF2-40B4-BE49-F238E27FC236}">
                <a16:creationId xmlns:a16="http://schemas.microsoft.com/office/drawing/2014/main" id="{BB36E7BC-DE75-0CA9-D93C-C1BA2A3EA5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3852691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54ADB-847D-4DAE-B62A-A32DB5773291}" type="datetimeFigureOut">
              <a:rPr lang="en-AU" smtClean="0"/>
              <a:t>29/09/2024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FEFB83B-929B-4890-9662-1BECF96BE500}" type="slidenum">
              <a:rPr lang="en-AU" smtClean="0"/>
              <a:t>‹#›</a:t>
            </a:fld>
            <a:endParaRPr lang="en-AU"/>
          </a:p>
        </p:txBody>
      </p:sp>
      <p:pic>
        <p:nvPicPr>
          <p:cNvPr id="5" name="Picture 4" descr="A black background with blue text&#10;&#10;Description automatically generated">
            <a:extLst>
              <a:ext uri="{FF2B5EF4-FFF2-40B4-BE49-F238E27FC236}">
                <a16:creationId xmlns:a16="http://schemas.microsoft.com/office/drawing/2014/main" id="{F6AD2C79-CBC9-8745-2FF2-9D319D0A2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4549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554ADB-847D-4DAE-B62A-A32DB5773291}" type="datetimeFigureOut">
              <a:rPr lang="en-AU" smtClean="0"/>
              <a:t>29/09/2024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EFB83B-929B-4890-9662-1BECF96BE500}" type="slidenum">
              <a:rPr lang="en-AU" smtClean="0"/>
              <a:t>‹#›</a:t>
            </a:fld>
            <a:endParaRPr lang="en-AU"/>
          </a:p>
        </p:txBody>
      </p:sp>
      <p:pic>
        <p:nvPicPr>
          <p:cNvPr id="8" name="Picture 7" descr="A black background with blue text&#10;&#10;Description automatically generated">
            <a:extLst>
              <a:ext uri="{FF2B5EF4-FFF2-40B4-BE49-F238E27FC236}">
                <a16:creationId xmlns:a16="http://schemas.microsoft.com/office/drawing/2014/main" id="{A48E9BAB-A221-3987-48A0-A61107E07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3787545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554ADB-847D-4DAE-B62A-A32DB5773291}" type="datetimeFigureOut">
              <a:rPr lang="en-AU" smtClean="0"/>
              <a:t>29/09/2024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FEFB83B-929B-4890-9662-1BECF96BE500}" type="slidenum">
              <a:rPr lang="en-AU" smtClean="0"/>
              <a:t>‹#›</a:t>
            </a:fld>
            <a:endParaRPr lang="en-AU"/>
          </a:p>
        </p:txBody>
      </p:sp>
      <p:pic>
        <p:nvPicPr>
          <p:cNvPr id="3" name="Picture 2" descr="A black background with blue text&#10;&#10;Description automatically generated">
            <a:extLst>
              <a:ext uri="{FF2B5EF4-FFF2-40B4-BE49-F238E27FC236}">
                <a16:creationId xmlns:a16="http://schemas.microsoft.com/office/drawing/2014/main" id="{5FAD3270-9B51-253C-94EA-AF8E658B4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4547" y="289327"/>
            <a:ext cx="2566109" cy="862446"/>
          </a:xfrm>
          <a:prstGeom prst="rect">
            <a:avLst/>
          </a:prstGeom>
        </p:spPr>
      </p:pic>
    </p:spTree>
    <p:extLst>
      <p:ext uri="{BB962C8B-B14F-4D97-AF65-F5344CB8AC3E}">
        <p14:creationId xmlns:p14="http://schemas.microsoft.com/office/powerpoint/2010/main" val="396148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7554ADB-847D-4DAE-B62A-A32DB5773291}" type="datetimeFigureOut">
              <a:rPr lang="en-AU" smtClean="0"/>
              <a:t>29/09/2024</a:t>
            </a:fld>
            <a:endParaRPr lang="en-AU"/>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AU"/>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FEFB83B-929B-4890-9662-1BECF96BE500}" type="slidenum">
              <a:rPr lang="en-AU" smtClean="0"/>
              <a:t>‹#›</a:t>
            </a:fld>
            <a:endParaRPr lang="en-AU"/>
          </a:p>
        </p:txBody>
      </p:sp>
    </p:spTree>
    <p:extLst>
      <p:ext uri="{BB962C8B-B14F-4D97-AF65-F5344CB8AC3E}">
        <p14:creationId xmlns:p14="http://schemas.microsoft.com/office/powerpoint/2010/main" val="173369431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860BE11-1F1A-42A2-9925-192326380AE0}" type="datetime1">
              <a:rPr lang="en-AU" smtClean="0"/>
              <a:t>29/09/2024</a:t>
            </a:fld>
            <a:endParaRPr lang="en-AU"/>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AU"/>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FEFB83B-929B-4890-9662-1BECF96BE500}" type="slidenum">
              <a:rPr lang="en-AU" smtClean="0"/>
              <a:t>‹#›</a:t>
            </a:fld>
            <a:endParaRPr lang="en-AU"/>
          </a:p>
        </p:txBody>
      </p:sp>
    </p:spTree>
    <p:extLst>
      <p:ext uri="{BB962C8B-B14F-4D97-AF65-F5344CB8AC3E}">
        <p14:creationId xmlns:p14="http://schemas.microsoft.com/office/powerpoint/2010/main" val="165628055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Lst>
  <p:hf hd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jpe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2.svg"/><Relationship Id="rId5" Type="http://schemas.openxmlformats.org/officeDocument/2006/relationships/diagramQuickStyle" Target="../diagrams/quickStyle3.xml"/><Relationship Id="rId10" Type="http://schemas.openxmlformats.org/officeDocument/2006/relationships/image" Target="../media/image11.png"/><Relationship Id="rId4" Type="http://schemas.openxmlformats.org/officeDocument/2006/relationships/diagramLayout" Target="../diagrams/layout3.xml"/><Relationship Id="rId9" Type="http://schemas.openxmlformats.org/officeDocument/2006/relationships/image" Target="../media/image10.svg"/><Relationship Id="rId1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2.svg"/><Relationship Id="rId5" Type="http://schemas.openxmlformats.org/officeDocument/2006/relationships/diagramQuickStyle" Target="../diagrams/quickStyle4.xml"/><Relationship Id="rId10" Type="http://schemas.openxmlformats.org/officeDocument/2006/relationships/image" Target="../media/image11.png"/><Relationship Id="rId4" Type="http://schemas.openxmlformats.org/officeDocument/2006/relationships/diagramLayout" Target="../diagrams/layout4.xml"/><Relationship Id="rId9" Type="http://schemas.openxmlformats.org/officeDocument/2006/relationships/image" Target="../media/image10.svg"/><Relationship Id="rId1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oic.qld.gov.au/__data/assets/pdf_file/0006/64293/Guideline-MNDB-data-breach-registers-and-policies.pdf" TargetMode="Externa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thebluediamondgallery.com/legal08/l/law.html" TargetMode="Externa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jpeg"/><Relationship Id="rId7" Type="http://schemas.openxmlformats.org/officeDocument/2006/relationships/diagramQuickStyle" Target="../diagrams/quickStyle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hyperlink" Target="https://www.oic.qld.gov.au/__data/assets/pdf_file/0003/63579/IPOLA-guideline-Basic-guide-to-changes-to-IP-Act.pdf" TargetMode="External"/><Relationship Id="rId4" Type="http://schemas.openxmlformats.org/officeDocument/2006/relationships/image" Target="../media/image17.jpeg"/><Relationship Id="rId9" Type="http://schemas.microsoft.com/office/2007/relationships/diagramDrawing" Target="../diagrams/drawing6.xml"/></Relationships>
</file>

<file path=ppt/slides/_rels/slide21.xml.rels><?xml version="1.0" encoding="UTF-8" standalone="yes"?>
<Relationships xmlns="http://schemas.openxmlformats.org/package/2006/relationships"><Relationship Id="rId3" Type="http://schemas.openxmlformats.org/officeDocument/2006/relationships/hyperlink" Target="https://www.oic.qld.gov.au/__data/assets/pdf_file/0008/63728/Guideline-key-privacy-concepts-and-sensitive-information.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oic.qld.gov.au/__data/assets/pdf_file/0003/63579/IPOLA-guideline-Basic-guide-to-changes-to-IP-Act.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jpeg"/><Relationship Id="rId7" Type="http://schemas.openxmlformats.org/officeDocument/2006/relationships/diagramQuickStyle" Target="../diagrams/quickStyle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8.jpeg"/><Relationship Id="rId9" Type="http://schemas.microsoft.com/office/2007/relationships/diagramDrawing" Target="../diagrams/drawing7.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jpeg"/><Relationship Id="rId7" Type="http://schemas.openxmlformats.org/officeDocument/2006/relationships/diagramQuickStyle" Target="../diagrams/quickStyle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9.jpeg"/><Relationship Id="rId9" Type="http://schemas.microsoft.com/office/2007/relationships/diagramDrawing" Target="../diagrams/drawing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thebluediamondgallery.com/legal08/l/law.html" TargetMode="Externa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oic.qld.gov.au/__data/assets/pdf_file/0004/63580/IPOLA-Guideline-Basic-Guide-to-Changes-to-the-RTI-Act.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thebluediamondgallery.com/legal08/l/law.html" TargetMode="Externa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7589CD-FE5D-D677-A933-2685F9FE3C9F}"/>
              </a:ext>
            </a:extLst>
          </p:cNvPr>
          <p:cNvSpPr>
            <a:spLocks noGrp="1"/>
          </p:cNvSpPr>
          <p:nvPr/>
        </p:nvSpPr>
        <p:spPr>
          <a:xfrm>
            <a:off x="1808689" y="1639637"/>
            <a:ext cx="8574622" cy="261619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4800" i="1">
                <a:solidFill>
                  <a:schemeClr val="accent1">
                    <a:lumMod val="50000"/>
                  </a:schemeClr>
                </a:solidFill>
                <a:latin typeface="Söhne"/>
              </a:rPr>
              <a:t>Information Privacy and Other Legislation Amendment Act 2023</a:t>
            </a:r>
            <a:r>
              <a:rPr lang="en-US" altLang="en-US" sz="4800">
                <a:solidFill>
                  <a:schemeClr val="accent1">
                    <a:lumMod val="50000"/>
                  </a:schemeClr>
                </a:solidFill>
                <a:latin typeface="Söhne"/>
              </a:rPr>
              <a:t> (IPOLA) - An overview</a:t>
            </a:r>
            <a:endParaRPr lang="en-AU" sz="4800">
              <a:solidFill>
                <a:schemeClr val="accent1">
                  <a:lumMod val="50000"/>
                </a:schemeClr>
              </a:solidFill>
              <a:latin typeface="Söhne"/>
            </a:endParaRPr>
          </a:p>
        </p:txBody>
      </p:sp>
    </p:spTree>
    <p:extLst>
      <p:ext uri="{BB962C8B-B14F-4D97-AF65-F5344CB8AC3E}">
        <p14:creationId xmlns:p14="http://schemas.microsoft.com/office/powerpoint/2010/main" val="3994453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tacked notebooks on office desk">
            <a:extLst>
              <a:ext uri="{FF2B5EF4-FFF2-40B4-BE49-F238E27FC236}">
                <a16:creationId xmlns:a16="http://schemas.microsoft.com/office/drawing/2014/main" id="{E72CB082-C09F-F52C-0F2A-8ECB4AC1FB41}"/>
              </a:ext>
            </a:extLst>
          </p:cNvPr>
          <p:cNvPicPr>
            <a:picLocks noChangeAspect="1"/>
          </p:cNvPicPr>
          <p:nvPr/>
        </p:nvPicPr>
        <p:blipFill>
          <a:blip r:embed="rId4">
            <a:extLst>
              <a:ext uri="{28A0092B-C50C-407E-A947-70E740481C1C}">
                <a14:useLocalDpi xmlns:a14="http://schemas.microsoft.com/office/drawing/2010/main" val="0"/>
              </a:ext>
            </a:extLst>
          </a:blip>
          <a:srcRect l="20513" r="27910"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6" name="Group 25">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7"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28"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29"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30"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31"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32"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3" name="Title 1">
            <a:extLst>
              <a:ext uri="{FF2B5EF4-FFF2-40B4-BE49-F238E27FC236}">
                <a16:creationId xmlns:a16="http://schemas.microsoft.com/office/drawing/2014/main" id="{96FF5733-A310-0239-8538-1732F90188C7}"/>
              </a:ext>
            </a:extLst>
          </p:cNvPr>
          <p:cNvSpPr txBox="1">
            <a:spLocks/>
          </p:cNvSpPr>
          <p:nvPr/>
        </p:nvSpPr>
        <p:spPr>
          <a:xfrm>
            <a:off x="972080" y="209549"/>
            <a:ext cx="5260680" cy="120475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b="1" dirty="0"/>
              <a:t>New Definition:</a:t>
            </a:r>
            <a:br>
              <a:rPr lang="en-US" dirty="0"/>
            </a:br>
            <a:r>
              <a:rPr lang="en-US" altLang="en-US" b="1" dirty="0"/>
              <a:t>Personal Information</a:t>
            </a:r>
            <a:endParaRPr lang="en-US" b="1" dirty="0"/>
          </a:p>
        </p:txBody>
      </p:sp>
      <p:graphicFrame>
        <p:nvGraphicFramePr>
          <p:cNvPr id="4" name="Diagram 3">
            <a:extLst>
              <a:ext uri="{FF2B5EF4-FFF2-40B4-BE49-F238E27FC236}">
                <a16:creationId xmlns:a16="http://schemas.microsoft.com/office/drawing/2014/main" id="{EC4458B0-273B-001D-70D3-B92B5211515B}"/>
              </a:ext>
            </a:extLst>
          </p:cNvPr>
          <p:cNvGraphicFramePr/>
          <p:nvPr>
            <p:extLst>
              <p:ext uri="{D42A27DB-BD31-4B8C-83A1-F6EECF244321}">
                <p14:modId xmlns:p14="http://schemas.microsoft.com/office/powerpoint/2010/main" val="3859398385"/>
              </p:ext>
            </p:extLst>
          </p:nvPr>
        </p:nvGraphicFramePr>
        <p:xfrm>
          <a:off x="285635" y="1414300"/>
          <a:ext cx="6300000" cy="52341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4241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vice and padlock">
            <a:extLst>
              <a:ext uri="{FF2B5EF4-FFF2-40B4-BE49-F238E27FC236}">
                <a16:creationId xmlns:a16="http://schemas.microsoft.com/office/drawing/2014/main" id="{A64AE341-E9EE-DB39-DF8B-3BDFE49C7269}"/>
              </a:ext>
            </a:extLst>
          </p:cNvPr>
          <p:cNvPicPr>
            <a:picLocks noChangeAspect="1"/>
          </p:cNvPicPr>
          <p:nvPr/>
        </p:nvPicPr>
        <p:blipFill rotWithShape="1">
          <a:blip r:embed="rId4">
            <a:extLst>
              <a:ext uri="{28A0092B-C50C-407E-A947-70E740481C1C}">
                <a14:useLocalDpi xmlns:a14="http://schemas.microsoft.com/office/drawing/2010/main" val="0"/>
              </a:ext>
            </a:extLst>
          </a:blip>
          <a:srcRect l="24057" r="32480"/>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2" name="Group 11">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3"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14"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15"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16"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17"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18"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graphicFrame>
        <p:nvGraphicFramePr>
          <p:cNvPr id="3" name="Diagram 2">
            <a:extLst>
              <a:ext uri="{FF2B5EF4-FFF2-40B4-BE49-F238E27FC236}">
                <a16:creationId xmlns:a16="http://schemas.microsoft.com/office/drawing/2014/main" id="{BFB3267E-9F33-88D4-1FE1-E22D77EDA332}"/>
              </a:ext>
            </a:extLst>
          </p:cNvPr>
          <p:cNvGraphicFramePr/>
          <p:nvPr>
            <p:extLst>
              <p:ext uri="{D42A27DB-BD31-4B8C-83A1-F6EECF244321}">
                <p14:modId xmlns:p14="http://schemas.microsoft.com/office/powerpoint/2010/main" val="241334439"/>
              </p:ext>
            </p:extLst>
          </p:nvPr>
        </p:nvGraphicFramePr>
        <p:xfrm>
          <a:off x="325415" y="2305051"/>
          <a:ext cx="6107370" cy="34861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95A65D36-3D0D-CDAE-A9CE-CA91DE7F35FD}"/>
              </a:ext>
            </a:extLst>
          </p:cNvPr>
          <p:cNvSpPr>
            <a:spLocks noGrp="1"/>
          </p:cNvSpPr>
          <p:nvPr>
            <p:ph type="title"/>
          </p:nvPr>
        </p:nvSpPr>
        <p:spPr>
          <a:xfrm>
            <a:off x="389745" y="685801"/>
            <a:ext cx="6503178" cy="1619250"/>
          </a:xfrm>
        </p:spPr>
        <p:txBody>
          <a:bodyPr>
            <a:normAutofit/>
          </a:bodyPr>
          <a:lstStyle/>
          <a:p>
            <a:pPr>
              <a:lnSpc>
                <a:spcPct val="90000"/>
              </a:lnSpc>
            </a:pPr>
            <a:r>
              <a:rPr lang="en-US" altLang="en-US" b="1"/>
              <a:t>Mandatory Notification of Data Breach Scheme</a:t>
            </a:r>
            <a:endParaRPr lang="en-US" b="1"/>
          </a:p>
        </p:txBody>
      </p:sp>
    </p:spTree>
    <p:extLst>
      <p:ext uri="{BB962C8B-B14F-4D97-AF65-F5344CB8AC3E}">
        <p14:creationId xmlns:p14="http://schemas.microsoft.com/office/powerpoint/2010/main" val="119050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5E91-8CF2-AD80-AE8E-503906B1626C}"/>
              </a:ext>
            </a:extLst>
          </p:cNvPr>
          <p:cNvSpPr>
            <a:spLocks noGrp="1"/>
          </p:cNvSpPr>
          <p:nvPr>
            <p:ph type="title"/>
          </p:nvPr>
        </p:nvSpPr>
        <p:spPr>
          <a:xfrm>
            <a:off x="2752485" y="987972"/>
            <a:ext cx="8750539" cy="1303283"/>
          </a:xfrm>
        </p:spPr>
        <p:txBody>
          <a:bodyPr/>
          <a:lstStyle/>
          <a:p>
            <a:r>
              <a:rPr lang="en-AU" b="1" dirty="0">
                <a:latin typeface="Arial"/>
                <a:cs typeface="Arial"/>
              </a:rPr>
              <a:t>Initiating the MNDB scheme </a:t>
            </a:r>
            <a:br>
              <a:rPr lang="en-AU" b="1" dirty="0">
                <a:latin typeface="Arial"/>
                <a:cs typeface="Arial"/>
              </a:rPr>
            </a:br>
            <a:r>
              <a:rPr lang="en-AU" sz="3600" b="1" dirty="0">
                <a:latin typeface="Arial"/>
                <a:cs typeface="Arial"/>
              </a:rPr>
              <a:t>- a 3 step process</a:t>
            </a:r>
            <a:endParaRPr lang="en-AU" sz="3600" dirty="0"/>
          </a:p>
        </p:txBody>
      </p:sp>
      <p:graphicFrame>
        <p:nvGraphicFramePr>
          <p:cNvPr id="4" name="Content Placeholder 3">
            <a:extLst>
              <a:ext uri="{FF2B5EF4-FFF2-40B4-BE49-F238E27FC236}">
                <a16:creationId xmlns:a16="http://schemas.microsoft.com/office/drawing/2014/main" id="{7FDF0E94-41A1-D526-B035-32D73CDCC55A}"/>
              </a:ext>
            </a:extLst>
          </p:cNvPr>
          <p:cNvGraphicFramePr>
            <a:graphicFrameLocks noGrp="1"/>
          </p:cNvGraphicFramePr>
          <p:nvPr>
            <p:ph idx="1"/>
            <p:extLst>
              <p:ext uri="{D42A27DB-BD31-4B8C-83A1-F6EECF244321}">
                <p14:modId xmlns:p14="http://schemas.microsoft.com/office/powerpoint/2010/main" val="4172473362"/>
              </p:ext>
            </p:extLst>
          </p:nvPr>
        </p:nvGraphicFramePr>
        <p:xfrm>
          <a:off x="2725283" y="2382095"/>
          <a:ext cx="9488488" cy="4172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0EAEB6E-6E52-B469-B17C-E0D31AD95630}"/>
              </a:ext>
            </a:extLst>
          </p:cNvPr>
          <p:cNvSpPr/>
          <p:nvPr/>
        </p:nvSpPr>
        <p:spPr>
          <a:xfrm>
            <a:off x="2804270" y="2470874"/>
            <a:ext cx="1042242" cy="1042242"/>
          </a:xfrm>
          <a:prstGeom prst="ellipse">
            <a:avLst/>
          </a:prstGeom>
          <a:solidFill>
            <a:schemeClr val="accent3">
              <a:lumMod val="40000"/>
              <a:lumOff val="60000"/>
            </a:schemeClr>
          </a:solidFill>
          <a:ln>
            <a:solidFill>
              <a:schemeClr val="bg1"/>
            </a:solid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AU"/>
          </a:p>
        </p:txBody>
      </p:sp>
      <p:sp>
        <p:nvSpPr>
          <p:cNvPr id="8" name="Rectangle 7" descr="Unlock">
            <a:extLst>
              <a:ext uri="{FF2B5EF4-FFF2-40B4-BE49-F238E27FC236}">
                <a16:creationId xmlns:a16="http://schemas.microsoft.com/office/drawing/2014/main" id="{1F7D01B9-906F-35E2-899A-DC2490F7BAE2}"/>
              </a:ext>
            </a:extLst>
          </p:cNvPr>
          <p:cNvSpPr/>
          <p:nvPr/>
        </p:nvSpPr>
        <p:spPr>
          <a:xfrm>
            <a:off x="3053751" y="2654952"/>
            <a:ext cx="598007" cy="59800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9" name="Oval 8">
            <a:extLst>
              <a:ext uri="{FF2B5EF4-FFF2-40B4-BE49-F238E27FC236}">
                <a16:creationId xmlns:a16="http://schemas.microsoft.com/office/drawing/2014/main" id="{21348B3F-2436-DD4F-840A-91F35F50440D}"/>
              </a:ext>
            </a:extLst>
          </p:cNvPr>
          <p:cNvSpPr/>
          <p:nvPr/>
        </p:nvSpPr>
        <p:spPr>
          <a:xfrm>
            <a:off x="2804270" y="3819415"/>
            <a:ext cx="1042242" cy="1042242"/>
          </a:xfrm>
          <a:prstGeom prst="ellipse">
            <a:avLst/>
          </a:prstGeom>
          <a:solidFill>
            <a:schemeClr val="accent4">
              <a:lumMod val="60000"/>
              <a:lumOff val="40000"/>
            </a:schemeClr>
          </a:solidFill>
          <a:ln>
            <a:solidFill>
              <a:schemeClr val="bg1"/>
            </a:solid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AU"/>
          </a:p>
        </p:txBody>
      </p:sp>
      <p:sp>
        <p:nvSpPr>
          <p:cNvPr id="10" name="Rectangle 9" descr="Lock">
            <a:extLst>
              <a:ext uri="{FF2B5EF4-FFF2-40B4-BE49-F238E27FC236}">
                <a16:creationId xmlns:a16="http://schemas.microsoft.com/office/drawing/2014/main" id="{7F1751DF-23C5-0097-660C-B6A32447C827}"/>
              </a:ext>
            </a:extLst>
          </p:cNvPr>
          <p:cNvSpPr/>
          <p:nvPr/>
        </p:nvSpPr>
        <p:spPr>
          <a:xfrm>
            <a:off x="3053752" y="4044305"/>
            <a:ext cx="598007" cy="59800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1" name="Oval 10">
            <a:extLst>
              <a:ext uri="{FF2B5EF4-FFF2-40B4-BE49-F238E27FC236}">
                <a16:creationId xmlns:a16="http://schemas.microsoft.com/office/drawing/2014/main" id="{5F9854DE-06BB-54ED-E2BC-4C7D6C696912}"/>
              </a:ext>
            </a:extLst>
          </p:cNvPr>
          <p:cNvSpPr/>
          <p:nvPr/>
        </p:nvSpPr>
        <p:spPr>
          <a:xfrm>
            <a:off x="2798977" y="5167956"/>
            <a:ext cx="1042242" cy="1042242"/>
          </a:xfrm>
          <a:prstGeom prst="ellipse">
            <a:avLst/>
          </a:prstGeom>
          <a:solidFill>
            <a:schemeClr val="accent4">
              <a:lumMod val="75000"/>
            </a:schemeClr>
          </a:solidFill>
          <a:ln>
            <a:solidFill>
              <a:schemeClr val="bg1"/>
            </a:solidFill>
          </a:ln>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AU"/>
          </a:p>
        </p:txBody>
      </p:sp>
      <p:sp>
        <p:nvSpPr>
          <p:cNvPr id="12" name="Rectangle 11" descr="High voltage with solid fill">
            <a:extLst>
              <a:ext uri="{FF2B5EF4-FFF2-40B4-BE49-F238E27FC236}">
                <a16:creationId xmlns:a16="http://schemas.microsoft.com/office/drawing/2014/main" id="{0442C83A-9A53-BE9D-8559-8B149BDC1BB6}"/>
              </a:ext>
            </a:extLst>
          </p:cNvPr>
          <p:cNvSpPr/>
          <p:nvPr/>
        </p:nvSpPr>
        <p:spPr>
          <a:xfrm>
            <a:off x="3021094" y="5373744"/>
            <a:ext cx="598007" cy="598007"/>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pic>
        <p:nvPicPr>
          <p:cNvPr id="5" name="Picture 4" descr="Device and padlock">
            <a:extLst>
              <a:ext uri="{FF2B5EF4-FFF2-40B4-BE49-F238E27FC236}">
                <a16:creationId xmlns:a16="http://schemas.microsoft.com/office/drawing/2014/main" id="{C9F7D736-60A5-CF4C-27B2-FD39F1023019}"/>
              </a:ext>
            </a:extLst>
          </p:cNvPr>
          <p:cNvPicPr>
            <a:picLocks noChangeAspect="1"/>
          </p:cNvPicPr>
          <p:nvPr/>
        </p:nvPicPr>
        <p:blipFill rotWithShape="1">
          <a:blip r:embed="rId14">
            <a:extLst>
              <a:ext uri="{28A0092B-C50C-407E-A947-70E740481C1C}">
                <a14:useLocalDpi xmlns:a14="http://schemas.microsoft.com/office/drawing/2010/main" val="0"/>
              </a:ext>
            </a:extLst>
          </a:blip>
          <a:srcRect l="31601" r="40027"/>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Tree>
    <p:extLst>
      <p:ext uri="{BB962C8B-B14F-4D97-AF65-F5344CB8AC3E}">
        <p14:creationId xmlns:p14="http://schemas.microsoft.com/office/powerpoint/2010/main" val="3422504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5E91-8CF2-AD80-AE8E-503906B1626C}"/>
              </a:ext>
            </a:extLst>
          </p:cNvPr>
          <p:cNvSpPr>
            <a:spLocks noGrp="1"/>
          </p:cNvSpPr>
          <p:nvPr>
            <p:ph type="title"/>
          </p:nvPr>
        </p:nvSpPr>
        <p:spPr>
          <a:xfrm>
            <a:off x="2752485" y="987972"/>
            <a:ext cx="8750539" cy="1303283"/>
          </a:xfrm>
        </p:spPr>
        <p:txBody>
          <a:bodyPr>
            <a:normAutofit fontScale="90000"/>
          </a:bodyPr>
          <a:lstStyle/>
          <a:p>
            <a:r>
              <a:rPr lang="en-AU" b="1" dirty="0">
                <a:latin typeface="Arial"/>
                <a:cs typeface="Arial"/>
              </a:rPr>
              <a:t>Key MNDB scheme </a:t>
            </a:r>
            <a:br>
              <a:rPr lang="en-AU" b="1" dirty="0">
                <a:latin typeface="Arial"/>
                <a:cs typeface="Arial"/>
              </a:rPr>
            </a:br>
            <a:r>
              <a:rPr lang="en-AU" b="1" dirty="0">
                <a:latin typeface="Arial"/>
                <a:cs typeface="Arial"/>
              </a:rPr>
              <a:t>- key </a:t>
            </a:r>
            <a:r>
              <a:rPr lang="en-AU" sz="3600" b="1" dirty="0">
                <a:latin typeface="Arial"/>
                <a:cs typeface="Arial"/>
              </a:rPr>
              <a:t>terms</a:t>
            </a:r>
            <a:endParaRPr lang="en-AU" sz="3600" dirty="0"/>
          </a:p>
        </p:txBody>
      </p:sp>
      <p:graphicFrame>
        <p:nvGraphicFramePr>
          <p:cNvPr id="4" name="Content Placeholder 3">
            <a:extLst>
              <a:ext uri="{FF2B5EF4-FFF2-40B4-BE49-F238E27FC236}">
                <a16:creationId xmlns:a16="http://schemas.microsoft.com/office/drawing/2014/main" id="{7FDF0E94-41A1-D526-B035-32D73CDCC55A}"/>
              </a:ext>
            </a:extLst>
          </p:cNvPr>
          <p:cNvGraphicFramePr>
            <a:graphicFrameLocks noGrp="1"/>
          </p:cNvGraphicFramePr>
          <p:nvPr>
            <p:ph idx="1"/>
            <p:extLst>
              <p:ext uri="{D42A27DB-BD31-4B8C-83A1-F6EECF244321}">
                <p14:modId xmlns:p14="http://schemas.microsoft.com/office/powerpoint/2010/main" val="1193709845"/>
              </p:ext>
            </p:extLst>
          </p:nvPr>
        </p:nvGraphicFramePr>
        <p:xfrm>
          <a:off x="2725283" y="2382095"/>
          <a:ext cx="9488488" cy="4172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0EAEB6E-6E52-B469-B17C-E0D31AD95630}"/>
              </a:ext>
            </a:extLst>
          </p:cNvPr>
          <p:cNvSpPr/>
          <p:nvPr/>
        </p:nvSpPr>
        <p:spPr>
          <a:xfrm>
            <a:off x="2804270" y="2470874"/>
            <a:ext cx="1042242" cy="1042242"/>
          </a:xfrm>
          <a:prstGeom prst="ellipse">
            <a:avLst/>
          </a:prstGeom>
          <a:solidFill>
            <a:schemeClr val="accent3">
              <a:lumMod val="40000"/>
              <a:lumOff val="60000"/>
            </a:schemeClr>
          </a:solidFill>
          <a:ln>
            <a:solidFill>
              <a:schemeClr val="bg1"/>
            </a:solid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AU"/>
          </a:p>
        </p:txBody>
      </p:sp>
      <p:sp>
        <p:nvSpPr>
          <p:cNvPr id="8" name="Rectangle 7" descr="Unlock">
            <a:extLst>
              <a:ext uri="{FF2B5EF4-FFF2-40B4-BE49-F238E27FC236}">
                <a16:creationId xmlns:a16="http://schemas.microsoft.com/office/drawing/2014/main" id="{1F7D01B9-906F-35E2-899A-DC2490F7BAE2}"/>
              </a:ext>
            </a:extLst>
          </p:cNvPr>
          <p:cNvSpPr/>
          <p:nvPr/>
        </p:nvSpPr>
        <p:spPr>
          <a:xfrm>
            <a:off x="3053751" y="2654952"/>
            <a:ext cx="598007" cy="59800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9" name="Oval 8">
            <a:extLst>
              <a:ext uri="{FF2B5EF4-FFF2-40B4-BE49-F238E27FC236}">
                <a16:creationId xmlns:a16="http://schemas.microsoft.com/office/drawing/2014/main" id="{21348B3F-2436-DD4F-840A-91F35F50440D}"/>
              </a:ext>
            </a:extLst>
          </p:cNvPr>
          <p:cNvSpPr/>
          <p:nvPr/>
        </p:nvSpPr>
        <p:spPr>
          <a:xfrm>
            <a:off x="2804270" y="3819415"/>
            <a:ext cx="1042242" cy="1042242"/>
          </a:xfrm>
          <a:prstGeom prst="ellipse">
            <a:avLst/>
          </a:prstGeom>
          <a:solidFill>
            <a:schemeClr val="accent4">
              <a:lumMod val="60000"/>
              <a:lumOff val="40000"/>
            </a:schemeClr>
          </a:solidFill>
          <a:ln>
            <a:solidFill>
              <a:schemeClr val="bg1"/>
            </a:solid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AU"/>
          </a:p>
        </p:txBody>
      </p:sp>
      <p:sp>
        <p:nvSpPr>
          <p:cNvPr id="10" name="Rectangle 9" descr="Lock">
            <a:extLst>
              <a:ext uri="{FF2B5EF4-FFF2-40B4-BE49-F238E27FC236}">
                <a16:creationId xmlns:a16="http://schemas.microsoft.com/office/drawing/2014/main" id="{7F1751DF-23C5-0097-660C-B6A32447C827}"/>
              </a:ext>
            </a:extLst>
          </p:cNvPr>
          <p:cNvSpPr/>
          <p:nvPr/>
        </p:nvSpPr>
        <p:spPr>
          <a:xfrm>
            <a:off x="3053752" y="4044305"/>
            <a:ext cx="598007" cy="59800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1" name="Oval 10">
            <a:extLst>
              <a:ext uri="{FF2B5EF4-FFF2-40B4-BE49-F238E27FC236}">
                <a16:creationId xmlns:a16="http://schemas.microsoft.com/office/drawing/2014/main" id="{5F9854DE-06BB-54ED-E2BC-4C7D6C696912}"/>
              </a:ext>
            </a:extLst>
          </p:cNvPr>
          <p:cNvSpPr/>
          <p:nvPr/>
        </p:nvSpPr>
        <p:spPr>
          <a:xfrm>
            <a:off x="2798977" y="5167956"/>
            <a:ext cx="1042242" cy="1042242"/>
          </a:xfrm>
          <a:prstGeom prst="ellipse">
            <a:avLst/>
          </a:prstGeom>
          <a:solidFill>
            <a:schemeClr val="accent4">
              <a:lumMod val="75000"/>
            </a:schemeClr>
          </a:solidFill>
          <a:ln>
            <a:solidFill>
              <a:schemeClr val="bg1"/>
            </a:solidFill>
          </a:ln>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AU"/>
          </a:p>
        </p:txBody>
      </p:sp>
      <p:sp>
        <p:nvSpPr>
          <p:cNvPr id="12" name="Rectangle 11" descr="High voltage with solid fill">
            <a:extLst>
              <a:ext uri="{FF2B5EF4-FFF2-40B4-BE49-F238E27FC236}">
                <a16:creationId xmlns:a16="http://schemas.microsoft.com/office/drawing/2014/main" id="{0442C83A-9A53-BE9D-8559-8B149BDC1BB6}"/>
              </a:ext>
            </a:extLst>
          </p:cNvPr>
          <p:cNvSpPr/>
          <p:nvPr/>
        </p:nvSpPr>
        <p:spPr>
          <a:xfrm>
            <a:off x="3021094" y="5373744"/>
            <a:ext cx="598007" cy="598007"/>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pic>
        <p:nvPicPr>
          <p:cNvPr id="5" name="Picture 4" descr="Device and padlock">
            <a:extLst>
              <a:ext uri="{FF2B5EF4-FFF2-40B4-BE49-F238E27FC236}">
                <a16:creationId xmlns:a16="http://schemas.microsoft.com/office/drawing/2014/main" id="{C9F7D736-60A5-CF4C-27B2-FD39F1023019}"/>
              </a:ext>
            </a:extLst>
          </p:cNvPr>
          <p:cNvPicPr>
            <a:picLocks noChangeAspect="1"/>
          </p:cNvPicPr>
          <p:nvPr/>
        </p:nvPicPr>
        <p:blipFill rotWithShape="1">
          <a:blip r:embed="rId14">
            <a:extLst>
              <a:ext uri="{28A0092B-C50C-407E-A947-70E740481C1C}">
                <a14:useLocalDpi xmlns:a14="http://schemas.microsoft.com/office/drawing/2010/main" val="0"/>
              </a:ext>
            </a:extLst>
          </a:blip>
          <a:srcRect l="31601" r="40027"/>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C416CC57-2290-010D-EB30-41FFC8881636}"/>
              </a:ext>
            </a:extLst>
          </p:cNvPr>
          <p:cNvSpPr txBox="1">
            <a:spLocks/>
          </p:cNvSpPr>
          <p:nvPr/>
        </p:nvSpPr>
        <p:spPr>
          <a:xfrm>
            <a:off x="4442796" y="2408896"/>
            <a:ext cx="7589195" cy="396192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600"/>
              </a:spcBef>
              <a:buNone/>
            </a:pPr>
            <a:r>
              <a:rPr lang="en-US" sz="3200" dirty="0">
                <a:latin typeface="Arial"/>
                <a:cs typeface="Arial"/>
              </a:rPr>
              <a:t>Data breach</a:t>
            </a:r>
          </a:p>
          <a:p>
            <a:pPr>
              <a:spcBef>
                <a:spcPts val="600"/>
              </a:spcBef>
            </a:pPr>
            <a:endParaRPr lang="en-US" sz="3200" dirty="0">
              <a:latin typeface="Arial"/>
              <a:cs typeface="Arial"/>
            </a:endParaRPr>
          </a:p>
          <a:p>
            <a:pPr marL="0" indent="0">
              <a:spcBef>
                <a:spcPts val="600"/>
              </a:spcBef>
              <a:buNone/>
            </a:pPr>
            <a:r>
              <a:rPr lang="en-US" sz="3200" dirty="0">
                <a:latin typeface="Arial"/>
                <a:cs typeface="Arial"/>
              </a:rPr>
              <a:t>Eligible data breach</a:t>
            </a:r>
          </a:p>
          <a:p>
            <a:pPr>
              <a:spcBef>
                <a:spcPts val="600"/>
              </a:spcBef>
            </a:pPr>
            <a:endParaRPr lang="en-US" sz="3200" dirty="0">
              <a:latin typeface="Arial"/>
              <a:cs typeface="Arial"/>
            </a:endParaRPr>
          </a:p>
          <a:p>
            <a:pPr marL="0" indent="0">
              <a:spcBef>
                <a:spcPts val="600"/>
              </a:spcBef>
              <a:buNone/>
            </a:pPr>
            <a:r>
              <a:rPr lang="en-US" sz="3200" dirty="0">
                <a:latin typeface="Arial"/>
                <a:cs typeface="Arial"/>
              </a:rPr>
              <a:t>Serious harm</a:t>
            </a:r>
          </a:p>
        </p:txBody>
      </p:sp>
    </p:spTree>
    <p:extLst>
      <p:ext uri="{BB962C8B-B14F-4D97-AF65-F5344CB8AC3E}">
        <p14:creationId xmlns:p14="http://schemas.microsoft.com/office/powerpoint/2010/main" val="825437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17"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1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1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2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2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A0FDED14-8AB1-3550-3E1D-4E70EF9EED0D}"/>
              </a:ext>
            </a:extLst>
          </p:cNvPr>
          <p:cNvSpPr>
            <a:spLocks noGrp="1"/>
          </p:cNvSpPr>
          <p:nvPr>
            <p:ph type="title"/>
          </p:nvPr>
        </p:nvSpPr>
        <p:spPr>
          <a:xfrm>
            <a:off x="3843866" y="301021"/>
            <a:ext cx="7345891" cy="1099168"/>
          </a:xfrm>
        </p:spPr>
        <p:txBody>
          <a:bodyPr>
            <a:normAutofit/>
          </a:bodyPr>
          <a:lstStyle/>
          <a:p>
            <a:r>
              <a:rPr lang="en-AU" altLang="en-US" dirty="0">
                <a:latin typeface="Arial"/>
                <a:cs typeface="Arial"/>
              </a:rPr>
              <a:t>A ‘data breach’ means:</a:t>
            </a:r>
            <a:endParaRPr lang="en-AU" dirty="0">
              <a:latin typeface="Arial"/>
              <a:cs typeface="Arial"/>
            </a:endParaRPr>
          </a:p>
        </p:txBody>
      </p:sp>
      <p:pic>
        <p:nvPicPr>
          <p:cNvPr id="4" name="Picture 3" descr="Device and padlock">
            <a:extLst>
              <a:ext uri="{FF2B5EF4-FFF2-40B4-BE49-F238E27FC236}">
                <a16:creationId xmlns:a16="http://schemas.microsoft.com/office/drawing/2014/main" id="{48ABC892-5209-F023-0503-9BAE3FDE15F8}"/>
              </a:ext>
            </a:extLst>
          </p:cNvPr>
          <p:cNvPicPr>
            <a:picLocks noChangeAspect="1"/>
          </p:cNvPicPr>
          <p:nvPr/>
        </p:nvPicPr>
        <p:blipFill rotWithShape="1">
          <a:blip r:embed="rId4">
            <a:extLst>
              <a:ext uri="{28A0092B-C50C-407E-A947-70E740481C1C}">
                <a14:useLocalDpi xmlns:a14="http://schemas.microsoft.com/office/drawing/2010/main" val="0"/>
              </a:ext>
            </a:extLst>
          </a:blip>
          <a:srcRect l="31601" r="40027"/>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653AF5E8-E2E2-547C-2A17-21D2F264336A}"/>
              </a:ext>
            </a:extLst>
          </p:cNvPr>
          <p:cNvSpPr>
            <a:spLocks noGrp="1"/>
          </p:cNvSpPr>
          <p:nvPr>
            <p:ph idx="1"/>
          </p:nvPr>
        </p:nvSpPr>
        <p:spPr>
          <a:xfrm>
            <a:off x="3618582" y="1569406"/>
            <a:ext cx="8348114" cy="3263851"/>
          </a:xfrm>
        </p:spPr>
        <p:txBody>
          <a:bodyPr>
            <a:noAutofit/>
          </a:bodyPr>
          <a:lstStyle/>
          <a:p>
            <a:pPr lvl="0">
              <a:spcBef>
                <a:spcPts val="600"/>
              </a:spcBef>
            </a:pPr>
            <a:r>
              <a:rPr lang="en-US" sz="2800" dirty="0" err="1">
                <a:latin typeface="Arial"/>
                <a:cs typeface="Arial"/>
              </a:rPr>
              <a:t>Unauthorised</a:t>
            </a:r>
            <a:r>
              <a:rPr lang="en-US" sz="2800" dirty="0">
                <a:latin typeface="Arial"/>
                <a:cs typeface="Arial"/>
              </a:rPr>
              <a:t> access to, or </a:t>
            </a:r>
            <a:r>
              <a:rPr lang="en-US" sz="2800" dirty="0" err="1">
                <a:latin typeface="Arial"/>
                <a:cs typeface="Arial"/>
              </a:rPr>
              <a:t>unauthorised</a:t>
            </a:r>
            <a:r>
              <a:rPr lang="en-US" sz="2800" dirty="0">
                <a:latin typeface="Arial"/>
                <a:cs typeface="Arial"/>
              </a:rPr>
              <a:t> disclosure of information; </a:t>
            </a:r>
          </a:p>
          <a:p>
            <a:pPr lvl="0">
              <a:spcBef>
                <a:spcPts val="600"/>
              </a:spcBef>
            </a:pPr>
            <a:r>
              <a:rPr lang="en-US" sz="2800" dirty="0">
                <a:latin typeface="Arial"/>
                <a:cs typeface="Arial"/>
              </a:rPr>
              <a:t>The loss of the information in circumstances where </a:t>
            </a:r>
            <a:r>
              <a:rPr lang="en-US" sz="2800" dirty="0" err="1">
                <a:latin typeface="Arial"/>
                <a:cs typeface="Arial"/>
              </a:rPr>
              <a:t>unauthorised</a:t>
            </a:r>
            <a:r>
              <a:rPr lang="en-US" sz="2800" dirty="0">
                <a:latin typeface="Arial"/>
                <a:cs typeface="Arial"/>
              </a:rPr>
              <a:t> access to, or </a:t>
            </a:r>
            <a:r>
              <a:rPr lang="en-US" sz="2800" dirty="0" err="1">
                <a:latin typeface="Arial"/>
                <a:cs typeface="Arial"/>
              </a:rPr>
              <a:t>unauthorised</a:t>
            </a:r>
            <a:r>
              <a:rPr lang="en-US" sz="2800" dirty="0">
                <a:latin typeface="Arial"/>
                <a:cs typeface="Arial"/>
              </a:rPr>
              <a:t> disclosure of, the information is likely to occur.</a:t>
            </a:r>
          </a:p>
        </p:txBody>
      </p:sp>
    </p:spTree>
    <p:extLst>
      <p:ext uri="{BB962C8B-B14F-4D97-AF65-F5344CB8AC3E}">
        <p14:creationId xmlns:p14="http://schemas.microsoft.com/office/powerpoint/2010/main" val="3749767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17"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1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1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2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2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A0FDED14-8AB1-3550-3E1D-4E70EF9EED0D}"/>
              </a:ext>
            </a:extLst>
          </p:cNvPr>
          <p:cNvSpPr>
            <a:spLocks noGrp="1"/>
          </p:cNvSpPr>
          <p:nvPr>
            <p:ph type="title"/>
          </p:nvPr>
        </p:nvSpPr>
        <p:spPr>
          <a:xfrm>
            <a:off x="3862915" y="301022"/>
            <a:ext cx="7345891" cy="1099168"/>
          </a:xfrm>
        </p:spPr>
        <p:txBody>
          <a:bodyPr>
            <a:normAutofit/>
          </a:bodyPr>
          <a:lstStyle/>
          <a:p>
            <a:r>
              <a:rPr lang="en-AU" altLang="en-US" dirty="0">
                <a:latin typeface="Arial"/>
                <a:cs typeface="Arial"/>
              </a:rPr>
              <a:t>An ‘eligible data breach’</a:t>
            </a:r>
            <a:endParaRPr lang="en-AU" dirty="0">
              <a:latin typeface="Arial"/>
              <a:cs typeface="Arial"/>
            </a:endParaRPr>
          </a:p>
        </p:txBody>
      </p:sp>
      <p:pic>
        <p:nvPicPr>
          <p:cNvPr id="4" name="Picture 3" descr="Device and padlock">
            <a:extLst>
              <a:ext uri="{FF2B5EF4-FFF2-40B4-BE49-F238E27FC236}">
                <a16:creationId xmlns:a16="http://schemas.microsoft.com/office/drawing/2014/main" id="{48ABC892-5209-F023-0503-9BAE3FDE15F8}"/>
              </a:ext>
            </a:extLst>
          </p:cNvPr>
          <p:cNvPicPr>
            <a:picLocks noChangeAspect="1"/>
          </p:cNvPicPr>
          <p:nvPr/>
        </p:nvPicPr>
        <p:blipFill rotWithShape="1">
          <a:blip r:embed="rId4">
            <a:extLst>
              <a:ext uri="{28A0092B-C50C-407E-A947-70E740481C1C}">
                <a14:useLocalDpi xmlns:a14="http://schemas.microsoft.com/office/drawing/2010/main" val="0"/>
              </a:ext>
            </a:extLst>
          </a:blip>
          <a:srcRect l="31601" r="40027"/>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653AF5E8-E2E2-547C-2A17-21D2F264336A}"/>
              </a:ext>
            </a:extLst>
          </p:cNvPr>
          <p:cNvSpPr>
            <a:spLocks noGrp="1"/>
          </p:cNvSpPr>
          <p:nvPr>
            <p:ph idx="1"/>
          </p:nvPr>
        </p:nvSpPr>
        <p:spPr>
          <a:xfrm>
            <a:off x="3659684" y="850606"/>
            <a:ext cx="8532296" cy="6045446"/>
          </a:xfrm>
        </p:spPr>
        <p:txBody>
          <a:bodyPr>
            <a:noAutofit/>
          </a:bodyPr>
          <a:lstStyle/>
          <a:p>
            <a:pPr>
              <a:lnSpc>
                <a:spcPct val="90000"/>
              </a:lnSpc>
            </a:pPr>
            <a:r>
              <a:rPr lang="en-AU" sz="2800" dirty="0">
                <a:latin typeface="Arial"/>
                <a:cs typeface="Arial"/>
              </a:rPr>
              <a:t>Involves personal information held by the agency, and </a:t>
            </a:r>
          </a:p>
          <a:p>
            <a:pPr>
              <a:lnSpc>
                <a:spcPct val="90000"/>
              </a:lnSpc>
            </a:pPr>
            <a:r>
              <a:rPr lang="en-AU" sz="2800" dirty="0">
                <a:latin typeface="Arial"/>
                <a:cs typeface="Arial"/>
              </a:rPr>
              <a:t>the Unauthorised Access or Disclosure is likely to result in serious harm to an individual,</a:t>
            </a:r>
          </a:p>
          <a:p>
            <a:pPr marL="0" indent="0">
              <a:lnSpc>
                <a:spcPct val="90000"/>
              </a:lnSpc>
              <a:buNone/>
            </a:pPr>
            <a:r>
              <a:rPr lang="en-AU" sz="2800" dirty="0">
                <a:latin typeface="Arial"/>
                <a:cs typeface="Arial"/>
              </a:rPr>
              <a:t>OR </a:t>
            </a:r>
          </a:p>
          <a:p>
            <a:pPr>
              <a:lnSpc>
                <a:spcPct val="90000"/>
              </a:lnSpc>
            </a:pPr>
            <a:r>
              <a:rPr lang="en-AU" sz="2800" dirty="0">
                <a:latin typeface="Arial"/>
                <a:cs typeface="Arial"/>
              </a:rPr>
              <a:t>Where the breach relates to a loss of personal information, and:</a:t>
            </a:r>
          </a:p>
          <a:p>
            <a:pPr marL="719138" lvl="1" indent="-376238">
              <a:lnSpc>
                <a:spcPct val="90000"/>
              </a:lnSpc>
              <a:buFont typeface="Arial" panose="020B0604020202020204" pitchFamily="34" charset="0"/>
              <a:buChar char="•"/>
            </a:pPr>
            <a:r>
              <a:rPr lang="en-AU" sz="2800" baseline="0" dirty="0">
                <a:latin typeface="Arial"/>
                <a:cs typeface="Arial"/>
              </a:rPr>
              <a:t>Unauthorised Access to or unauthorised disclosure is likely to occur; and</a:t>
            </a:r>
          </a:p>
          <a:p>
            <a:pPr marL="719138" lvl="1" indent="-376238">
              <a:lnSpc>
                <a:spcPct val="90000"/>
              </a:lnSpc>
              <a:buFont typeface="Arial" panose="020B0604020202020204" pitchFamily="34" charset="0"/>
              <a:buChar char="•"/>
            </a:pPr>
            <a:r>
              <a:rPr lang="en-AU" sz="2800" baseline="0" dirty="0">
                <a:latin typeface="Arial"/>
                <a:cs typeface="Arial"/>
              </a:rPr>
              <a:t>If it was to occur it would result in serious harm to an individual. </a:t>
            </a:r>
            <a:endParaRPr lang="en-AU" sz="2800" dirty="0"/>
          </a:p>
        </p:txBody>
      </p:sp>
    </p:spTree>
    <p:extLst>
      <p:ext uri="{BB962C8B-B14F-4D97-AF65-F5344CB8AC3E}">
        <p14:creationId xmlns:p14="http://schemas.microsoft.com/office/powerpoint/2010/main" val="2496307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28"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32"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33"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34"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35"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36"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37"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A0FDED14-8AB1-3550-3E1D-4E70EF9EED0D}"/>
              </a:ext>
            </a:extLst>
          </p:cNvPr>
          <p:cNvSpPr>
            <a:spLocks noGrp="1"/>
          </p:cNvSpPr>
          <p:nvPr>
            <p:ph type="title"/>
          </p:nvPr>
        </p:nvSpPr>
        <p:spPr>
          <a:xfrm>
            <a:off x="4056062" y="273682"/>
            <a:ext cx="7345891" cy="657096"/>
          </a:xfrm>
        </p:spPr>
        <p:txBody>
          <a:bodyPr>
            <a:noAutofit/>
          </a:bodyPr>
          <a:lstStyle/>
          <a:p>
            <a:r>
              <a:rPr lang="en-AU" altLang="en-US" b="1" dirty="0"/>
              <a:t>‘Serious harm’</a:t>
            </a:r>
            <a:r>
              <a:rPr lang="en-AU" altLang="en-US" dirty="0"/>
              <a:t>, </a:t>
            </a:r>
            <a:r>
              <a:rPr lang="en-AU" altLang="en-US" b="1" dirty="0"/>
              <a:t>means:</a:t>
            </a:r>
            <a:endParaRPr lang="en-AU" b="1" dirty="0"/>
          </a:p>
        </p:txBody>
      </p:sp>
      <p:pic>
        <p:nvPicPr>
          <p:cNvPr id="7" name="Graphic 6" descr="First move of a chess game">
            <a:extLst>
              <a:ext uri="{FF2B5EF4-FFF2-40B4-BE49-F238E27FC236}">
                <a16:creationId xmlns:a16="http://schemas.microsoft.com/office/drawing/2014/main" id="{E1B937AE-E8F2-FC3D-C6B5-3278F43F322C}"/>
              </a:ext>
            </a:extLst>
          </p:cNvPr>
          <p:cNvPicPr>
            <a:picLocks noChangeAspect="1"/>
          </p:cNvPicPr>
          <p:nvPr/>
        </p:nvPicPr>
        <p:blipFill rotWithShape="1">
          <a:blip r:embed="rId4">
            <a:extLst>
              <a:ext uri="{28A0092B-C50C-407E-A947-70E740481C1C}">
                <a14:useLocalDpi xmlns:a14="http://schemas.microsoft.com/office/drawing/2010/main" val="0"/>
              </a:ext>
            </a:extLst>
          </a:blip>
          <a:srcRect l="19439" r="50802"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653AF5E8-E2E2-547C-2A17-21D2F264336A}"/>
              </a:ext>
            </a:extLst>
          </p:cNvPr>
          <p:cNvSpPr>
            <a:spLocks noGrp="1"/>
          </p:cNvSpPr>
          <p:nvPr>
            <p:ph idx="1"/>
          </p:nvPr>
        </p:nvSpPr>
        <p:spPr>
          <a:xfrm>
            <a:off x="3548559" y="930778"/>
            <a:ext cx="8338641" cy="2703856"/>
          </a:xfrm>
        </p:spPr>
        <p:txBody>
          <a:bodyPr vert="horz" lIns="68580" tIns="34290" rIns="68580" bIns="34290" rtlCol="0" anchor="t" anchorCtr="0">
            <a:noAutofit/>
          </a:bodyPr>
          <a:lstStyle/>
          <a:p>
            <a:pPr marL="269875" indent="-269875">
              <a:lnSpc>
                <a:spcPct val="90000"/>
              </a:lnSpc>
              <a:spcBef>
                <a:spcPts val="300"/>
              </a:spcBef>
              <a:spcAft>
                <a:spcPts val="300"/>
              </a:spcAft>
              <a:buFont typeface="Arial" panose="020B0604020202020204" pitchFamily="34" charset="0"/>
              <a:buChar char="•"/>
            </a:pPr>
            <a:r>
              <a:rPr lang="en-AU" sz="2600" dirty="0">
                <a:latin typeface="Arial"/>
                <a:cs typeface="Arial"/>
              </a:rPr>
              <a:t>Serious physical, psychological, emotional or financial harm; or</a:t>
            </a:r>
          </a:p>
          <a:p>
            <a:pPr marL="269875" indent="-269875">
              <a:lnSpc>
                <a:spcPct val="90000"/>
              </a:lnSpc>
              <a:spcBef>
                <a:spcPts val="300"/>
              </a:spcBef>
              <a:spcAft>
                <a:spcPts val="300"/>
              </a:spcAft>
              <a:buFont typeface="Arial" panose="020B0604020202020204" pitchFamily="34" charset="0"/>
              <a:buChar char="•"/>
            </a:pPr>
            <a:r>
              <a:rPr lang="en-AU" sz="2600" dirty="0">
                <a:latin typeface="Arial"/>
                <a:cs typeface="Arial"/>
              </a:rPr>
              <a:t>serious reputational harm.</a:t>
            </a:r>
          </a:p>
          <a:p>
            <a:pPr marL="0" indent="0" algn="ctr">
              <a:lnSpc>
                <a:spcPct val="90000"/>
              </a:lnSpc>
              <a:spcBef>
                <a:spcPts val="600"/>
              </a:spcBef>
              <a:spcAft>
                <a:spcPts val="300"/>
              </a:spcAft>
              <a:buNone/>
            </a:pPr>
            <a:endParaRPr lang="en-AU" sz="1400" b="1" dirty="0">
              <a:latin typeface="Arial"/>
              <a:cs typeface="Arial"/>
            </a:endParaRPr>
          </a:p>
          <a:p>
            <a:pPr marL="0" indent="0" algn="ctr">
              <a:lnSpc>
                <a:spcPct val="90000"/>
              </a:lnSpc>
              <a:spcBef>
                <a:spcPts val="600"/>
              </a:spcBef>
              <a:spcAft>
                <a:spcPts val="300"/>
              </a:spcAft>
              <a:buNone/>
            </a:pPr>
            <a:r>
              <a:rPr lang="en-AU" sz="3200" b="1" dirty="0">
                <a:latin typeface="Arial"/>
                <a:cs typeface="Arial"/>
              </a:rPr>
              <a:t>Factors to consider:</a:t>
            </a:r>
          </a:p>
        </p:txBody>
      </p:sp>
      <p:sp>
        <p:nvSpPr>
          <p:cNvPr id="4" name="Content Placeholder 2">
            <a:extLst>
              <a:ext uri="{FF2B5EF4-FFF2-40B4-BE49-F238E27FC236}">
                <a16:creationId xmlns:a16="http://schemas.microsoft.com/office/drawing/2014/main" id="{DE19D536-3DF1-45C8-4D62-EA760B436A20}"/>
              </a:ext>
            </a:extLst>
          </p:cNvPr>
          <p:cNvSpPr txBox="1">
            <a:spLocks/>
          </p:cNvSpPr>
          <p:nvPr/>
        </p:nvSpPr>
        <p:spPr>
          <a:xfrm>
            <a:off x="3293495" y="3342379"/>
            <a:ext cx="4668366" cy="3080526"/>
          </a:xfrm>
          <a:prstGeom prst="rect">
            <a:avLst/>
          </a:prstGeom>
        </p:spPr>
        <p:txBody>
          <a:bodyPr vert="horz" lIns="68580" tIns="34290" rIns="68580" bIns="3429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471488" lvl="1" indent="-301625">
              <a:lnSpc>
                <a:spcPct val="90000"/>
              </a:lnSpc>
              <a:spcBef>
                <a:spcPts val="0"/>
              </a:spcBef>
              <a:spcAft>
                <a:spcPts val="300"/>
              </a:spcAft>
              <a:buFont typeface="Arial" panose="020B0604020202020204" pitchFamily="34" charset="0"/>
              <a:buChar char="•"/>
            </a:pPr>
            <a:r>
              <a:rPr lang="en-US" sz="2400" dirty="0">
                <a:latin typeface="Arial"/>
                <a:cs typeface="Arial"/>
              </a:rPr>
              <a:t>the kind of personal information;</a:t>
            </a:r>
          </a:p>
          <a:p>
            <a:pPr marL="471488" lvl="1" indent="-301625">
              <a:lnSpc>
                <a:spcPct val="90000"/>
              </a:lnSpc>
              <a:spcBef>
                <a:spcPts val="0"/>
              </a:spcBef>
              <a:spcAft>
                <a:spcPts val="300"/>
              </a:spcAft>
              <a:buFont typeface="Arial" panose="020B0604020202020204" pitchFamily="34" charset="0"/>
              <a:buChar char="•"/>
            </a:pPr>
            <a:r>
              <a:rPr lang="en-US" sz="2400" dirty="0">
                <a:latin typeface="Arial"/>
                <a:cs typeface="Arial"/>
              </a:rPr>
              <a:t>the sensitivity; </a:t>
            </a:r>
          </a:p>
          <a:p>
            <a:pPr marL="471488" lvl="1" indent="-301625">
              <a:lnSpc>
                <a:spcPct val="90000"/>
              </a:lnSpc>
              <a:spcBef>
                <a:spcPts val="0"/>
              </a:spcBef>
              <a:spcAft>
                <a:spcPts val="300"/>
              </a:spcAft>
              <a:buFont typeface="Arial" panose="020B0604020202020204" pitchFamily="34" charset="0"/>
              <a:buChar char="•"/>
            </a:pPr>
            <a:r>
              <a:rPr lang="en-US" sz="2400" dirty="0">
                <a:latin typeface="Arial"/>
                <a:cs typeface="Arial"/>
              </a:rPr>
              <a:t>whether protected by 1 or more security measures;  </a:t>
            </a:r>
          </a:p>
          <a:p>
            <a:pPr marL="471488" lvl="1" indent="-301625">
              <a:lnSpc>
                <a:spcPct val="90000"/>
              </a:lnSpc>
              <a:spcBef>
                <a:spcPts val="0"/>
              </a:spcBef>
              <a:spcAft>
                <a:spcPts val="300"/>
              </a:spcAft>
              <a:buFont typeface="Arial" panose="020B0604020202020204" pitchFamily="34" charset="0"/>
              <a:buChar char="•"/>
            </a:pPr>
            <a:r>
              <a:rPr lang="en-US" sz="2400" dirty="0">
                <a:latin typeface="Arial"/>
                <a:cs typeface="Arial"/>
              </a:rPr>
              <a:t>if protected, (1 or more), the likelihood any of those could be overcome; </a:t>
            </a:r>
          </a:p>
        </p:txBody>
      </p:sp>
      <p:sp>
        <p:nvSpPr>
          <p:cNvPr id="5" name="Content Placeholder 2">
            <a:extLst>
              <a:ext uri="{FF2B5EF4-FFF2-40B4-BE49-F238E27FC236}">
                <a16:creationId xmlns:a16="http://schemas.microsoft.com/office/drawing/2014/main" id="{8F79AA53-BA3F-8409-35DF-386679793D5A}"/>
              </a:ext>
            </a:extLst>
          </p:cNvPr>
          <p:cNvSpPr txBox="1">
            <a:spLocks/>
          </p:cNvSpPr>
          <p:nvPr/>
        </p:nvSpPr>
        <p:spPr>
          <a:xfrm>
            <a:off x="7703732" y="3342378"/>
            <a:ext cx="4373197" cy="3080527"/>
          </a:xfrm>
          <a:prstGeom prst="rect">
            <a:avLst/>
          </a:prstGeom>
        </p:spPr>
        <p:txBody>
          <a:bodyPr vert="horz" lIns="68580" tIns="34290" rIns="68580" bIns="3429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471488" lvl="1" indent="-301625">
              <a:lnSpc>
                <a:spcPct val="90000"/>
              </a:lnSpc>
              <a:spcBef>
                <a:spcPts val="0"/>
              </a:spcBef>
              <a:spcAft>
                <a:spcPts val="300"/>
              </a:spcAft>
              <a:buFont typeface="Arial" panose="020B0604020202020204" pitchFamily="34" charset="0"/>
              <a:buChar char="•"/>
            </a:pPr>
            <a:r>
              <a:rPr lang="en-US" sz="2400">
                <a:latin typeface="Arial"/>
                <a:cs typeface="Arial"/>
              </a:rPr>
              <a:t>the persons, or the kinds of persons, who have obtained, or who could obtain; </a:t>
            </a:r>
          </a:p>
          <a:p>
            <a:pPr marL="471488" lvl="1" indent="-301625">
              <a:lnSpc>
                <a:spcPct val="90000"/>
              </a:lnSpc>
              <a:spcBef>
                <a:spcPts val="0"/>
              </a:spcBef>
              <a:spcAft>
                <a:spcPts val="300"/>
              </a:spcAft>
              <a:buFont typeface="Arial" panose="020B0604020202020204" pitchFamily="34" charset="0"/>
              <a:buChar char="•"/>
            </a:pPr>
            <a:r>
              <a:rPr lang="en-US" sz="2400">
                <a:latin typeface="Arial"/>
                <a:cs typeface="Arial"/>
              </a:rPr>
              <a:t>the nature of the harm likely to result from the data breach; and</a:t>
            </a:r>
          </a:p>
          <a:p>
            <a:pPr marL="471488" lvl="1" indent="-301625">
              <a:lnSpc>
                <a:spcPct val="90000"/>
              </a:lnSpc>
              <a:spcBef>
                <a:spcPts val="0"/>
              </a:spcBef>
              <a:spcAft>
                <a:spcPts val="300"/>
              </a:spcAft>
              <a:buFont typeface="Arial" panose="020B0604020202020204" pitchFamily="34" charset="0"/>
              <a:buChar char="•"/>
            </a:pPr>
            <a:r>
              <a:rPr lang="en-US" sz="2400">
                <a:latin typeface="Arial"/>
                <a:cs typeface="Arial"/>
              </a:rPr>
              <a:t>any other relevant matter.</a:t>
            </a:r>
            <a:endParaRPr lang="en-AU" sz="2400">
              <a:latin typeface="Arial"/>
              <a:cs typeface="Arial"/>
            </a:endParaRPr>
          </a:p>
        </p:txBody>
      </p:sp>
    </p:spTree>
    <p:extLst>
      <p:ext uri="{BB962C8B-B14F-4D97-AF65-F5344CB8AC3E}">
        <p14:creationId xmlns:p14="http://schemas.microsoft.com/office/powerpoint/2010/main" val="2871148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0B57-95E5-EC75-0409-07011E812998}"/>
              </a:ext>
            </a:extLst>
          </p:cNvPr>
          <p:cNvSpPr>
            <a:spLocks noGrp="1"/>
          </p:cNvSpPr>
          <p:nvPr>
            <p:ph type="title"/>
          </p:nvPr>
        </p:nvSpPr>
        <p:spPr>
          <a:xfrm>
            <a:off x="1121433" y="545611"/>
            <a:ext cx="6484156" cy="514807"/>
          </a:xfrm>
        </p:spPr>
        <p:txBody>
          <a:bodyPr>
            <a:noAutofit/>
          </a:bodyPr>
          <a:lstStyle/>
          <a:p>
            <a:r>
              <a:rPr lang="en-AU" b="1" kern="0">
                <a:solidFill>
                  <a:schemeClr val="accent1">
                    <a:lumMod val="50000"/>
                  </a:schemeClr>
                </a:solidFill>
                <a:latin typeface="Arial"/>
                <a:cs typeface="Arial"/>
              </a:rPr>
              <a:t>MNDB requirements</a:t>
            </a:r>
            <a:endParaRPr lang="en-AU" b="1">
              <a:solidFill>
                <a:schemeClr val="accent1">
                  <a:lumMod val="50000"/>
                </a:schemeClr>
              </a:solidFill>
              <a:latin typeface="Arial"/>
              <a:cs typeface="Arial"/>
            </a:endParaRPr>
          </a:p>
        </p:txBody>
      </p:sp>
      <p:graphicFrame>
        <p:nvGraphicFramePr>
          <p:cNvPr id="4" name="Content Placeholder 3">
            <a:extLst>
              <a:ext uri="{FF2B5EF4-FFF2-40B4-BE49-F238E27FC236}">
                <a16:creationId xmlns:a16="http://schemas.microsoft.com/office/drawing/2014/main" id="{117AA3FA-44C6-C659-F67A-3AFE27EA24AE}"/>
              </a:ext>
            </a:extLst>
          </p:cNvPr>
          <p:cNvGraphicFramePr>
            <a:graphicFrameLocks noGrp="1"/>
          </p:cNvGraphicFramePr>
          <p:nvPr>
            <p:ph idx="1"/>
            <p:extLst>
              <p:ext uri="{D42A27DB-BD31-4B8C-83A1-F6EECF244321}">
                <p14:modId xmlns:p14="http://schemas.microsoft.com/office/powerpoint/2010/main" val="1364550440"/>
              </p:ext>
            </p:extLst>
          </p:nvPr>
        </p:nvGraphicFramePr>
        <p:xfrm>
          <a:off x="1311234" y="1240971"/>
          <a:ext cx="10667405" cy="4814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422F0AF-CF77-1DFD-5935-12C51815E858}"/>
              </a:ext>
            </a:extLst>
          </p:cNvPr>
          <p:cNvSpPr txBox="1"/>
          <p:nvPr/>
        </p:nvSpPr>
        <p:spPr>
          <a:xfrm>
            <a:off x="2398643" y="6054985"/>
            <a:ext cx="9769796" cy="623248"/>
          </a:xfrm>
          <a:prstGeom prst="rect">
            <a:avLst/>
          </a:prstGeom>
          <a:noFill/>
        </p:spPr>
        <p:txBody>
          <a:bodyPr wrap="square" lIns="68580" tIns="34290" rIns="68580" bIns="34290" rtlCol="0" anchor="t">
            <a:spAutoFit/>
          </a:bodyPr>
          <a:lstStyle/>
          <a:p>
            <a:r>
              <a:rPr lang="en-AU" i="1" dirty="0">
                <a:latin typeface="Arial"/>
                <a:cs typeface="Arial"/>
              </a:rPr>
              <a:t>* Assessment period may be extended, but agency must, within the 30 days, provide OIC with written notice that assessment has started and date the extended period ends.</a:t>
            </a:r>
            <a:endParaRPr lang="en-AU" dirty="0"/>
          </a:p>
        </p:txBody>
      </p:sp>
      <p:sp>
        <p:nvSpPr>
          <p:cNvPr id="3" name="TextBox 2">
            <a:extLst>
              <a:ext uri="{FF2B5EF4-FFF2-40B4-BE49-F238E27FC236}">
                <a16:creationId xmlns:a16="http://schemas.microsoft.com/office/drawing/2014/main" id="{2C92884E-1475-97B1-64C7-D852A191DCAD}"/>
              </a:ext>
            </a:extLst>
          </p:cNvPr>
          <p:cNvSpPr txBox="1"/>
          <p:nvPr/>
        </p:nvSpPr>
        <p:spPr>
          <a:xfrm>
            <a:off x="976906" y="3370853"/>
            <a:ext cx="4011880" cy="1631216"/>
          </a:xfrm>
          <a:prstGeom prst="rect">
            <a:avLst/>
          </a:prstGeom>
          <a:noFill/>
        </p:spPr>
        <p:txBody>
          <a:bodyPr wrap="square" rtlCol="0">
            <a:spAutoFit/>
          </a:bodyPr>
          <a:lstStyle/>
          <a:p>
            <a:pPr marL="0" lvl="1">
              <a:buSzPct val="70000"/>
            </a:pPr>
            <a:r>
              <a:rPr lang="en-AU" sz="2000" b="1" dirty="0">
                <a:solidFill>
                  <a:srgbClr val="003366">
                    <a:hueOff val="0"/>
                    <a:satOff val="0"/>
                    <a:lumOff val="0"/>
                    <a:alphaOff val="0"/>
                  </a:srgbClr>
                </a:solidFill>
                <a:latin typeface="Arial"/>
                <a:cs typeface="Arial"/>
              </a:rPr>
              <a:t>If a data breach</a:t>
            </a:r>
            <a:r>
              <a:rPr lang="en-AU" sz="2000" dirty="0">
                <a:solidFill>
                  <a:srgbClr val="003366">
                    <a:hueOff val="0"/>
                    <a:satOff val="0"/>
                    <a:lumOff val="0"/>
                    <a:alphaOff val="0"/>
                  </a:srgbClr>
                </a:solidFill>
                <a:latin typeface="Arial"/>
                <a:cs typeface="Arial"/>
              </a:rPr>
              <a:t>:</a:t>
            </a:r>
          </a:p>
          <a:p>
            <a:pPr marL="265113" lvl="1" indent="-265113">
              <a:buSzPct val="70000"/>
              <a:buFont typeface="Wingdings" panose="05000000000000000000" pitchFamily="2" charset="2"/>
              <a:buChar char="Ø"/>
            </a:pPr>
            <a:r>
              <a:rPr lang="en-AU" sz="2000" dirty="0">
                <a:solidFill>
                  <a:srgbClr val="003366">
                    <a:hueOff val="0"/>
                    <a:satOff val="0"/>
                    <a:lumOff val="0"/>
                    <a:alphaOff val="0"/>
                  </a:srgbClr>
                </a:solidFill>
                <a:latin typeface="Arial"/>
                <a:cs typeface="Arial"/>
              </a:rPr>
              <a:t>Inform other agencies involved</a:t>
            </a:r>
          </a:p>
          <a:p>
            <a:pPr marL="265113" lvl="1" indent="-265113">
              <a:buSzPct val="70000"/>
              <a:buFont typeface="Wingdings" panose="05000000000000000000" pitchFamily="2" charset="2"/>
              <a:buChar char="Ø"/>
            </a:pPr>
            <a:r>
              <a:rPr lang="en-AU" sz="2000" dirty="0">
                <a:solidFill>
                  <a:srgbClr val="003366">
                    <a:hueOff val="0"/>
                    <a:satOff val="0"/>
                    <a:lumOff val="0"/>
                    <a:alphaOff val="0"/>
                  </a:srgbClr>
                </a:solidFill>
                <a:latin typeface="Arial"/>
                <a:cs typeface="Arial"/>
              </a:rPr>
              <a:t>If </a:t>
            </a:r>
            <a:r>
              <a:rPr lang="en-AU" sz="2000" b="1" i="1" dirty="0">
                <a:solidFill>
                  <a:schemeClr val="accent1">
                    <a:lumMod val="75000"/>
                  </a:schemeClr>
                </a:solidFill>
                <a:latin typeface="Arial"/>
                <a:cs typeface="Arial"/>
              </a:rPr>
              <a:t>eligible data breach</a:t>
            </a:r>
            <a:r>
              <a:rPr lang="en-AU" sz="2000" dirty="0">
                <a:solidFill>
                  <a:srgbClr val="003366">
                    <a:hueOff val="0"/>
                    <a:satOff val="0"/>
                    <a:lumOff val="0"/>
                    <a:alphaOff val="0"/>
                  </a:srgbClr>
                </a:solidFill>
                <a:latin typeface="Arial"/>
                <a:cs typeface="Arial"/>
              </a:rPr>
              <a:t>, notify</a:t>
            </a:r>
            <a:r>
              <a:rPr lang="en-AU" sz="2000" b="1" dirty="0">
                <a:solidFill>
                  <a:srgbClr val="003366">
                    <a:hueOff val="0"/>
                    <a:satOff val="0"/>
                    <a:lumOff val="0"/>
                    <a:alphaOff val="0"/>
                  </a:srgbClr>
                </a:solidFill>
                <a:latin typeface="Arial"/>
                <a:cs typeface="Arial"/>
              </a:rPr>
              <a:t>:</a:t>
            </a:r>
            <a:r>
              <a:rPr lang="en-US" sz="2000" dirty="0">
                <a:solidFill>
                  <a:srgbClr val="003366">
                    <a:hueOff val="0"/>
                    <a:satOff val="0"/>
                    <a:lumOff val="0"/>
                    <a:alphaOff val="0"/>
                  </a:srgbClr>
                </a:solidFill>
                <a:latin typeface="Arial"/>
                <a:cs typeface="Arial"/>
              </a:rPr>
              <a:t> </a:t>
            </a:r>
            <a:endParaRPr lang="en-AU" sz="2000" dirty="0">
              <a:solidFill>
                <a:srgbClr val="003366">
                  <a:hueOff val="0"/>
                  <a:satOff val="0"/>
                  <a:lumOff val="0"/>
                  <a:alphaOff val="0"/>
                </a:srgbClr>
              </a:solidFill>
              <a:latin typeface="Arial"/>
              <a:cs typeface="Arial"/>
            </a:endParaRPr>
          </a:p>
          <a:p>
            <a:pPr marL="542925" lvl="1" indent="-277813">
              <a:buFont typeface="Arial" panose="020B0604020202020204" pitchFamily="34" charset="0"/>
              <a:buChar char="•"/>
            </a:pPr>
            <a:r>
              <a:rPr lang="en-AU" sz="2000" dirty="0">
                <a:solidFill>
                  <a:srgbClr val="003366">
                    <a:hueOff val="0"/>
                    <a:satOff val="0"/>
                    <a:lumOff val="0"/>
                    <a:alphaOff val="0"/>
                  </a:srgbClr>
                </a:solidFill>
                <a:latin typeface="Arial"/>
                <a:cs typeface="Arial"/>
              </a:rPr>
              <a:t>Privacy Commissioner</a:t>
            </a:r>
          </a:p>
          <a:p>
            <a:pPr marL="542925" lvl="1" indent="-277813" rtl="0">
              <a:buFont typeface="Arial" panose="020B0604020202020204" pitchFamily="34" charset="0"/>
              <a:buChar char="•"/>
            </a:pPr>
            <a:r>
              <a:rPr lang="en-AU" sz="2000" dirty="0">
                <a:solidFill>
                  <a:srgbClr val="003366">
                    <a:hueOff val="0"/>
                    <a:satOff val="0"/>
                    <a:lumOff val="0"/>
                    <a:alphaOff val="0"/>
                  </a:srgbClr>
                </a:solidFill>
                <a:latin typeface="Arial"/>
                <a:cs typeface="Arial"/>
              </a:rPr>
              <a:t>particular</a:t>
            </a:r>
            <a:r>
              <a:rPr lang="en-AU" sz="2000" kern="1200" dirty="0">
                <a:solidFill>
                  <a:srgbClr val="003366">
                    <a:hueOff val="0"/>
                    <a:satOff val="0"/>
                    <a:lumOff val="0"/>
                    <a:alphaOff val="0"/>
                  </a:srgbClr>
                </a:solidFill>
                <a:latin typeface="Arial"/>
                <a:ea typeface="+mn-ea"/>
                <a:cs typeface="Arial"/>
              </a:rPr>
              <a:t> individuals.</a:t>
            </a:r>
            <a:endParaRPr lang="en-AU" dirty="0"/>
          </a:p>
        </p:txBody>
      </p:sp>
      <p:sp>
        <p:nvSpPr>
          <p:cNvPr id="6" name="TextBox 5">
            <a:extLst>
              <a:ext uri="{FF2B5EF4-FFF2-40B4-BE49-F238E27FC236}">
                <a16:creationId xmlns:a16="http://schemas.microsoft.com/office/drawing/2014/main" id="{99137B37-7EEE-E106-7203-10DF3EFE9D13}"/>
              </a:ext>
            </a:extLst>
          </p:cNvPr>
          <p:cNvSpPr txBox="1"/>
          <p:nvPr/>
        </p:nvSpPr>
        <p:spPr>
          <a:xfrm>
            <a:off x="9152982" y="3429000"/>
            <a:ext cx="2825657" cy="1631216"/>
          </a:xfrm>
          <a:prstGeom prst="rect">
            <a:avLst/>
          </a:prstGeom>
          <a:noFill/>
        </p:spPr>
        <p:txBody>
          <a:bodyPr wrap="square" rtlCol="0">
            <a:spAutoFit/>
          </a:bodyPr>
          <a:lstStyle/>
          <a:p>
            <a:r>
              <a:rPr lang="en-AU" sz="2000" kern="1200" dirty="0">
                <a:solidFill>
                  <a:srgbClr val="003366">
                    <a:hueOff val="0"/>
                    <a:satOff val="0"/>
                    <a:lumOff val="0"/>
                    <a:alphaOff val="0"/>
                  </a:srgbClr>
                </a:solidFill>
                <a:latin typeface="Arial"/>
                <a:ea typeface="+mn-ea"/>
                <a:cs typeface="Arial"/>
              </a:rPr>
              <a:t>Expeditiously assess, within 30 days*, whether breach is an ‘</a:t>
            </a:r>
            <a:r>
              <a:rPr lang="en-AU" sz="2000" b="1" i="1" dirty="0">
                <a:solidFill>
                  <a:schemeClr val="accent1">
                    <a:lumMod val="75000"/>
                  </a:schemeClr>
                </a:solidFill>
                <a:latin typeface="Arial"/>
                <a:cs typeface="Arial"/>
              </a:rPr>
              <a:t>eligible data breach</a:t>
            </a:r>
            <a:r>
              <a:rPr lang="en-AU" sz="2000" kern="1200" dirty="0">
                <a:solidFill>
                  <a:srgbClr val="003366">
                    <a:hueOff val="0"/>
                    <a:satOff val="0"/>
                    <a:lumOff val="0"/>
                    <a:alphaOff val="0"/>
                  </a:srgbClr>
                </a:solidFill>
                <a:latin typeface="Arial"/>
                <a:cs typeface="Arial"/>
              </a:rPr>
              <a:t>’ </a:t>
            </a:r>
          </a:p>
          <a:p>
            <a:endParaRPr lang="en-AU" sz="2000" dirty="0"/>
          </a:p>
        </p:txBody>
      </p:sp>
      <p:sp>
        <p:nvSpPr>
          <p:cNvPr id="7" name="TextBox 6">
            <a:extLst>
              <a:ext uri="{FF2B5EF4-FFF2-40B4-BE49-F238E27FC236}">
                <a16:creationId xmlns:a16="http://schemas.microsoft.com/office/drawing/2014/main" id="{EB4FA51D-C42B-9AF8-D0CA-46467D3E0279}"/>
              </a:ext>
            </a:extLst>
          </p:cNvPr>
          <p:cNvSpPr txBox="1"/>
          <p:nvPr/>
        </p:nvSpPr>
        <p:spPr>
          <a:xfrm>
            <a:off x="2204357" y="1610051"/>
            <a:ext cx="3432313" cy="707886"/>
          </a:xfrm>
          <a:prstGeom prst="rect">
            <a:avLst/>
          </a:prstGeom>
          <a:noFill/>
        </p:spPr>
        <p:txBody>
          <a:bodyPr wrap="square" rtlCol="0">
            <a:spAutoFit/>
          </a:bodyPr>
          <a:lstStyle/>
          <a:p>
            <a:pPr lvl="1">
              <a:buSzPts val="1000"/>
            </a:pPr>
            <a:r>
              <a:rPr lang="en-AU" sz="2000" kern="1200">
                <a:solidFill>
                  <a:srgbClr val="003366">
                    <a:hueOff val="0"/>
                    <a:satOff val="0"/>
                    <a:lumOff val="0"/>
                    <a:alphaOff val="0"/>
                  </a:srgbClr>
                </a:solidFill>
                <a:latin typeface="Arial"/>
                <a:ea typeface="+mn-ea"/>
                <a:cs typeface="Arial"/>
              </a:rPr>
              <a:t>Immediately contain and mitigate the data breach</a:t>
            </a:r>
            <a:endParaRPr lang="en-AU" sz="2000"/>
          </a:p>
        </p:txBody>
      </p:sp>
      <p:sp>
        <p:nvSpPr>
          <p:cNvPr id="8" name="TextBox 7">
            <a:extLst>
              <a:ext uri="{FF2B5EF4-FFF2-40B4-BE49-F238E27FC236}">
                <a16:creationId xmlns:a16="http://schemas.microsoft.com/office/drawing/2014/main" id="{1EA39EB6-4340-59C8-3CA2-76B6EC0A9490}"/>
              </a:ext>
            </a:extLst>
          </p:cNvPr>
          <p:cNvSpPr txBox="1"/>
          <p:nvPr/>
        </p:nvSpPr>
        <p:spPr>
          <a:xfrm>
            <a:off x="6096000" y="3575457"/>
            <a:ext cx="1219200" cy="707886"/>
          </a:xfrm>
          <a:prstGeom prst="rect">
            <a:avLst/>
          </a:prstGeom>
          <a:noFill/>
        </p:spPr>
        <p:txBody>
          <a:bodyPr wrap="square" rtlCol="0">
            <a:spAutoFit/>
          </a:bodyPr>
          <a:lstStyle/>
          <a:p>
            <a:r>
              <a:rPr lang="en-US" sz="4000" b="1">
                <a:solidFill>
                  <a:srgbClr val="FF0000"/>
                </a:solidFill>
              </a:rPr>
              <a:t>ACT</a:t>
            </a:r>
            <a:endParaRPr lang="en-AU" sz="4000" b="1">
              <a:solidFill>
                <a:srgbClr val="FF0000"/>
              </a:solidFill>
            </a:endParaRPr>
          </a:p>
        </p:txBody>
      </p:sp>
    </p:spTree>
    <p:extLst>
      <p:ext uri="{BB962C8B-B14F-4D97-AF65-F5344CB8AC3E}">
        <p14:creationId xmlns:p14="http://schemas.microsoft.com/office/powerpoint/2010/main" val="272342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20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9000"/>
                            </p:stCondLst>
                            <p:childTnLst>
                              <p:par>
                                <p:cTn id="20" presetID="1" presetClass="entr" presetSubtype="0" fill="hold" grpId="0" nodeType="afterEffect">
                                  <p:stCondLst>
                                    <p:cond delay="200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3"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20"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24"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25"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26"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27"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28"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29"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1520CA5C-D812-F47C-9821-589B506FAA17}"/>
              </a:ext>
            </a:extLst>
          </p:cNvPr>
          <p:cNvSpPr>
            <a:spLocks noGrp="1"/>
          </p:cNvSpPr>
          <p:nvPr>
            <p:ph type="title"/>
          </p:nvPr>
        </p:nvSpPr>
        <p:spPr>
          <a:xfrm>
            <a:off x="3962399" y="685800"/>
            <a:ext cx="7345891" cy="1413933"/>
          </a:xfrm>
        </p:spPr>
        <p:txBody>
          <a:bodyPr vert="horz" lIns="91440" tIns="45720" rIns="91440" bIns="45720" rtlCol="0" anchor="ctr">
            <a:normAutofit/>
          </a:bodyPr>
          <a:lstStyle/>
          <a:p>
            <a:r>
              <a:rPr lang="en-US" b="1"/>
              <a:t>Policies and Registers</a:t>
            </a:r>
          </a:p>
        </p:txBody>
      </p:sp>
      <p:pic>
        <p:nvPicPr>
          <p:cNvPr id="12" name="Picture 11" descr="Hand with pencil and protractor">
            <a:extLst>
              <a:ext uri="{FF2B5EF4-FFF2-40B4-BE49-F238E27FC236}">
                <a16:creationId xmlns:a16="http://schemas.microsoft.com/office/drawing/2014/main" id="{E897DF1C-3EF1-AB55-67C1-40E9931DCF6B}"/>
              </a:ext>
            </a:extLst>
          </p:cNvPr>
          <p:cNvPicPr>
            <a:picLocks noChangeAspect="1"/>
          </p:cNvPicPr>
          <p:nvPr/>
        </p:nvPicPr>
        <p:blipFill>
          <a:blip r:embed="rId4">
            <a:extLst>
              <a:ext uri="{28A0092B-C50C-407E-A947-70E740481C1C}">
                <a14:useLocalDpi xmlns:a14="http://schemas.microsoft.com/office/drawing/2010/main" val="0"/>
              </a:ext>
            </a:extLst>
          </a:blip>
          <a:srcRect l="5896" r="60435"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7719AC6B-F141-3D2F-D3A0-245613B7CAFE}"/>
              </a:ext>
            </a:extLst>
          </p:cNvPr>
          <p:cNvSpPr>
            <a:spLocks/>
          </p:cNvSpPr>
          <p:nvPr/>
        </p:nvSpPr>
        <p:spPr>
          <a:xfrm>
            <a:off x="3517759" y="1907044"/>
            <a:ext cx="8674221" cy="4556819"/>
          </a:xfrm>
          <a:prstGeom prst="rect">
            <a:avLst/>
          </a:prstGeom>
        </p:spPr>
        <p:txBody>
          <a:bodyPr vert="horz" lIns="91440" tIns="45720" rIns="91440" bIns="45720" rtlCol="0" anchor="ctr">
            <a:normAutofit/>
          </a:bodyPr>
          <a:lstStyle/>
          <a:p>
            <a:pPr>
              <a:spcBef>
                <a:spcPct val="20000"/>
              </a:spcBef>
              <a:spcAft>
                <a:spcPts val="600"/>
              </a:spcAft>
              <a:buClr>
                <a:schemeClr val="accent1">
                  <a:lumMod val="75000"/>
                </a:schemeClr>
              </a:buClr>
              <a:buSzPct val="145000"/>
            </a:pPr>
            <a:r>
              <a:rPr lang="en-US" sz="3700" dirty="0">
                <a:latin typeface="Arial" panose="020B0604020202020204" pitchFamily="34" charset="0"/>
                <a:cs typeface="Arial" panose="020B0604020202020204" pitchFamily="34" charset="0"/>
              </a:rPr>
              <a:t>Agencies must:</a:t>
            </a:r>
          </a:p>
          <a:p>
            <a:pPr marL="457200" indent="-457200">
              <a:spcBef>
                <a:spcPct val="20000"/>
              </a:spcBef>
              <a:spcAft>
                <a:spcPts val="600"/>
              </a:spcAft>
              <a:buClr>
                <a:schemeClr val="accent1">
                  <a:lumMod val="75000"/>
                </a:schemeClr>
              </a:buClr>
              <a:buSzPct val="145000"/>
              <a:buFont typeface="Arial"/>
              <a:buChar char="•"/>
            </a:pPr>
            <a:r>
              <a:rPr lang="en-US" sz="3200" dirty="0">
                <a:latin typeface="Arial" panose="020B0604020202020204" pitchFamily="34" charset="0"/>
                <a:cs typeface="Arial" panose="020B0604020202020204" pitchFamily="34" charset="0"/>
              </a:rPr>
              <a:t>Publish a </a:t>
            </a:r>
            <a:r>
              <a:rPr lang="en-US" sz="3200" u="sng" dirty="0">
                <a:latin typeface="Arial" panose="020B0604020202020204" pitchFamily="34" charset="0"/>
                <a:cs typeface="Arial" panose="020B0604020202020204" pitchFamily="34" charset="0"/>
              </a:rPr>
              <a:t>data breach policy</a:t>
            </a:r>
          </a:p>
          <a:p>
            <a:pPr marL="457200" indent="-457200">
              <a:spcBef>
                <a:spcPct val="20000"/>
              </a:spcBef>
              <a:spcAft>
                <a:spcPts val="600"/>
              </a:spcAft>
              <a:buClr>
                <a:schemeClr val="accent1">
                  <a:lumMod val="75000"/>
                </a:schemeClr>
              </a:buClr>
              <a:buSzPct val="145000"/>
              <a:buFont typeface="Arial"/>
              <a:buChar char="•"/>
            </a:pPr>
            <a:r>
              <a:rPr lang="en-US" sz="3200" dirty="0">
                <a:latin typeface="Arial" panose="020B0604020202020204" pitchFamily="34" charset="0"/>
                <a:cs typeface="Arial" panose="020B0604020202020204" pitchFamily="34" charset="0"/>
              </a:rPr>
              <a:t>Maintain an internal register of eligible data breaches. </a:t>
            </a:r>
          </a:p>
          <a:p>
            <a:pPr marL="449263">
              <a:spcBef>
                <a:spcPct val="20000"/>
              </a:spcBef>
              <a:spcAft>
                <a:spcPts val="600"/>
              </a:spcAft>
              <a:buSzPct val="145000"/>
            </a:pPr>
            <a:r>
              <a:rPr lang="en-US" sz="2400" dirty="0">
                <a:latin typeface="Arial" panose="020B0604020202020204" pitchFamily="34" charset="0"/>
                <a:cs typeface="Arial" panose="020B0604020202020204" pitchFamily="34" charset="0"/>
                <a:hlinkClick r:id="rId5"/>
              </a:rPr>
              <a:t>Guideline - MNDB data breach registers and policies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748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4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4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4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4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4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4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useBgFill="1">
        <p:nvSpPr>
          <p:cNvPr id="46" name="Rectangle 45">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30"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48"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49"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50"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51"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52"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E7B84CDC-CC84-C74D-22BF-95B96312FA21}"/>
              </a:ext>
            </a:extLst>
          </p:cNvPr>
          <p:cNvSpPr>
            <a:spLocks noGrp="1"/>
          </p:cNvSpPr>
          <p:nvPr>
            <p:ph type="title"/>
          </p:nvPr>
        </p:nvSpPr>
        <p:spPr>
          <a:xfrm>
            <a:off x="3748941" y="712773"/>
            <a:ext cx="8435972" cy="2170127"/>
          </a:xfrm>
        </p:spPr>
        <p:txBody>
          <a:bodyPr vert="horz" lIns="91440" tIns="45720" rIns="91440" bIns="45720" rtlCol="0" anchor="b">
            <a:normAutofit/>
          </a:bodyPr>
          <a:lstStyle/>
          <a:p>
            <a:pPr>
              <a:lnSpc>
                <a:spcPct val="90000"/>
              </a:lnSpc>
            </a:pPr>
            <a:r>
              <a:rPr lang="en-US" sz="6000" dirty="0"/>
              <a:t>IPOLA Act – </a:t>
            </a:r>
            <a:br>
              <a:rPr lang="en-US" sz="6000" dirty="0"/>
            </a:br>
            <a:r>
              <a:rPr lang="en-US" sz="6000" dirty="0"/>
              <a:t>Changes to the </a:t>
            </a:r>
            <a:r>
              <a:rPr lang="en-AU" sz="6000" dirty="0"/>
              <a:t>IP Act</a:t>
            </a:r>
            <a:endParaRPr lang="en-US" sz="6000" dirty="0"/>
          </a:p>
        </p:txBody>
      </p:sp>
      <p:pic>
        <p:nvPicPr>
          <p:cNvPr id="13" name="Picture 12" descr="A gavel and books on a table&#10;&#10;Description automatically generated">
            <a:extLst>
              <a:ext uri="{FF2B5EF4-FFF2-40B4-BE49-F238E27FC236}">
                <a16:creationId xmlns:a16="http://schemas.microsoft.com/office/drawing/2014/main" id="{AAB65D7E-8ECC-1546-E30E-D4932260C61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334" r="37458" b="9091"/>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
        <p:nvSpPr>
          <p:cNvPr id="14" name="TextBox 13">
            <a:extLst>
              <a:ext uri="{FF2B5EF4-FFF2-40B4-BE49-F238E27FC236}">
                <a16:creationId xmlns:a16="http://schemas.microsoft.com/office/drawing/2014/main" id="{ACF48C1B-C260-C2AF-D4AE-C9FCE5969B4C}"/>
              </a:ext>
            </a:extLst>
          </p:cNvPr>
          <p:cNvSpPr txBox="1"/>
          <p:nvPr/>
        </p:nvSpPr>
        <p:spPr>
          <a:xfrm>
            <a:off x="9824044" y="6657945"/>
            <a:ext cx="2367956" cy="200055"/>
          </a:xfrm>
          <a:prstGeom prst="rect">
            <a:avLst/>
          </a:prstGeom>
          <a:solidFill>
            <a:srgbClr val="000000"/>
          </a:solidFill>
        </p:spPr>
        <p:txBody>
          <a:bodyPr wrap="square" rtlCol="0">
            <a:spAutoFit/>
          </a:bodyPr>
          <a:lstStyle/>
          <a:p>
            <a:pPr algn="r">
              <a:spcAft>
                <a:spcPts val="600"/>
              </a:spcAft>
            </a:pPr>
            <a:r>
              <a:rPr lang="en-AU" sz="700">
                <a:solidFill>
                  <a:srgbClr val="FFFFFF"/>
                </a:solidFill>
                <a:hlinkClick r:id="rId5" tooltip="https://thebluediamondgallery.com/legal08/l/law.html">
                  <a:extLst>
                    <a:ext uri="{A12FA001-AC4F-418D-AE19-62706E023703}">
                      <ahyp:hlinkClr xmlns:ahyp="http://schemas.microsoft.com/office/drawing/2018/hyperlinkcolor" val="tx"/>
                    </a:ext>
                  </a:extLst>
                </a:hlinkClick>
              </a:rPr>
              <a:t>This Photo</a:t>
            </a:r>
            <a:r>
              <a:rPr lang="en-AU" sz="700">
                <a:solidFill>
                  <a:srgbClr val="FFFFFF"/>
                </a:solidFill>
              </a:rPr>
              <a:t> by Unknown Author is licensed under </a:t>
            </a:r>
            <a:r>
              <a:rPr lang="en-AU"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AU" sz="700">
              <a:solidFill>
                <a:srgbClr val="FFFFFF"/>
              </a:solidFill>
            </a:endParaRPr>
          </a:p>
        </p:txBody>
      </p:sp>
    </p:spTree>
    <p:extLst>
      <p:ext uri="{BB962C8B-B14F-4D97-AF65-F5344CB8AC3E}">
        <p14:creationId xmlns:p14="http://schemas.microsoft.com/office/powerpoint/2010/main" val="367759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005498-0836-8879-54B0-4DED0DDB227C}"/>
              </a:ext>
            </a:extLst>
          </p:cNvPr>
          <p:cNvSpPr txBox="1"/>
          <p:nvPr/>
        </p:nvSpPr>
        <p:spPr>
          <a:xfrm>
            <a:off x="1428552" y="2090172"/>
            <a:ext cx="9334896" cy="2677656"/>
          </a:xfrm>
          <a:prstGeom prst="rect">
            <a:avLst/>
          </a:prstGeom>
          <a:noFill/>
        </p:spPr>
        <p:txBody>
          <a:bodyPr wrap="square" lIns="91440" tIns="45720" rIns="91440" bIns="45720" anchor="t">
            <a:spAutoFit/>
          </a:bodyPr>
          <a:lstStyle/>
          <a:p>
            <a:pPr algn="ctr">
              <a:spcBef>
                <a:spcPct val="0"/>
              </a:spcBef>
              <a:buClrTx/>
              <a:buFontTx/>
              <a:buNone/>
              <a:defRPr/>
            </a:pPr>
            <a:r>
              <a:rPr lang="en-US" sz="2800" i="1">
                <a:solidFill>
                  <a:srgbClr val="595E65"/>
                </a:solidFill>
                <a:latin typeface="Arial"/>
                <a:cs typeface="Arial"/>
              </a:rPr>
              <a:t>The Office of the Information Commissioner acknowledges the Traditional Owners of country throughout Australia,</a:t>
            </a:r>
          </a:p>
          <a:p>
            <a:pPr algn="ctr">
              <a:spcBef>
                <a:spcPct val="0"/>
              </a:spcBef>
              <a:buClrTx/>
              <a:buFontTx/>
              <a:buNone/>
              <a:defRPr/>
            </a:pPr>
            <a:r>
              <a:rPr lang="en-US" sz="2800" i="1">
                <a:solidFill>
                  <a:srgbClr val="595E65"/>
                </a:solidFill>
                <a:latin typeface="Arial"/>
                <a:cs typeface="Arial"/>
              </a:rPr>
              <a:t>and their connection to land and community.</a:t>
            </a:r>
          </a:p>
          <a:p>
            <a:pPr algn="ctr">
              <a:spcBef>
                <a:spcPct val="0"/>
              </a:spcBef>
              <a:buClrTx/>
              <a:buFontTx/>
              <a:buNone/>
              <a:defRPr/>
            </a:pPr>
            <a:r>
              <a:rPr lang="en-US" sz="2800" i="1">
                <a:solidFill>
                  <a:srgbClr val="595E65"/>
                </a:solidFill>
                <a:latin typeface="Arial"/>
                <a:cs typeface="Arial"/>
              </a:rPr>
              <a:t>We pay our respects to all Traditional Owners, and Elders </a:t>
            </a:r>
          </a:p>
          <a:p>
            <a:pPr algn="ctr">
              <a:spcBef>
                <a:spcPct val="0"/>
              </a:spcBef>
              <a:buClrTx/>
              <a:buFontTx/>
              <a:buNone/>
              <a:defRPr/>
            </a:pPr>
            <a:r>
              <a:rPr lang="en-US" sz="2800" i="1">
                <a:solidFill>
                  <a:srgbClr val="595E65"/>
                </a:solidFill>
                <a:latin typeface="Arial"/>
                <a:cs typeface="Arial"/>
              </a:rPr>
              <a:t>past, present and emerging.</a:t>
            </a:r>
          </a:p>
        </p:txBody>
      </p:sp>
    </p:spTree>
    <p:extLst>
      <p:ext uri="{BB962C8B-B14F-4D97-AF65-F5344CB8AC3E}">
        <p14:creationId xmlns:p14="http://schemas.microsoft.com/office/powerpoint/2010/main" val="226834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adlock on computer motherboard">
            <a:extLst>
              <a:ext uri="{FF2B5EF4-FFF2-40B4-BE49-F238E27FC236}">
                <a16:creationId xmlns:a16="http://schemas.microsoft.com/office/drawing/2014/main" id="{3D085A09-B075-82AE-A05B-E2DD15D0CBAE}"/>
              </a:ext>
            </a:extLst>
          </p:cNvPr>
          <p:cNvPicPr>
            <a:picLocks noChangeAspect="1"/>
          </p:cNvPicPr>
          <p:nvPr/>
        </p:nvPicPr>
        <p:blipFill>
          <a:blip r:embed="rId4">
            <a:extLst>
              <a:ext uri="{28A0092B-C50C-407E-A947-70E740481C1C}">
                <a14:useLocalDpi xmlns:a14="http://schemas.microsoft.com/office/drawing/2010/main" val="0"/>
              </a:ext>
            </a:extLst>
          </a:blip>
          <a:srcRect l="10737" r="37685"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3" name="Group 12">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4"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15"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16"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17"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18"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1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95A65D36-3D0D-CDAE-A9CE-CA91DE7F35FD}"/>
              </a:ext>
            </a:extLst>
          </p:cNvPr>
          <p:cNvSpPr>
            <a:spLocks noGrp="1"/>
          </p:cNvSpPr>
          <p:nvPr>
            <p:ph type="title"/>
          </p:nvPr>
        </p:nvSpPr>
        <p:spPr>
          <a:xfrm>
            <a:off x="972080" y="357556"/>
            <a:ext cx="5260680" cy="1752599"/>
          </a:xfrm>
        </p:spPr>
        <p:txBody>
          <a:bodyPr>
            <a:normAutofit/>
          </a:bodyPr>
          <a:lstStyle/>
          <a:p>
            <a:r>
              <a:rPr lang="en-US" altLang="en-US" b="1"/>
              <a:t>Queensland Privacy Principles</a:t>
            </a:r>
            <a:endParaRPr lang="en-US" b="1"/>
          </a:p>
        </p:txBody>
      </p:sp>
      <p:graphicFrame>
        <p:nvGraphicFramePr>
          <p:cNvPr id="4" name="Diagram 3">
            <a:extLst>
              <a:ext uri="{FF2B5EF4-FFF2-40B4-BE49-F238E27FC236}">
                <a16:creationId xmlns:a16="http://schemas.microsoft.com/office/drawing/2014/main" id="{EC4458B0-273B-001D-70D3-B92B5211515B}"/>
              </a:ext>
            </a:extLst>
          </p:cNvPr>
          <p:cNvGraphicFramePr/>
          <p:nvPr>
            <p:extLst>
              <p:ext uri="{D42A27DB-BD31-4B8C-83A1-F6EECF244321}">
                <p14:modId xmlns:p14="http://schemas.microsoft.com/office/powerpoint/2010/main" val="961609452"/>
              </p:ext>
            </p:extLst>
          </p:nvPr>
        </p:nvGraphicFramePr>
        <p:xfrm>
          <a:off x="325415" y="2137060"/>
          <a:ext cx="6013707" cy="2554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C48E6EE8-7769-2DE5-092B-2AEF1A07B092}"/>
              </a:ext>
            </a:extLst>
          </p:cNvPr>
          <p:cNvSpPr txBox="1"/>
          <p:nvPr/>
        </p:nvSpPr>
        <p:spPr>
          <a:xfrm>
            <a:off x="176865" y="5563919"/>
            <a:ext cx="6162257"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OIC </a:t>
            </a:r>
            <a:r>
              <a:rPr lang="en-US" sz="2800" dirty="0">
                <a:solidFill>
                  <a:schemeClr val="accent1">
                    <a:lumMod val="50000"/>
                  </a:schemeClr>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Basic Guide to changes to IP Act </a:t>
            </a:r>
            <a:endParaRPr lang="en-AU" sz="28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493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5EDA-B948-CEC0-1281-18178400F5CD}"/>
              </a:ext>
            </a:extLst>
          </p:cNvPr>
          <p:cNvSpPr>
            <a:spLocks noGrp="1"/>
          </p:cNvSpPr>
          <p:nvPr>
            <p:ph type="title"/>
          </p:nvPr>
        </p:nvSpPr>
        <p:spPr>
          <a:xfrm>
            <a:off x="1484311" y="685800"/>
            <a:ext cx="10018713" cy="1217951"/>
          </a:xfrm>
        </p:spPr>
        <p:txBody>
          <a:bodyPr/>
          <a:lstStyle/>
          <a:p>
            <a:r>
              <a:rPr lang="en-US" dirty="0"/>
              <a:t>Definition of ‘</a:t>
            </a:r>
            <a:r>
              <a:rPr lang="en-US" dirty="0">
                <a:hlinkClick r:id="rId3"/>
              </a:rPr>
              <a:t>sensitive information</a:t>
            </a:r>
            <a:r>
              <a:rPr lang="en-US" dirty="0"/>
              <a:t>’:</a:t>
            </a:r>
            <a:endParaRPr lang="en-AU" dirty="0"/>
          </a:p>
        </p:txBody>
      </p:sp>
      <p:sp>
        <p:nvSpPr>
          <p:cNvPr id="3" name="Content Placeholder 2">
            <a:extLst>
              <a:ext uri="{FF2B5EF4-FFF2-40B4-BE49-F238E27FC236}">
                <a16:creationId xmlns:a16="http://schemas.microsoft.com/office/drawing/2014/main" id="{2867F0AE-3C89-80DA-B0F5-5357841767D3}"/>
              </a:ext>
            </a:extLst>
          </p:cNvPr>
          <p:cNvSpPr>
            <a:spLocks noGrp="1"/>
          </p:cNvSpPr>
          <p:nvPr>
            <p:ph idx="1"/>
          </p:nvPr>
        </p:nvSpPr>
        <p:spPr>
          <a:xfrm>
            <a:off x="1484311" y="1783831"/>
            <a:ext cx="6205644" cy="4751882"/>
          </a:xfrm>
        </p:spPr>
        <p:txBody>
          <a:bodyPr anchor="t" anchorCtr="0">
            <a:normAutofit fontScale="92500" lnSpcReduction="20000"/>
          </a:bodyPr>
          <a:lstStyle/>
          <a:p>
            <a:pPr marL="0" indent="0">
              <a:buNone/>
            </a:pPr>
            <a:r>
              <a:rPr lang="en-US" dirty="0"/>
              <a:t>(a) information or an opinion, that is also personal information, about the individual’s— </a:t>
            </a:r>
          </a:p>
          <a:p>
            <a:pPr marL="809625" indent="-539750">
              <a:buNone/>
              <a:tabLst>
                <a:tab pos="809625" algn="l"/>
              </a:tabLst>
            </a:pPr>
            <a:r>
              <a:rPr lang="en-US" dirty="0"/>
              <a:t>(</a:t>
            </a:r>
            <a:r>
              <a:rPr lang="en-US" dirty="0" err="1"/>
              <a:t>i</a:t>
            </a:r>
            <a:r>
              <a:rPr lang="en-US" dirty="0"/>
              <a:t>) 	racial or ethnic origin</a:t>
            </a:r>
          </a:p>
          <a:p>
            <a:pPr marL="809625" indent="-539750">
              <a:buNone/>
              <a:tabLst>
                <a:tab pos="809625" algn="l"/>
              </a:tabLst>
            </a:pPr>
            <a:r>
              <a:rPr lang="en-US" dirty="0"/>
              <a:t>(ii) 	political opinions</a:t>
            </a:r>
          </a:p>
          <a:p>
            <a:pPr marL="809625" indent="-539750">
              <a:buNone/>
              <a:tabLst>
                <a:tab pos="809625" algn="l"/>
              </a:tabLst>
            </a:pPr>
            <a:r>
              <a:rPr lang="en-US" dirty="0"/>
              <a:t>(iii) 	membership of a political association</a:t>
            </a:r>
          </a:p>
          <a:p>
            <a:pPr marL="809625" indent="-539750">
              <a:buNone/>
              <a:tabLst>
                <a:tab pos="809625" algn="l"/>
              </a:tabLst>
            </a:pPr>
            <a:r>
              <a:rPr lang="en-US" dirty="0"/>
              <a:t>(iv) 	religious beliefs or affiliations</a:t>
            </a:r>
          </a:p>
          <a:p>
            <a:pPr marL="809625" indent="-539750">
              <a:buNone/>
              <a:tabLst>
                <a:tab pos="809625" algn="l"/>
              </a:tabLst>
            </a:pPr>
            <a:r>
              <a:rPr lang="en-US" dirty="0"/>
              <a:t>(v) 	philosophical beliefs</a:t>
            </a:r>
          </a:p>
          <a:p>
            <a:pPr marL="809625" indent="-539750">
              <a:buNone/>
              <a:tabLst>
                <a:tab pos="809625" algn="l"/>
              </a:tabLst>
            </a:pPr>
            <a:r>
              <a:rPr lang="en-US" dirty="0"/>
              <a:t>(vi) 	membership of a professional or trade association</a:t>
            </a:r>
          </a:p>
          <a:p>
            <a:pPr marL="809625" indent="-539750">
              <a:buNone/>
              <a:tabLst>
                <a:tab pos="809625" algn="l"/>
              </a:tabLst>
            </a:pPr>
            <a:r>
              <a:rPr lang="en-US" dirty="0"/>
              <a:t>(vii) 	membership of a trade union</a:t>
            </a:r>
          </a:p>
          <a:p>
            <a:pPr marL="809625" indent="-539750">
              <a:buNone/>
              <a:tabLst>
                <a:tab pos="809625" algn="l"/>
              </a:tabLst>
            </a:pPr>
            <a:r>
              <a:rPr lang="en-US" dirty="0"/>
              <a:t>(viii)	sexual orientation or practices</a:t>
            </a:r>
          </a:p>
          <a:p>
            <a:pPr marL="809625" indent="-539750">
              <a:buNone/>
              <a:tabLst>
                <a:tab pos="809625" algn="l"/>
              </a:tabLst>
            </a:pPr>
            <a:r>
              <a:rPr lang="en-US" dirty="0"/>
              <a:t>(ix) 	criminal record</a:t>
            </a:r>
            <a:endParaRPr lang="en-AU" dirty="0"/>
          </a:p>
        </p:txBody>
      </p:sp>
      <p:sp>
        <p:nvSpPr>
          <p:cNvPr id="4" name="Content Placeholder 2">
            <a:extLst>
              <a:ext uri="{FF2B5EF4-FFF2-40B4-BE49-F238E27FC236}">
                <a16:creationId xmlns:a16="http://schemas.microsoft.com/office/drawing/2014/main" id="{D11F67B6-8C19-BE44-2946-F14917670B2A}"/>
              </a:ext>
            </a:extLst>
          </p:cNvPr>
          <p:cNvSpPr txBox="1">
            <a:spLocks/>
          </p:cNvSpPr>
          <p:nvPr/>
        </p:nvSpPr>
        <p:spPr>
          <a:xfrm>
            <a:off x="7570032" y="1723871"/>
            <a:ext cx="4214735" cy="4751882"/>
          </a:xfrm>
          <a:prstGeom prst="rect">
            <a:avLst/>
          </a:prstGeom>
        </p:spPr>
        <p:txBody>
          <a:bodyPr vert="horz" lIns="91440" tIns="45720" rIns="91440" bIns="45720" rtlCol="0" anchor="t" anchorCtr="0">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449263" indent="-449263">
              <a:buFont typeface="Arial"/>
              <a:buNone/>
              <a:tabLst>
                <a:tab pos="449263" algn="l"/>
              </a:tabLst>
            </a:pPr>
            <a:r>
              <a:rPr lang="en-US" sz="2200" dirty="0"/>
              <a:t>(b) 	health information about the individual; </a:t>
            </a:r>
          </a:p>
          <a:p>
            <a:pPr marL="449263" indent="-449263">
              <a:buFont typeface="Arial"/>
              <a:buNone/>
              <a:tabLst>
                <a:tab pos="449263" algn="l"/>
              </a:tabLst>
            </a:pPr>
            <a:r>
              <a:rPr lang="en-US" sz="2200" dirty="0"/>
              <a:t>(c) 	genetic information about the individual that is not otherwise health information;</a:t>
            </a:r>
          </a:p>
          <a:p>
            <a:pPr marL="449263" indent="-449263">
              <a:buFont typeface="Arial"/>
              <a:buNone/>
              <a:tabLst>
                <a:tab pos="449263" algn="l"/>
              </a:tabLst>
            </a:pPr>
            <a:r>
              <a:rPr lang="en-US" sz="2200" dirty="0"/>
              <a:t> (d) 	biometric information that is to be used for the purpose of automated biometric verification or biometric identification; or </a:t>
            </a:r>
          </a:p>
          <a:p>
            <a:pPr marL="449263" indent="-449263">
              <a:buFont typeface="Arial"/>
              <a:buNone/>
              <a:tabLst>
                <a:tab pos="449263" algn="l"/>
              </a:tabLst>
            </a:pPr>
            <a:r>
              <a:rPr lang="en-US" sz="2200" dirty="0"/>
              <a:t>(e)	biometric templates.</a:t>
            </a:r>
            <a:endParaRPr lang="en-AU" sz="2200" dirty="0"/>
          </a:p>
        </p:txBody>
      </p:sp>
    </p:spTree>
    <p:extLst>
      <p:ext uri="{BB962C8B-B14F-4D97-AF65-F5344CB8AC3E}">
        <p14:creationId xmlns:p14="http://schemas.microsoft.com/office/powerpoint/2010/main" val="2070604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4CDC-CC84-C74D-22BF-95B96312FA21}"/>
              </a:ext>
            </a:extLst>
          </p:cNvPr>
          <p:cNvSpPr>
            <a:spLocks noGrp="1"/>
          </p:cNvSpPr>
          <p:nvPr>
            <p:ph type="title"/>
          </p:nvPr>
        </p:nvSpPr>
        <p:spPr>
          <a:xfrm>
            <a:off x="1537593" y="368442"/>
            <a:ext cx="5291354" cy="1202449"/>
          </a:xfrm>
        </p:spPr>
        <p:txBody>
          <a:bodyPr>
            <a:normAutofit fontScale="90000"/>
          </a:bodyPr>
          <a:lstStyle/>
          <a:p>
            <a:r>
              <a:rPr lang="en-US" altLang="en-US" b="1" dirty="0"/>
              <a:t>Queensland Privacy </a:t>
            </a:r>
            <a:r>
              <a:rPr lang="en-US" altLang="en-US" b="1" dirty="0">
                <a:hlinkClick r:id="rId3"/>
              </a:rPr>
              <a:t>Principles</a:t>
            </a:r>
            <a:endParaRPr lang="en-AU" dirty="0">
              <a:latin typeface="Arial"/>
              <a:cs typeface="Arial"/>
            </a:endParaRPr>
          </a:p>
        </p:txBody>
      </p:sp>
      <p:graphicFrame>
        <p:nvGraphicFramePr>
          <p:cNvPr id="5" name="Table 4">
            <a:extLst>
              <a:ext uri="{FF2B5EF4-FFF2-40B4-BE49-F238E27FC236}">
                <a16:creationId xmlns:a16="http://schemas.microsoft.com/office/drawing/2014/main" id="{100D1F29-14F0-4CCE-6898-5F1458CBF80B}"/>
              </a:ext>
            </a:extLst>
          </p:cNvPr>
          <p:cNvGraphicFramePr>
            <a:graphicFrameLocks noGrp="1"/>
          </p:cNvGraphicFramePr>
          <p:nvPr>
            <p:extLst>
              <p:ext uri="{D42A27DB-BD31-4B8C-83A1-F6EECF244321}">
                <p14:modId xmlns:p14="http://schemas.microsoft.com/office/powerpoint/2010/main" val="1439392348"/>
              </p:ext>
            </p:extLst>
          </p:nvPr>
        </p:nvGraphicFramePr>
        <p:xfrm>
          <a:off x="0" y="1570892"/>
          <a:ext cx="12192000" cy="5350987"/>
        </p:xfrm>
        <a:graphic>
          <a:graphicData uri="http://schemas.openxmlformats.org/drawingml/2006/table">
            <a:tbl>
              <a:tblPr firstRow="1" firstCol="1" bandRow="1">
                <a:tableStyleId>{5C22544A-7EE6-4342-B048-85BDC9FD1C3A}</a:tableStyleId>
              </a:tblPr>
              <a:tblGrid>
                <a:gridCol w="869767">
                  <a:extLst>
                    <a:ext uri="{9D8B030D-6E8A-4147-A177-3AD203B41FA5}">
                      <a16:colId xmlns:a16="http://schemas.microsoft.com/office/drawing/2014/main" val="2744054855"/>
                    </a:ext>
                  </a:extLst>
                </a:gridCol>
                <a:gridCol w="9254938">
                  <a:extLst>
                    <a:ext uri="{9D8B030D-6E8A-4147-A177-3AD203B41FA5}">
                      <a16:colId xmlns:a16="http://schemas.microsoft.com/office/drawing/2014/main" val="1343256511"/>
                    </a:ext>
                  </a:extLst>
                </a:gridCol>
                <a:gridCol w="1118994">
                  <a:extLst>
                    <a:ext uri="{9D8B030D-6E8A-4147-A177-3AD203B41FA5}">
                      <a16:colId xmlns:a16="http://schemas.microsoft.com/office/drawing/2014/main" val="367377671"/>
                    </a:ext>
                  </a:extLst>
                </a:gridCol>
                <a:gridCol w="948301">
                  <a:extLst>
                    <a:ext uri="{9D8B030D-6E8A-4147-A177-3AD203B41FA5}">
                      <a16:colId xmlns:a16="http://schemas.microsoft.com/office/drawing/2014/main" val="2953096711"/>
                    </a:ext>
                  </a:extLst>
                </a:gridCol>
              </a:tblGrid>
              <a:tr h="372428">
                <a:tc>
                  <a:txBody>
                    <a:bodyPr/>
                    <a:lstStyle/>
                    <a:p>
                      <a:pPr algn="ctr">
                        <a:lnSpc>
                          <a:spcPct val="107000"/>
                        </a:lnSpc>
                        <a:spcAft>
                          <a:spcPts val="800"/>
                        </a:spcAft>
                      </a:pPr>
                      <a:r>
                        <a:rPr lang="en-AU" sz="2800" kern="100">
                          <a:effectLst/>
                        </a:rPr>
                        <a:t>QPP</a:t>
                      </a:r>
                      <a:endParaRPr lang="en-AU"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AU" sz="2800" kern="100">
                          <a:effectLst/>
                        </a:rPr>
                        <a:t>QPP Requirement</a:t>
                      </a:r>
                      <a:endParaRPr lang="en-AU"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800" kern="100">
                          <a:effectLst/>
                        </a:rPr>
                        <a:t>IPP</a:t>
                      </a:r>
                      <a:endParaRPr lang="en-AU"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800" kern="100">
                          <a:effectLst/>
                        </a:rPr>
                        <a:t>NPP</a:t>
                      </a:r>
                      <a:endParaRPr lang="en-AU"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43643"/>
                  </a:ext>
                </a:extLst>
              </a:tr>
              <a:tr h="762104">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1</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07000"/>
                        </a:lnSpc>
                        <a:spcAft>
                          <a:spcPts val="800"/>
                        </a:spcAft>
                      </a:pPr>
                      <a:r>
                        <a:rPr lang="en-AU" sz="2000" kern="100">
                          <a:effectLst/>
                        </a:rPr>
                        <a:t>Compliance with QPPs / deal with privacy enquiries / complaints / have a compliant QPP Privacy policy </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5+</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5+</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18012423"/>
                  </a:ext>
                </a:extLst>
              </a:tr>
              <a:tr h="372428">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2</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07000"/>
                        </a:lnSpc>
                        <a:spcAft>
                          <a:spcPts val="800"/>
                        </a:spcAft>
                      </a:pPr>
                      <a:r>
                        <a:rPr lang="en-AU" sz="2000" kern="100">
                          <a:effectLst/>
                        </a:rPr>
                        <a:t>Contact anonymously or pseudonymously</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8</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50473401"/>
                  </a:ext>
                </a:extLst>
              </a:tr>
              <a:tr h="372428">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3</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07000"/>
                        </a:lnSpc>
                        <a:spcAft>
                          <a:spcPts val="800"/>
                        </a:spcAft>
                      </a:pPr>
                      <a:r>
                        <a:rPr lang="en-AU" sz="2000" kern="100">
                          <a:effectLst/>
                        </a:rPr>
                        <a:t>Collection and use of personal / personal and sensitive information</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1+, 3</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2, 9</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65707983"/>
                  </a:ext>
                </a:extLst>
              </a:tr>
              <a:tr h="372428">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4</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07000"/>
                        </a:lnSpc>
                        <a:spcAft>
                          <a:spcPts val="800"/>
                        </a:spcAft>
                        <a:tabLst>
                          <a:tab pos="590550" algn="l"/>
                        </a:tabLst>
                      </a:pPr>
                      <a:r>
                        <a:rPr lang="en-AU" sz="2000" kern="100">
                          <a:effectLst/>
                        </a:rPr>
                        <a:t>Assessing / dealing with unsolicited personal information</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21892332"/>
                  </a:ext>
                </a:extLst>
              </a:tr>
              <a:tr h="372428">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5</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07000"/>
                        </a:lnSpc>
                        <a:spcAft>
                          <a:spcPts val="800"/>
                        </a:spcAft>
                      </a:pPr>
                      <a:r>
                        <a:rPr lang="en-AU" sz="2000" kern="100">
                          <a:effectLst/>
                        </a:rPr>
                        <a:t>Agency obligation to inform individual about QPP 5.2</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2</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1</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679927360"/>
                  </a:ext>
                </a:extLst>
              </a:tr>
              <a:tr h="393798">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6</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07000"/>
                        </a:lnSpc>
                        <a:spcAft>
                          <a:spcPts val="800"/>
                        </a:spcAft>
                      </a:pPr>
                      <a:r>
                        <a:rPr lang="en-AU" sz="2000" kern="100">
                          <a:effectLst/>
                        </a:rPr>
                        <a:t>Primary and secondary purposes information can be used or disclosed</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10, 11</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2</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42692809"/>
                  </a:ext>
                </a:extLst>
              </a:tr>
              <a:tr h="762104">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10</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07000"/>
                        </a:lnSpc>
                        <a:spcAft>
                          <a:spcPts val="800"/>
                        </a:spcAft>
                      </a:pPr>
                      <a:r>
                        <a:rPr lang="en-AU" sz="2000" kern="100">
                          <a:effectLst/>
                        </a:rPr>
                        <a:t>Agency obligations about use, disclosure, currency, completeness, relevance to the purpose</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3, 8, 9</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3</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565804074"/>
                  </a:ext>
                </a:extLst>
              </a:tr>
              <a:tr h="762104">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11</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07000"/>
                        </a:lnSpc>
                        <a:spcAft>
                          <a:spcPts val="800"/>
                        </a:spcAft>
                        <a:tabLst>
                          <a:tab pos="1162050" algn="l"/>
                        </a:tabLst>
                      </a:pPr>
                      <a:r>
                        <a:rPr lang="en-AU" sz="2000" kern="100">
                          <a:effectLst/>
                        </a:rPr>
                        <a:t>Take reasonable steps to protect / destroy / de-identify personal information once no longer required</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4</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4</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84979833"/>
                  </a:ext>
                </a:extLst>
              </a:tr>
              <a:tr h="372428">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12</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07000"/>
                        </a:lnSpc>
                        <a:spcAft>
                          <a:spcPts val="800"/>
                        </a:spcAft>
                      </a:pPr>
                      <a:r>
                        <a:rPr lang="en-AU" sz="2000" kern="100">
                          <a:effectLst/>
                        </a:rPr>
                        <a:t>An individual can access their personal information</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6</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6</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28698822"/>
                  </a:ext>
                </a:extLst>
              </a:tr>
              <a:tr h="372428">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13</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l">
                        <a:lnSpc>
                          <a:spcPct val="107000"/>
                        </a:lnSpc>
                        <a:spcAft>
                          <a:spcPts val="800"/>
                        </a:spcAft>
                      </a:pPr>
                      <a:r>
                        <a:rPr lang="en-AU" sz="2000" kern="100">
                          <a:effectLst/>
                        </a:rPr>
                        <a:t>An individual can correct their personal information</a:t>
                      </a: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7</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AU" sz="2000" kern="100">
                          <a:effectLst/>
                          <a:latin typeface="Calibri" panose="020F0502020204030204" pitchFamily="34" charset="0"/>
                          <a:cs typeface="Calibri" panose="020F0502020204030204" pitchFamily="34" charset="0"/>
                        </a:rPr>
                        <a:t>7</a:t>
                      </a:r>
                      <a:endParaRPr lang="en-AU" sz="2000"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7698751"/>
                  </a:ext>
                </a:extLst>
              </a:tr>
            </a:tbl>
          </a:graphicData>
        </a:graphic>
      </p:graphicFrame>
    </p:spTree>
    <p:extLst>
      <p:ext uri="{BB962C8B-B14F-4D97-AF65-F5344CB8AC3E}">
        <p14:creationId xmlns:p14="http://schemas.microsoft.com/office/powerpoint/2010/main" val="7410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C3B7-2F70-A950-3DA0-D95E25FD15DA}"/>
              </a:ext>
            </a:extLst>
          </p:cNvPr>
          <p:cNvSpPr>
            <a:spLocks noGrp="1"/>
          </p:cNvSpPr>
          <p:nvPr>
            <p:ph type="title"/>
          </p:nvPr>
        </p:nvSpPr>
        <p:spPr>
          <a:xfrm>
            <a:off x="1484311" y="1101436"/>
            <a:ext cx="10018713" cy="1336963"/>
          </a:xfrm>
        </p:spPr>
        <p:txBody>
          <a:bodyPr/>
          <a:lstStyle/>
          <a:p>
            <a:r>
              <a:rPr lang="en-US" sz="4000" dirty="0">
                <a:latin typeface="Söhne"/>
              </a:rPr>
              <a:t>QPP 2 – </a:t>
            </a:r>
            <a:r>
              <a:rPr lang="en-US" sz="4000" dirty="0"/>
              <a:t>Dealing anonymously and pseudonymously with an agency</a:t>
            </a:r>
            <a:endParaRPr lang="en-AU" dirty="0"/>
          </a:p>
        </p:txBody>
      </p:sp>
      <p:sp>
        <p:nvSpPr>
          <p:cNvPr id="3" name="Content Placeholder 2">
            <a:extLst>
              <a:ext uri="{FF2B5EF4-FFF2-40B4-BE49-F238E27FC236}">
                <a16:creationId xmlns:a16="http://schemas.microsoft.com/office/drawing/2014/main" id="{5FF22CE2-062A-86F3-4E01-D1DAF2D9C70B}"/>
              </a:ext>
            </a:extLst>
          </p:cNvPr>
          <p:cNvSpPr>
            <a:spLocks noGrp="1"/>
          </p:cNvSpPr>
          <p:nvPr>
            <p:ph idx="1"/>
          </p:nvPr>
        </p:nvSpPr>
        <p:spPr>
          <a:xfrm>
            <a:off x="1484310" y="2587924"/>
            <a:ext cx="10575418" cy="4226945"/>
          </a:xfrm>
        </p:spPr>
        <p:txBody>
          <a:bodyPr anchor="t" anchorCtr="0">
            <a:normAutofit/>
          </a:bodyPr>
          <a:lstStyle/>
          <a:p>
            <a:pPr marL="0" indent="0">
              <a:buNone/>
            </a:pPr>
            <a:r>
              <a:rPr lang="en-US" sz="3200" b="1" dirty="0"/>
              <a:t>IPOLA Guideline - QPP 2</a:t>
            </a:r>
            <a:r>
              <a:rPr lang="en-US" sz="3200" dirty="0"/>
              <a:t>:</a:t>
            </a:r>
          </a:p>
          <a:p>
            <a:pPr marL="0" indent="0">
              <a:buNone/>
            </a:pPr>
            <a:endParaRPr lang="en-US" sz="800" dirty="0"/>
          </a:p>
          <a:p>
            <a:pPr>
              <a:spcBef>
                <a:spcPts val="300"/>
              </a:spcBef>
              <a:spcAft>
                <a:spcPts val="300"/>
              </a:spcAft>
            </a:pPr>
            <a:r>
              <a:rPr lang="en-US" sz="2800" dirty="0"/>
              <a:t>Agencies must give people the option of dealing with the agency </a:t>
            </a:r>
            <a:r>
              <a:rPr lang="en-AU" sz="2800" dirty="0"/>
              <a:t>anonymously or by pseudonym</a:t>
            </a:r>
            <a:endParaRPr lang="en-US" sz="2800" dirty="0"/>
          </a:p>
          <a:p>
            <a:pPr>
              <a:spcBef>
                <a:spcPts val="300"/>
              </a:spcBef>
              <a:spcAft>
                <a:spcPts val="300"/>
              </a:spcAft>
            </a:pPr>
            <a:r>
              <a:rPr lang="en-US" sz="2800" dirty="0"/>
              <a:t>Exceptions to offering the option.</a:t>
            </a:r>
            <a:endParaRPr lang="en-US" dirty="0"/>
          </a:p>
          <a:p>
            <a:endParaRPr lang="en-AU" dirty="0"/>
          </a:p>
        </p:txBody>
      </p:sp>
    </p:spTree>
    <p:extLst>
      <p:ext uri="{BB962C8B-B14F-4D97-AF65-F5344CB8AC3E}">
        <p14:creationId xmlns:p14="http://schemas.microsoft.com/office/powerpoint/2010/main" val="2719756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0575-A1F5-661E-EEB8-F9158B250ABB}"/>
              </a:ext>
            </a:extLst>
          </p:cNvPr>
          <p:cNvSpPr>
            <a:spLocks noGrp="1"/>
          </p:cNvSpPr>
          <p:nvPr>
            <p:ph type="title"/>
          </p:nvPr>
        </p:nvSpPr>
        <p:spPr>
          <a:xfrm>
            <a:off x="1484311" y="1018309"/>
            <a:ext cx="10018713" cy="1420090"/>
          </a:xfrm>
        </p:spPr>
        <p:txBody>
          <a:bodyPr/>
          <a:lstStyle/>
          <a:p>
            <a:r>
              <a:rPr lang="en-US" sz="4000" dirty="0">
                <a:latin typeface="Söhne"/>
              </a:rPr>
              <a:t>QPP 4 – Assessing and dealing with unsolicited personal information</a:t>
            </a:r>
            <a:endParaRPr lang="en-AU" dirty="0"/>
          </a:p>
        </p:txBody>
      </p:sp>
      <p:sp>
        <p:nvSpPr>
          <p:cNvPr id="3" name="Content Placeholder 2">
            <a:extLst>
              <a:ext uri="{FF2B5EF4-FFF2-40B4-BE49-F238E27FC236}">
                <a16:creationId xmlns:a16="http://schemas.microsoft.com/office/drawing/2014/main" id="{F4130207-43D2-7BD9-3653-EC4780B2AF7F}"/>
              </a:ext>
            </a:extLst>
          </p:cNvPr>
          <p:cNvSpPr>
            <a:spLocks noGrp="1"/>
          </p:cNvSpPr>
          <p:nvPr>
            <p:ph idx="1"/>
          </p:nvPr>
        </p:nvSpPr>
        <p:spPr>
          <a:xfrm>
            <a:off x="1449804" y="2546227"/>
            <a:ext cx="10707690" cy="4191001"/>
          </a:xfrm>
        </p:spPr>
        <p:txBody>
          <a:bodyPr anchor="t" anchorCtr="0">
            <a:normAutofit/>
          </a:bodyPr>
          <a:lstStyle/>
          <a:p>
            <a:pPr marL="0" indent="0">
              <a:buNone/>
            </a:pPr>
            <a:r>
              <a:rPr lang="en-US" sz="3200" b="1" dirty="0"/>
              <a:t>IPOLA Guideline - QPP 4</a:t>
            </a:r>
            <a:r>
              <a:rPr lang="en-US" sz="3200" dirty="0"/>
              <a:t>:</a:t>
            </a:r>
          </a:p>
          <a:p>
            <a:pPr marL="0" indent="0">
              <a:spcBef>
                <a:spcPts val="300"/>
              </a:spcBef>
              <a:spcAft>
                <a:spcPts val="300"/>
              </a:spcAft>
              <a:buNone/>
            </a:pPr>
            <a:r>
              <a:rPr lang="en-US" sz="2800" dirty="0"/>
              <a:t>A new QPP for agencies on how to identify and deal with unsolicited personal information:</a:t>
            </a:r>
          </a:p>
          <a:p>
            <a:pPr>
              <a:spcBef>
                <a:spcPts val="300"/>
              </a:spcBef>
              <a:spcAft>
                <a:spcPts val="300"/>
              </a:spcAft>
            </a:pPr>
            <a:r>
              <a:rPr lang="en-US" sz="2800" dirty="0"/>
              <a:t>Explanation of ‘Unsolicited personal information’</a:t>
            </a:r>
          </a:p>
          <a:p>
            <a:pPr>
              <a:spcBef>
                <a:spcPts val="300"/>
              </a:spcBef>
              <a:spcAft>
                <a:spcPts val="300"/>
              </a:spcAft>
            </a:pPr>
            <a:r>
              <a:rPr lang="en-US" sz="2800" dirty="0"/>
              <a:t>Guidance on what to do with unsolicited personal information</a:t>
            </a:r>
          </a:p>
          <a:p>
            <a:pPr>
              <a:spcBef>
                <a:spcPts val="300"/>
              </a:spcBef>
              <a:spcAft>
                <a:spcPts val="300"/>
              </a:spcAft>
            </a:pPr>
            <a:r>
              <a:rPr lang="en-US" sz="2800" dirty="0"/>
              <a:t>Determining whether QPP 3 applies. </a:t>
            </a:r>
            <a:endParaRPr lang="en-AU" sz="2400" dirty="0"/>
          </a:p>
        </p:txBody>
      </p:sp>
    </p:spTree>
    <p:extLst>
      <p:ext uri="{BB962C8B-B14F-4D97-AF65-F5344CB8AC3E}">
        <p14:creationId xmlns:p14="http://schemas.microsoft.com/office/powerpoint/2010/main" val="4168583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3"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3">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3">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7"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18"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19"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20"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21"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22"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95A65D36-3D0D-CDAE-A9CE-CA91DE7F35FD}"/>
              </a:ext>
            </a:extLst>
          </p:cNvPr>
          <p:cNvSpPr>
            <a:spLocks noGrp="1"/>
          </p:cNvSpPr>
          <p:nvPr>
            <p:ph type="title"/>
          </p:nvPr>
        </p:nvSpPr>
        <p:spPr>
          <a:xfrm>
            <a:off x="3962399" y="685800"/>
            <a:ext cx="7345891" cy="1126671"/>
          </a:xfrm>
        </p:spPr>
        <p:txBody>
          <a:bodyPr>
            <a:normAutofit/>
          </a:bodyPr>
          <a:lstStyle/>
          <a:p>
            <a:pPr>
              <a:lnSpc>
                <a:spcPct val="90000"/>
              </a:lnSpc>
            </a:pPr>
            <a:r>
              <a:rPr lang="en-US" altLang="en-US" b="1"/>
              <a:t>Privacy Complaint Timelines</a:t>
            </a:r>
            <a:endParaRPr lang="en-US" b="1"/>
          </a:p>
        </p:txBody>
      </p:sp>
      <p:pic>
        <p:nvPicPr>
          <p:cNvPr id="5" name="Picture 4" descr="Hourglass">
            <a:extLst>
              <a:ext uri="{FF2B5EF4-FFF2-40B4-BE49-F238E27FC236}">
                <a16:creationId xmlns:a16="http://schemas.microsoft.com/office/drawing/2014/main" id="{5583CAAB-13DC-B15C-94A4-A47C6B1C201D}"/>
              </a:ext>
            </a:extLst>
          </p:cNvPr>
          <p:cNvPicPr>
            <a:picLocks noChangeAspect="1"/>
          </p:cNvPicPr>
          <p:nvPr/>
        </p:nvPicPr>
        <p:blipFill>
          <a:blip r:embed="rId4">
            <a:extLst>
              <a:ext uri="{28A0092B-C50C-407E-A947-70E740481C1C}">
                <a14:useLocalDpi xmlns:a14="http://schemas.microsoft.com/office/drawing/2010/main" val="0"/>
              </a:ext>
            </a:extLst>
          </a:blip>
          <a:srcRect l="49914" r="14148"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graphicFrame>
        <p:nvGraphicFramePr>
          <p:cNvPr id="4" name="Diagram 3">
            <a:extLst>
              <a:ext uri="{FF2B5EF4-FFF2-40B4-BE49-F238E27FC236}">
                <a16:creationId xmlns:a16="http://schemas.microsoft.com/office/drawing/2014/main" id="{EC4458B0-273B-001D-70D3-B92B5211515B}"/>
              </a:ext>
            </a:extLst>
          </p:cNvPr>
          <p:cNvGraphicFramePr/>
          <p:nvPr>
            <p:extLst>
              <p:ext uri="{D42A27DB-BD31-4B8C-83A1-F6EECF244321}">
                <p14:modId xmlns:p14="http://schemas.microsoft.com/office/powerpoint/2010/main" val="1564695466"/>
              </p:ext>
            </p:extLst>
          </p:nvPr>
        </p:nvGraphicFramePr>
        <p:xfrm>
          <a:off x="3595318" y="2008980"/>
          <a:ext cx="8596662" cy="44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41774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ompass">
            <a:extLst>
              <a:ext uri="{FF2B5EF4-FFF2-40B4-BE49-F238E27FC236}">
                <a16:creationId xmlns:a16="http://schemas.microsoft.com/office/drawing/2014/main" id="{35FC1BA6-353E-BD75-B1A4-EE438D54D665}"/>
              </a:ext>
            </a:extLst>
          </p:cNvPr>
          <p:cNvPicPr>
            <a:picLocks noChangeAspect="1"/>
          </p:cNvPicPr>
          <p:nvPr/>
        </p:nvPicPr>
        <p:blipFill>
          <a:blip r:embed="rId4">
            <a:extLst>
              <a:ext uri="{28A0092B-C50C-407E-A947-70E740481C1C}">
                <a14:useLocalDpi xmlns:a14="http://schemas.microsoft.com/office/drawing/2010/main" val="0"/>
              </a:ext>
            </a:extLst>
          </a:blip>
          <a:srcRect l="13519" r="34904"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47" name="Group 46">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5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5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5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5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5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5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3" name="Title 1">
            <a:extLst>
              <a:ext uri="{FF2B5EF4-FFF2-40B4-BE49-F238E27FC236}">
                <a16:creationId xmlns:a16="http://schemas.microsoft.com/office/drawing/2014/main" id="{93FD9A55-297F-613E-FDB7-9F19906422BE}"/>
              </a:ext>
            </a:extLst>
          </p:cNvPr>
          <p:cNvSpPr txBox="1">
            <a:spLocks/>
          </p:cNvSpPr>
          <p:nvPr/>
        </p:nvSpPr>
        <p:spPr>
          <a:xfrm>
            <a:off x="487894" y="400052"/>
            <a:ext cx="6138331" cy="122192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altLang="en-US" b="1"/>
              <a:t>Information Commissioner Enhanced Powers</a:t>
            </a:r>
            <a:endParaRPr lang="en-US" b="1"/>
          </a:p>
        </p:txBody>
      </p:sp>
      <p:graphicFrame>
        <p:nvGraphicFramePr>
          <p:cNvPr id="4" name="Diagram 3">
            <a:extLst>
              <a:ext uri="{FF2B5EF4-FFF2-40B4-BE49-F238E27FC236}">
                <a16:creationId xmlns:a16="http://schemas.microsoft.com/office/drawing/2014/main" id="{EC4458B0-273B-001D-70D3-B92B5211515B}"/>
              </a:ext>
            </a:extLst>
          </p:cNvPr>
          <p:cNvGraphicFramePr/>
          <p:nvPr>
            <p:extLst>
              <p:ext uri="{D42A27DB-BD31-4B8C-83A1-F6EECF244321}">
                <p14:modId xmlns:p14="http://schemas.microsoft.com/office/powerpoint/2010/main" val="812312150"/>
              </p:ext>
            </p:extLst>
          </p:nvPr>
        </p:nvGraphicFramePr>
        <p:xfrm>
          <a:off x="643467" y="1926772"/>
          <a:ext cx="5589291" cy="49312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4917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8D5D8A-19AC-3E37-08BD-586693445A41}"/>
              </a:ext>
            </a:extLst>
          </p:cNvPr>
          <p:cNvSpPr txBox="1">
            <a:spLocks/>
          </p:cNvSpPr>
          <p:nvPr/>
        </p:nvSpPr>
        <p:spPr>
          <a:xfrm>
            <a:off x="1496232" y="1556238"/>
            <a:ext cx="10848167" cy="495299"/>
          </a:xfrm>
          <a:prstGeom prst="rect">
            <a:avLst/>
          </a:prstGeom>
          <a:effectLst/>
        </p:spPr>
        <p:txBody>
          <a:bodyPr vert="horz" lIns="91440" tIns="45720" rIns="91440" bIns="45720" rtlCol="0" anchor="ctr">
            <a:normAutofit fontScale="62500" lnSpcReduction="2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en-US" altLang="en-US" sz="2400" b="1" i="0" u="none" strike="noStrike" kern="1200" cap="none" spc="0" normalizeH="0" baseline="0" noProof="0">
                <a:ln w="3175" cmpd="sng">
                  <a:noFill/>
                </a:ln>
                <a:solidFill>
                  <a:srgbClr val="0C5A82"/>
                </a:solidFill>
                <a:effectLst/>
                <a:uLnTx/>
                <a:uFillTx/>
                <a:latin typeface="Corbel" panose="020B0503020204020204"/>
                <a:ea typeface="+mn-lt"/>
                <a:cs typeface="+mn-lt"/>
              </a:rPr>
            </a:br>
            <a:r>
              <a:rPr kumimoji="0" lang="en-US" altLang="en-US" sz="2400" b="1" i="0" u="none" strike="noStrike" kern="1200" cap="none" spc="0" normalizeH="0" baseline="0" noProof="0">
                <a:ln w="3175" cmpd="sng">
                  <a:noFill/>
                </a:ln>
                <a:solidFill>
                  <a:srgbClr val="0C5A82"/>
                </a:solidFill>
                <a:effectLst/>
                <a:uLnTx/>
                <a:uFillTx/>
                <a:latin typeface="Corbel" panose="020B0503020204020204"/>
                <a:ea typeface="+mn-lt"/>
                <a:cs typeface="+mn-lt"/>
              </a:rPr>
              <a:t> </a:t>
            </a:r>
            <a:endParaRPr kumimoji="0" lang="en-US" sz="2400" b="1" i="0" u="none" strike="noStrike" kern="1200" cap="none" spc="0" normalizeH="0" baseline="0" noProof="0">
              <a:ln w="3175" cmpd="sng">
                <a:noFill/>
              </a:ln>
              <a:solidFill>
                <a:srgbClr val="0C5A82"/>
              </a:solidFill>
              <a:effectLst/>
              <a:uLnTx/>
              <a:uFillTx/>
              <a:latin typeface="Corbel" panose="020B0503020204020204"/>
              <a:ea typeface="+mn-lt"/>
              <a:cs typeface="+mn-lt"/>
            </a:endParaRPr>
          </a:p>
        </p:txBody>
      </p:sp>
      <p:sp>
        <p:nvSpPr>
          <p:cNvPr id="5" name="Title 1">
            <a:extLst>
              <a:ext uri="{FF2B5EF4-FFF2-40B4-BE49-F238E27FC236}">
                <a16:creationId xmlns:a16="http://schemas.microsoft.com/office/drawing/2014/main" id="{F6C89BF3-B2F2-D48C-F5E1-68D04BC08A7A}"/>
              </a:ext>
            </a:extLst>
          </p:cNvPr>
          <p:cNvSpPr txBox="1">
            <a:spLocks/>
          </p:cNvSpPr>
          <p:nvPr/>
        </p:nvSpPr>
        <p:spPr>
          <a:xfrm>
            <a:off x="1496232" y="340303"/>
            <a:ext cx="5661313" cy="87717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b="1" i="0" u="none" strike="noStrike" kern="1200" cap="none" spc="0" normalizeH="0" baseline="0" noProof="0">
                <a:ln w="3175" cmpd="sng">
                  <a:noFill/>
                </a:ln>
                <a:solidFill>
                  <a:srgbClr val="002060"/>
                </a:solidFill>
                <a:effectLst/>
                <a:uLnTx/>
                <a:uFillTx/>
                <a:latin typeface="Calibri" panose="020F0502020204030204" pitchFamily="34" charset="0"/>
                <a:ea typeface="+mn-lt"/>
                <a:cs typeface="Calibri" panose="020F0502020204030204" pitchFamily="34" charset="0"/>
              </a:rPr>
              <a:t>Prepare for change:</a:t>
            </a:r>
            <a:endParaRPr kumimoji="0" lang="en-AU" b="0" i="0" u="none" strike="noStrike" kern="1200" cap="none" spc="0" normalizeH="0" baseline="0" noProof="0">
              <a:ln w="3175" cmpd="sng">
                <a:noFill/>
              </a:ln>
              <a:solidFill>
                <a:srgbClr val="002060"/>
              </a:solidFill>
              <a:effectLst/>
              <a:uLnTx/>
              <a:uFillTx/>
              <a:latin typeface="Calibri" panose="020F0502020204030204" pitchFamily="34" charset="0"/>
              <a:cs typeface="Calibri" panose="020F0502020204030204" pitchFamily="34" charset="0"/>
            </a:endParaRPr>
          </a:p>
        </p:txBody>
      </p:sp>
      <p:graphicFrame>
        <p:nvGraphicFramePr>
          <p:cNvPr id="10" name="Table 9">
            <a:extLst>
              <a:ext uri="{FF2B5EF4-FFF2-40B4-BE49-F238E27FC236}">
                <a16:creationId xmlns:a16="http://schemas.microsoft.com/office/drawing/2014/main" id="{B25C66B7-5F1A-3F11-3EB5-BCFFFF186B07}"/>
              </a:ext>
            </a:extLst>
          </p:cNvPr>
          <p:cNvGraphicFramePr>
            <a:graphicFrameLocks noGrp="1"/>
          </p:cNvGraphicFramePr>
          <p:nvPr>
            <p:extLst>
              <p:ext uri="{D42A27DB-BD31-4B8C-83A1-F6EECF244321}">
                <p14:modId xmlns:p14="http://schemas.microsoft.com/office/powerpoint/2010/main" val="1083756986"/>
              </p:ext>
            </p:extLst>
          </p:nvPr>
        </p:nvGraphicFramePr>
        <p:xfrm>
          <a:off x="1871369" y="1328940"/>
          <a:ext cx="10109613" cy="5149306"/>
        </p:xfrm>
        <a:graphic>
          <a:graphicData uri="http://schemas.openxmlformats.org/drawingml/2006/table">
            <a:tbl>
              <a:tblPr firstRow="1" firstCol="1" bandRow="1"/>
              <a:tblGrid>
                <a:gridCol w="3923249">
                  <a:extLst>
                    <a:ext uri="{9D8B030D-6E8A-4147-A177-3AD203B41FA5}">
                      <a16:colId xmlns:a16="http://schemas.microsoft.com/office/drawing/2014/main" val="3978991598"/>
                    </a:ext>
                  </a:extLst>
                </a:gridCol>
                <a:gridCol w="6186364">
                  <a:extLst>
                    <a:ext uri="{9D8B030D-6E8A-4147-A177-3AD203B41FA5}">
                      <a16:colId xmlns:a16="http://schemas.microsoft.com/office/drawing/2014/main" val="4067874582"/>
                    </a:ext>
                  </a:extLst>
                </a:gridCol>
              </a:tblGrid>
              <a:tr h="497405">
                <a:tc>
                  <a:txBody>
                    <a:bodyPr/>
                    <a:lstStyle/>
                    <a:p>
                      <a:pPr algn="ctr">
                        <a:lnSpc>
                          <a:spcPct val="107000"/>
                        </a:lnSpc>
                        <a:spcAft>
                          <a:spcPts val="800"/>
                        </a:spcAft>
                      </a:pPr>
                      <a:r>
                        <a:rPr lang="en-AU" sz="3200" b="1" kern="100" dirty="0">
                          <a:effectLst/>
                          <a:latin typeface="Calibri" panose="020F0502020204030204" pitchFamily="34" charset="0"/>
                          <a:ea typeface="Calibri" panose="020F0502020204030204" pitchFamily="34" charset="0"/>
                          <a:cs typeface="Times New Roman" panose="02020603050405020304" pitchFamily="18" charset="0"/>
                        </a:rPr>
                        <a:t>Areas of focus</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AU" sz="3200" b="1" kern="100" dirty="0">
                          <a:effectLst/>
                          <a:latin typeface="Calibri" panose="020F0502020204030204" pitchFamily="34" charset="0"/>
                          <a:ea typeface="Calibri" panose="020F0502020204030204" pitchFamily="34" charset="0"/>
                          <a:cs typeface="Times New Roman" panose="02020603050405020304" pitchFamily="18" charset="0"/>
                        </a:rPr>
                        <a:t>IP – Action area</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90386987"/>
                  </a:ext>
                </a:extLst>
              </a:tr>
              <a:tr h="687166">
                <a:tc rowSpan="3">
                  <a:txBody>
                    <a:bodyPr/>
                    <a:lstStyle/>
                    <a:p>
                      <a:pPr>
                        <a:lnSpc>
                          <a:spcPct val="100000"/>
                        </a:lnSpc>
                        <a:spcBef>
                          <a:spcPts val="300"/>
                        </a:spcBef>
                        <a:spcAft>
                          <a:spcPts val="300"/>
                        </a:spcAft>
                      </a:pPr>
                      <a:r>
                        <a:rPr lang="en-AU"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Review:</a:t>
                      </a:r>
                    </a:p>
                    <a:p>
                      <a:pPr>
                        <a:lnSpc>
                          <a:spcPct val="90000"/>
                        </a:lnSpc>
                        <a:spcBef>
                          <a:spcPts val="300"/>
                        </a:spcBef>
                        <a:spcAft>
                          <a:spcPts val="600"/>
                        </a:spcAft>
                      </a:pPr>
                      <a:r>
                        <a:rPr lang="en-AU"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Existing policies, procedures, forms, templates, letters, collection notices, practices and training.</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l">
                        <a:lnSpc>
                          <a:spcPct val="100000"/>
                        </a:lnSpc>
                        <a:spcBef>
                          <a:spcPts val="300"/>
                        </a:spcBef>
                        <a:spcAft>
                          <a:spcPts val="300"/>
                        </a:spcAft>
                      </a:pPr>
                      <a:r>
                        <a:rPr lang="en-AU"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Roles and responsibilities</a:t>
                      </a:r>
                      <a:endParaRPr lang="en-AU"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14723177"/>
                  </a:ext>
                </a:extLst>
              </a:tr>
              <a:tr h="930114">
                <a:tc vMerge="1">
                  <a:txBody>
                    <a:bodyPr/>
                    <a:lstStyle/>
                    <a:p>
                      <a:endParaRPr lang="en-AU"/>
                    </a:p>
                  </a:txBody>
                  <a:tcPr/>
                </a:tc>
                <a:tc>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AU" sz="2800" kern="100" dirty="0">
                          <a:effectLst/>
                          <a:latin typeface="Calibri" panose="020F0502020204030204" pitchFamily="34" charset="0"/>
                          <a:ea typeface="Calibri" panose="020F0502020204030204" pitchFamily="34" charset="0"/>
                          <a:cs typeface="Times New Roman" panose="02020603050405020304" pitchFamily="18" charset="0"/>
                        </a:rPr>
                        <a:t>Complaint handling timelines</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731653906"/>
                  </a:ext>
                </a:extLst>
              </a:tr>
              <a:tr h="802757">
                <a:tc vMerge="1">
                  <a:txBody>
                    <a:bodyPr/>
                    <a:lstStyle/>
                    <a:p>
                      <a:endParaRPr lang="en-AU"/>
                    </a:p>
                  </a:txBody>
                  <a:tcPr/>
                </a:tc>
                <a:tc>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AU" sz="2800" kern="100" dirty="0">
                          <a:effectLst/>
                          <a:latin typeface="Calibri" panose="020F0502020204030204" pitchFamily="34" charset="0"/>
                          <a:ea typeface="Calibri" panose="020F0502020204030204" pitchFamily="34" charset="0"/>
                          <a:cs typeface="Times New Roman" panose="02020603050405020304" pitchFamily="18" charset="0"/>
                        </a:rPr>
                        <a:t>New PP’s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8095694"/>
                  </a:ext>
                </a:extLst>
              </a:tr>
              <a:tr h="908527">
                <a:tc rowSpan="2">
                  <a:txBody>
                    <a:bodyPr/>
                    <a:lstStyle/>
                    <a:p>
                      <a:pPr>
                        <a:lnSpc>
                          <a:spcPct val="100000"/>
                        </a:lnSpc>
                        <a:spcBef>
                          <a:spcPts val="300"/>
                        </a:spcBef>
                        <a:spcAft>
                          <a:spcPts val="300"/>
                        </a:spcAft>
                      </a:pPr>
                      <a:r>
                        <a:rPr lang="en-AU"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Audit:</a:t>
                      </a:r>
                    </a:p>
                    <a:p>
                      <a:pPr>
                        <a:lnSpc>
                          <a:spcPct val="90000"/>
                        </a:lnSpc>
                        <a:spcBef>
                          <a:spcPts val="300"/>
                        </a:spcBef>
                        <a:spcAft>
                          <a:spcPts val="300"/>
                        </a:spcAft>
                      </a:pPr>
                      <a:r>
                        <a:rPr lang="en-AU"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personal information held by your agency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nSpc>
                          <a:spcPct val="100000"/>
                        </a:lnSpc>
                        <a:spcBef>
                          <a:spcPts val="300"/>
                        </a:spcBef>
                        <a:spcAft>
                          <a:spcPts val="300"/>
                        </a:spcAft>
                      </a:pPr>
                      <a:r>
                        <a:rPr lang="en-AU" sz="2800" kern="100">
                          <a:effectLst/>
                          <a:latin typeface="Calibri" panose="020F0502020204030204" pitchFamily="34" charset="0"/>
                          <a:ea typeface="Calibri" panose="020F0502020204030204" pitchFamily="34" charset="0"/>
                          <a:cs typeface="Times New Roman" panose="02020603050405020304" pitchFamily="18" charset="0"/>
                        </a:rPr>
                        <a:t>What are the data breach risks?</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440021331"/>
                  </a:ext>
                </a:extLst>
              </a:tr>
              <a:tr h="1257930">
                <a:tc vMerge="1">
                  <a:txBody>
                    <a:bodyPr/>
                    <a:lstStyle/>
                    <a:p>
                      <a:endParaRPr lang="en-AU"/>
                    </a:p>
                  </a:txBody>
                  <a:tcPr/>
                </a:tc>
                <a:tc>
                  <a:txBody>
                    <a:bodyPr/>
                    <a:lstStyle/>
                    <a:p>
                      <a:pPr marL="0" algn="l" defTabSz="457200" rtl="0" eaLnBrk="1" latinLnBrk="0" hangingPunct="1">
                        <a:lnSpc>
                          <a:spcPct val="100000"/>
                        </a:lnSpc>
                        <a:spcBef>
                          <a:spcPts val="300"/>
                        </a:spcBef>
                        <a:spcAft>
                          <a:spcPts val="300"/>
                        </a:spcAft>
                      </a:pPr>
                      <a:r>
                        <a:rPr lang="en-AU"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procedures are in place to manage the process and risks?</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70027591"/>
                  </a:ext>
                </a:extLst>
              </a:tr>
            </a:tbl>
          </a:graphicData>
        </a:graphic>
      </p:graphicFrame>
    </p:spTree>
    <p:extLst>
      <p:ext uri="{BB962C8B-B14F-4D97-AF65-F5344CB8AC3E}">
        <p14:creationId xmlns:p14="http://schemas.microsoft.com/office/powerpoint/2010/main" val="4267943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4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4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4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4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4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4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useBgFill="1">
        <p:nvSpPr>
          <p:cNvPr id="46" name="Rectangle 45">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30"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48"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49"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50"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51"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52"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E7B84CDC-CC84-C74D-22BF-95B96312FA21}"/>
              </a:ext>
            </a:extLst>
          </p:cNvPr>
          <p:cNvSpPr>
            <a:spLocks noGrp="1"/>
          </p:cNvSpPr>
          <p:nvPr>
            <p:ph type="title"/>
          </p:nvPr>
        </p:nvSpPr>
        <p:spPr>
          <a:xfrm>
            <a:off x="3748941" y="712773"/>
            <a:ext cx="8435972" cy="2170127"/>
          </a:xfrm>
        </p:spPr>
        <p:txBody>
          <a:bodyPr vert="horz" lIns="91440" tIns="45720" rIns="91440" bIns="45720" rtlCol="0" anchor="b">
            <a:normAutofit/>
          </a:bodyPr>
          <a:lstStyle/>
          <a:p>
            <a:pPr>
              <a:lnSpc>
                <a:spcPct val="90000"/>
              </a:lnSpc>
            </a:pPr>
            <a:r>
              <a:rPr lang="en-US" sz="6000"/>
              <a:t>IPOLA Act – </a:t>
            </a:r>
            <a:br>
              <a:rPr lang="en-US" sz="6000"/>
            </a:br>
            <a:r>
              <a:rPr lang="en-US" sz="6000"/>
              <a:t>Changes to the </a:t>
            </a:r>
            <a:r>
              <a:rPr lang="en-AU" sz="6000"/>
              <a:t>RTI Act</a:t>
            </a:r>
            <a:endParaRPr lang="en-US" sz="6000"/>
          </a:p>
        </p:txBody>
      </p:sp>
      <p:pic>
        <p:nvPicPr>
          <p:cNvPr id="13" name="Picture 12" descr="A gavel and books on a table&#10;&#10;Description automatically generated">
            <a:extLst>
              <a:ext uri="{FF2B5EF4-FFF2-40B4-BE49-F238E27FC236}">
                <a16:creationId xmlns:a16="http://schemas.microsoft.com/office/drawing/2014/main" id="{AAB65D7E-8ECC-1546-E30E-D4932260C61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334" r="37458" b="9091"/>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
        <p:nvSpPr>
          <p:cNvPr id="14" name="TextBox 13">
            <a:extLst>
              <a:ext uri="{FF2B5EF4-FFF2-40B4-BE49-F238E27FC236}">
                <a16:creationId xmlns:a16="http://schemas.microsoft.com/office/drawing/2014/main" id="{ACF48C1B-C260-C2AF-D4AE-C9FCE5969B4C}"/>
              </a:ext>
            </a:extLst>
          </p:cNvPr>
          <p:cNvSpPr txBox="1"/>
          <p:nvPr/>
        </p:nvSpPr>
        <p:spPr>
          <a:xfrm>
            <a:off x="9824044" y="6657945"/>
            <a:ext cx="2367956" cy="200055"/>
          </a:xfrm>
          <a:prstGeom prst="rect">
            <a:avLst/>
          </a:prstGeom>
          <a:solidFill>
            <a:srgbClr val="000000"/>
          </a:solidFill>
        </p:spPr>
        <p:txBody>
          <a:bodyPr wrap="square" rtlCol="0">
            <a:spAutoFit/>
          </a:bodyPr>
          <a:lstStyle/>
          <a:p>
            <a:pPr algn="r">
              <a:spcAft>
                <a:spcPts val="600"/>
              </a:spcAft>
            </a:pPr>
            <a:r>
              <a:rPr lang="en-AU" sz="700">
                <a:solidFill>
                  <a:srgbClr val="FFFFFF"/>
                </a:solidFill>
                <a:hlinkClick r:id="rId5" tooltip="https://thebluediamondgallery.com/legal08/l/law.html">
                  <a:extLst>
                    <a:ext uri="{A12FA001-AC4F-418D-AE19-62706E023703}">
                      <ahyp:hlinkClr xmlns:ahyp="http://schemas.microsoft.com/office/drawing/2018/hyperlinkcolor" val="tx"/>
                    </a:ext>
                  </a:extLst>
                </a:hlinkClick>
              </a:rPr>
              <a:t>This Photo</a:t>
            </a:r>
            <a:r>
              <a:rPr lang="en-AU" sz="700">
                <a:solidFill>
                  <a:srgbClr val="FFFFFF"/>
                </a:solidFill>
              </a:rPr>
              <a:t> by Unknown Author is licensed under </a:t>
            </a:r>
            <a:r>
              <a:rPr lang="en-AU"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AU" sz="700">
              <a:solidFill>
                <a:srgbClr val="FFFFFF"/>
              </a:solidFill>
            </a:endParaRPr>
          </a:p>
        </p:txBody>
      </p:sp>
    </p:spTree>
    <p:extLst>
      <p:ext uri="{BB962C8B-B14F-4D97-AF65-F5344CB8AC3E}">
        <p14:creationId xmlns:p14="http://schemas.microsoft.com/office/powerpoint/2010/main" val="2993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0358A1-C2F0-B96E-1265-45AEC47C1149}"/>
              </a:ext>
            </a:extLst>
          </p:cNvPr>
          <p:cNvSpPr>
            <a:spLocks noGrp="1"/>
          </p:cNvSpPr>
          <p:nvPr>
            <p:ph idx="1"/>
          </p:nvPr>
        </p:nvSpPr>
        <p:spPr>
          <a:xfrm>
            <a:off x="1827605" y="324204"/>
            <a:ext cx="4781351" cy="802106"/>
          </a:xfrm>
        </p:spPr>
        <p:txBody>
          <a:bodyPr anchor="t">
            <a:noAutofit/>
          </a:bodyPr>
          <a:lstStyle/>
          <a:p>
            <a:pPr marL="0" indent="0">
              <a:spcBef>
                <a:spcPct val="0"/>
              </a:spcBef>
              <a:spcAft>
                <a:spcPts val="0"/>
              </a:spcAft>
              <a:buClrTx/>
              <a:buSzTx/>
              <a:buNone/>
              <a:defRPr/>
            </a:pPr>
            <a:r>
              <a:rPr lang="en-US" sz="4000" dirty="0"/>
              <a:t>RTI – IPOLA Changes:</a:t>
            </a:r>
            <a:endParaRPr lang="en-AU" sz="4000" dirty="0"/>
          </a:p>
        </p:txBody>
      </p:sp>
      <p:sp>
        <p:nvSpPr>
          <p:cNvPr id="2" name="Rectangle 1">
            <a:extLst>
              <a:ext uri="{FF2B5EF4-FFF2-40B4-BE49-F238E27FC236}">
                <a16:creationId xmlns:a16="http://schemas.microsoft.com/office/drawing/2014/main" id="{A3685EAB-028D-7AA0-B07D-B4049DDC9C84}"/>
              </a:ext>
            </a:extLst>
          </p:cNvPr>
          <p:cNvSpPr/>
          <p:nvPr/>
        </p:nvSpPr>
        <p:spPr>
          <a:xfrm>
            <a:off x="1377241" y="3824421"/>
            <a:ext cx="3780000" cy="720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Processing period</a:t>
            </a:r>
            <a:endParaRPr kumimoji="0" lang="en-AU" sz="3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Rectangle 3">
            <a:extLst>
              <a:ext uri="{FF2B5EF4-FFF2-40B4-BE49-F238E27FC236}">
                <a16:creationId xmlns:a16="http://schemas.microsoft.com/office/drawing/2014/main" id="{F10ADADF-5DBE-1A59-1194-5B828CD647FD}"/>
              </a:ext>
            </a:extLst>
          </p:cNvPr>
          <p:cNvSpPr/>
          <p:nvPr/>
        </p:nvSpPr>
        <p:spPr>
          <a:xfrm>
            <a:off x="1377241" y="1116663"/>
            <a:ext cx="3780000" cy="720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12121"/>
                </a:solidFill>
                <a:effectLst/>
                <a:uLnTx/>
                <a:uFillTx/>
                <a:latin typeface="Corbel" panose="020B0503020204020204"/>
                <a:ea typeface="+mn-ea"/>
                <a:cs typeface="Arial" panose="020B0604020202020204" pitchFamily="34" charset="0"/>
              </a:rPr>
              <a:t>Legislation</a:t>
            </a:r>
            <a:endParaRPr kumimoji="0" lang="en-AU" sz="3600" b="1" i="0" u="none" strike="noStrike" kern="1200" cap="none" spc="0" normalizeH="0" baseline="0" noProof="0" dirty="0">
              <a:ln>
                <a:noFill/>
              </a:ln>
              <a:solidFill>
                <a:srgbClr val="212121"/>
              </a:solidFill>
              <a:effectLst/>
              <a:uLnTx/>
              <a:uFillTx/>
              <a:latin typeface="Corbel" panose="020B0503020204020204"/>
              <a:ea typeface="+mn-ea"/>
              <a:cs typeface="Arial" panose="020B0604020202020204" pitchFamily="34" charset="0"/>
            </a:endParaRPr>
          </a:p>
        </p:txBody>
      </p:sp>
      <p:sp>
        <p:nvSpPr>
          <p:cNvPr id="5" name="Rectangle 4">
            <a:extLst>
              <a:ext uri="{FF2B5EF4-FFF2-40B4-BE49-F238E27FC236}">
                <a16:creationId xmlns:a16="http://schemas.microsoft.com/office/drawing/2014/main" id="{A4F706D1-BF4C-2139-2478-5235F8EDB6FE}"/>
              </a:ext>
            </a:extLst>
          </p:cNvPr>
          <p:cNvSpPr/>
          <p:nvPr/>
        </p:nvSpPr>
        <p:spPr>
          <a:xfrm>
            <a:off x="1377241" y="2019249"/>
            <a:ext cx="3780000" cy="720000"/>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12121"/>
                </a:solidFill>
                <a:effectLst/>
                <a:uLnTx/>
                <a:uFillTx/>
                <a:latin typeface="Corbel" panose="020B0503020204020204"/>
                <a:ea typeface="+mn-ea"/>
                <a:cs typeface="Arial" panose="020B0604020202020204" pitchFamily="34" charset="0"/>
              </a:rPr>
              <a:t>Form</a:t>
            </a:r>
            <a:endParaRPr kumimoji="0" lang="en-AU" sz="3600" b="1" i="0" u="none" strike="noStrike" kern="1200" cap="none" spc="0" normalizeH="0" baseline="0" noProof="0" dirty="0">
              <a:ln>
                <a:noFill/>
              </a:ln>
              <a:solidFill>
                <a:srgbClr val="212121"/>
              </a:solidFill>
              <a:effectLst/>
              <a:uLnTx/>
              <a:uFillTx/>
              <a:latin typeface="Corbel" panose="020B0503020204020204"/>
              <a:ea typeface="+mn-ea"/>
              <a:cs typeface="Arial" panose="020B0604020202020204" pitchFamily="34" charset="0"/>
            </a:endParaRPr>
          </a:p>
        </p:txBody>
      </p:sp>
      <p:sp>
        <p:nvSpPr>
          <p:cNvPr id="7" name="Rectangle 6">
            <a:extLst>
              <a:ext uri="{FF2B5EF4-FFF2-40B4-BE49-F238E27FC236}">
                <a16:creationId xmlns:a16="http://schemas.microsoft.com/office/drawing/2014/main" id="{ABF75555-8BAE-FCA2-C0A0-B56C701F6D48}"/>
              </a:ext>
            </a:extLst>
          </p:cNvPr>
          <p:cNvSpPr/>
          <p:nvPr/>
        </p:nvSpPr>
        <p:spPr>
          <a:xfrm>
            <a:off x="1377242" y="2921835"/>
            <a:ext cx="3780000" cy="72000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orbel" panose="020B0503020204020204"/>
                <a:ea typeface="+mn-ea"/>
                <a:cs typeface="Arial" panose="020B0604020202020204" pitchFamily="34" charset="0"/>
              </a:rPr>
              <a:t>Fees</a:t>
            </a:r>
            <a:endParaRPr kumimoji="0" lang="en-AU" sz="3600" b="1" i="0" u="none" strike="noStrike" kern="1200" cap="none" spc="0" normalizeH="0" baseline="0" noProof="0" dirty="0">
              <a:ln>
                <a:noFill/>
              </a:ln>
              <a:solidFill>
                <a:prstClr val="white"/>
              </a:solidFill>
              <a:effectLst/>
              <a:uLnTx/>
              <a:uFillTx/>
              <a:latin typeface="Corbel" panose="020B0503020204020204"/>
              <a:ea typeface="+mn-ea"/>
              <a:cs typeface="Arial" panose="020B0604020202020204" pitchFamily="34" charset="0"/>
            </a:endParaRPr>
          </a:p>
        </p:txBody>
      </p:sp>
      <p:sp>
        <p:nvSpPr>
          <p:cNvPr id="8" name="Rectangle 7">
            <a:extLst>
              <a:ext uri="{FF2B5EF4-FFF2-40B4-BE49-F238E27FC236}">
                <a16:creationId xmlns:a16="http://schemas.microsoft.com/office/drawing/2014/main" id="{47D4EE0C-B41A-1B1D-EEC7-F5A46F1F4033}"/>
              </a:ext>
            </a:extLst>
          </p:cNvPr>
          <p:cNvSpPr/>
          <p:nvPr/>
        </p:nvSpPr>
        <p:spPr>
          <a:xfrm>
            <a:off x="1377242" y="4727007"/>
            <a:ext cx="3780000" cy="1159200"/>
          </a:xfrm>
          <a:prstGeom prst="rect">
            <a:avLst/>
          </a:prstGeom>
          <a:solidFill>
            <a:srgbClr val="907C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kumimoji="0" lang="en-US" sz="3600" b="0" i="0" u="none" strike="noStrike" kern="1200" cap="none" spc="0" normalizeH="0" baseline="0" noProof="0" dirty="0">
                <a:ln>
                  <a:noFill/>
                </a:ln>
                <a:solidFill>
                  <a:prstClr val="black"/>
                </a:solidFill>
                <a:effectLst/>
                <a:uLnTx/>
                <a:uFillTx/>
                <a:latin typeface="Corbel" panose="020B0503020204020204"/>
                <a:ea typeface="+mn-ea"/>
                <a:cs typeface="+mn-cs"/>
              </a:rPr>
              <a:t>Publication / Disclosure logs</a:t>
            </a:r>
            <a:endParaRPr kumimoji="0" lang="en-AU" sz="3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 name="Rectangle 8">
            <a:extLst>
              <a:ext uri="{FF2B5EF4-FFF2-40B4-BE49-F238E27FC236}">
                <a16:creationId xmlns:a16="http://schemas.microsoft.com/office/drawing/2014/main" id="{8C3774CF-B862-3DE9-DBBA-33C77A2F051D}"/>
              </a:ext>
            </a:extLst>
          </p:cNvPr>
          <p:cNvSpPr/>
          <p:nvPr/>
        </p:nvSpPr>
        <p:spPr>
          <a:xfrm>
            <a:off x="1377242" y="6054893"/>
            <a:ext cx="3780000" cy="720000"/>
          </a:xfrm>
          <a:prstGeom prst="rect">
            <a:avLst/>
          </a:prstGeom>
          <a:solidFill>
            <a:srgbClr val="1C02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Reporting</a:t>
            </a:r>
            <a:endParaRPr kumimoji="0" lang="en-AU" sz="3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B61A285D-943F-CC48-085D-9E5254F013E2}"/>
              </a:ext>
            </a:extLst>
          </p:cNvPr>
          <p:cNvSpPr/>
          <p:nvPr/>
        </p:nvSpPr>
        <p:spPr>
          <a:xfrm>
            <a:off x="5343358" y="1116663"/>
            <a:ext cx="6660000" cy="720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12121"/>
                </a:solidFill>
                <a:effectLst/>
                <a:uLnTx/>
                <a:uFillTx/>
                <a:latin typeface="Corbel" panose="020B0503020204020204"/>
                <a:ea typeface="+mn-ea"/>
                <a:cs typeface="Arial" panose="020B0604020202020204" pitchFamily="34" charset="0"/>
              </a:rPr>
              <a:t>All under RTI Act</a:t>
            </a:r>
            <a:endParaRPr kumimoji="0" lang="en-AU" sz="3600" b="0" i="0" u="none" strike="noStrike" kern="1200" cap="none" spc="0" normalizeH="0" baseline="0" noProof="0" dirty="0">
              <a:ln>
                <a:noFill/>
              </a:ln>
              <a:solidFill>
                <a:srgbClr val="212121"/>
              </a:solidFill>
              <a:effectLst/>
              <a:uLnTx/>
              <a:uFillTx/>
              <a:latin typeface="Corbel" panose="020B0503020204020204"/>
              <a:ea typeface="+mn-ea"/>
              <a:cs typeface="Arial" panose="020B0604020202020204" pitchFamily="34" charset="0"/>
            </a:endParaRPr>
          </a:p>
        </p:txBody>
      </p:sp>
      <p:sp>
        <p:nvSpPr>
          <p:cNvPr id="10" name="Rectangle 9">
            <a:extLst>
              <a:ext uri="{FF2B5EF4-FFF2-40B4-BE49-F238E27FC236}">
                <a16:creationId xmlns:a16="http://schemas.microsoft.com/office/drawing/2014/main" id="{D2BA87BF-A8BA-CF1D-32F1-8BF7FC392313}"/>
              </a:ext>
            </a:extLst>
          </p:cNvPr>
          <p:cNvSpPr/>
          <p:nvPr/>
        </p:nvSpPr>
        <p:spPr>
          <a:xfrm>
            <a:off x="5343358" y="2019249"/>
            <a:ext cx="6660000" cy="720000"/>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12121"/>
                </a:solidFill>
                <a:effectLst/>
                <a:uLnTx/>
                <a:uFillTx/>
                <a:latin typeface="Corbel" panose="020B0503020204020204"/>
                <a:ea typeface="+mn-ea"/>
                <a:cs typeface="Arial" panose="020B0604020202020204" pitchFamily="34" charset="0"/>
              </a:rPr>
              <a:t>No ‘Approved form’ required</a:t>
            </a:r>
            <a:endParaRPr kumimoji="0" lang="en-AU" sz="3600" b="0" i="0" u="none" strike="noStrike" kern="1200" cap="none" spc="0" normalizeH="0" baseline="0" noProof="0" dirty="0">
              <a:ln>
                <a:noFill/>
              </a:ln>
              <a:solidFill>
                <a:srgbClr val="212121"/>
              </a:solidFill>
              <a:effectLst/>
              <a:uLnTx/>
              <a:uFillTx/>
              <a:latin typeface="Corbel" panose="020B0503020204020204"/>
              <a:ea typeface="+mn-ea"/>
              <a:cs typeface="Arial" panose="020B0604020202020204" pitchFamily="34" charset="0"/>
            </a:endParaRPr>
          </a:p>
        </p:txBody>
      </p:sp>
      <p:sp>
        <p:nvSpPr>
          <p:cNvPr id="11" name="Rectangle 10">
            <a:extLst>
              <a:ext uri="{FF2B5EF4-FFF2-40B4-BE49-F238E27FC236}">
                <a16:creationId xmlns:a16="http://schemas.microsoft.com/office/drawing/2014/main" id="{DC0C8441-BFF5-9113-2D75-5B969C9B9E41}"/>
              </a:ext>
            </a:extLst>
          </p:cNvPr>
          <p:cNvSpPr/>
          <p:nvPr/>
        </p:nvSpPr>
        <p:spPr>
          <a:xfrm>
            <a:off x="5343358" y="2921835"/>
            <a:ext cx="6660000" cy="72000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Arial" panose="020B0604020202020204" pitchFamily="34" charset="0"/>
              </a:rPr>
              <a:t>No fees for personal information</a:t>
            </a:r>
            <a:endParaRPr kumimoji="0" lang="en-AU" sz="3600" b="0" i="0" u="none" strike="noStrike" kern="1200" cap="none" spc="0" normalizeH="0" baseline="0" noProof="0" dirty="0">
              <a:ln>
                <a:noFill/>
              </a:ln>
              <a:solidFill>
                <a:prstClr val="white"/>
              </a:solidFill>
              <a:effectLst/>
              <a:uLnTx/>
              <a:uFillTx/>
              <a:latin typeface="Corbel" panose="020B0503020204020204"/>
              <a:ea typeface="+mn-ea"/>
              <a:cs typeface="Arial" panose="020B0604020202020204" pitchFamily="34" charset="0"/>
            </a:endParaRPr>
          </a:p>
        </p:txBody>
      </p:sp>
      <p:sp>
        <p:nvSpPr>
          <p:cNvPr id="12" name="Rectangle 11">
            <a:extLst>
              <a:ext uri="{FF2B5EF4-FFF2-40B4-BE49-F238E27FC236}">
                <a16:creationId xmlns:a16="http://schemas.microsoft.com/office/drawing/2014/main" id="{758EE905-9B15-8274-3BAC-66D663E66D12}"/>
              </a:ext>
            </a:extLst>
          </p:cNvPr>
          <p:cNvSpPr/>
          <p:nvPr/>
        </p:nvSpPr>
        <p:spPr>
          <a:xfrm>
            <a:off x="5343358" y="3824421"/>
            <a:ext cx="6660000" cy="720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25 days – subject to extensions</a:t>
            </a:r>
            <a:endParaRPr kumimoji="0" lang="en-AU" sz="3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A4B566CE-2F85-759C-9F7A-6246337C2A96}"/>
              </a:ext>
            </a:extLst>
          </p:cNvPr>
          <p:cNvSpPr/>
          <p:nvPr/>
        </p:nvSpPr>
        <p:spPr>
          <a:xfrm>
            <a:off x="5343358" y="4939657"/>
            <a:ext cx="6660000" cy="720000"/>
          </a:xfrm>
          <a:prstGeom prst="rect">
            <a:avLst/>
          </a:prstGeom>
          <a:solidFill>
            <a:srgbClr val="907C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a:ea typeface="+mn-ea"/>
                <a:cs typeface="+mn-cs"/>
              </a:rPr>
              <a:t>Specific publication requirements</a:t>
            </a:r>
            <a:endParaRPr kumimoji="0" lang="en-AU" sz="3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2CE7905D-583F-47DA-47D0-6B97490FC9FF}"/>
              </a:ext>
            </a:extLst>
          </p:cNvPr>
          <p:cNvSpPr/>
          <p:nvPr/>
        </p:nvSpPr>
        <p:spPr>
          <a:xfrm>
            <a:off x="5343358" y="6054893"/>
            <a:ext cx="6660000" cy="720000"/>
          </a:xfrm>
          <a:prstGeom prst="rect">
            <a:avLst/>
          </a:prstGeom>
          <a:solidFill>
            <a:srgbClr val="1C02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To OIC</a:t>
            </a:r>
            <a:endParaRPr kumimoji="0" lang="en-AU" sz="3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90168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A117-E6C6-42B3-36B7-7914C6950F19}"/>
              </a:ext>
            </a:extLst>
          </p:cNvPr>
          <p:cNvSpPr>
            <a:spLocks noGrp="1"/>
          </p:cNvSpPr>
          <p:nvPr>
            <p:ph type="title"/>
          </p:nvPr>
        </p:nvSpPr>
        <p:spPr>
          <a:xfrm>
            <a:off x="1362801" y="1714210"/>
            <a:ext cx="10569880" cy="1057036"/>
          </a:xfrm>
        </p:spPr>
        <p:txBody>
          <a:bodyPr>
            <a:noAutofit/>
          </a:bodyPr>
          <a:lstStyle/>
          <a:p>
            <a:pPr algn="l"/>
            <a:r>
              <a:rPr lang="en-US" altLang="en-US" dirty="0">
                <a:solidFill>
                  <a:schemeClr val="accent1">
                    <a:lumMod val="50000"/>
                  </a:schemeClr>
                </a:solidFill>
                <a:latin typeface="Arial"/>
                <a:cs typeface="Arial"/>
              </a:rPr>
              <a:t>Welcome from the Information Commissioner</a:t>
            </a:r>
            <a:endParaRPr lang="en-AU" dirty="0">
              <a:solidFill>
                <a:schemeClr val="accent1">
                  <a:lumMod val="50000"/>
                </a:schemeClr>
              </a:solidFill>
              <a:latin typeface="Arial"/>
              <a:cs typeface="Arial"/>
            </a:endParaRPr>
          </a:p>
        </p:txBody>
      </p:sp>
      <p:sp>
        <p:nvSpPr>
          <p:cNvPr id="5" name="Slide Number Placeholder 4">
            <a:extLst>
              <a:ext uri="{FF2B5EF4-FFF2-40B4-BE49-F238E27FC236}">
                <a16:creationId xmlns:a16="http://schemas.microsoft.com/office/drawing/2014/main" id="{1C89B90E-67FD-4C76-3105-4E87B4D38F3C}"/>
              </a:ext>
            </a:extLst>
          </p:cNvPr>
          <p:cNvSpPr>
            <a:spLocks noGrp="1"/>
          </p:cNvSpPr>
          <p:nvPr>
            <p:ph type="sldNum" sz="quarter" idx="12"/>
          </p:nvPr>
        </p:nvSpPr>
        <p:spPr>
          <a:xfrm>
            <a:off x="11381514" y="6248400"/>
            <a:ext cx="5511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EFB83B-929B-4890-9662-1BECF96BE500}" type="slidenum">
              <a:rPr kumimoji="0" lang="en-AU" sz="10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AU" sz="10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 name="Content Placeholder 3">
            <a:extLst>
              <a:ext uri="{FF2B5EF4-FFF2-40B4-BE49-F238E27FC236}">
                <a16:creationId xmlns:a16="http://schemas.microsoft.com/office/drawing/2014/main" id="{3DE00F06-B2B9-B06E-2FE4-A6D6F84EA7A5}"/>
              </a:ext>
            </a:extLst>
          </p:cNvPr>
          <p:cNvSpPr>
            <a:spLocks noGrp="1"/>
          </p:cNvSpPr>
          <p:nvPr>
            <p:ph idx="1"/>
          </p:nvPr>
        </p:nvSpPr>
        <p:spPr>
          <a:xfrm>
            <a:off x="1362801" y="2771246"/>
            <a:ext cx="10018713" cy="2555930"/>
          </a:xfrm>
        </p:spPr>
        <p:txBody>
          <a:bodyPr/>
          <a:lstStyle/>
          <a:p>
            <a:pPr marL="0" indent="0" algn="ctr">
              <a:buNone/>
            </a:pPr>
            <a:r>
              <a:rPr lang="en-US" sz="2800" i="1" dirty="0"/>
              <a:t>‘Culture, and a tone set from the top, is critical to giving effect</a:t>
            </a:r>
            <a:br>
              <a:rPr lang="en-US" sz="2800" i="1" dirty="0"/>
            </a:br>
            <a:r>
              <a:rPr lang="en-US" sz="2800" i="1" dirty="0"/>
              <a:t>to the spirit of the legislation’. </a:t>
            </a:r>
          </a:p>
          <a:p>
            <a:pPr marL="3600450" lvl="8" indent="0" algn="ctr">
              <a:buNone/>
            </a:pPr>
            <a:r>
              <a:rPr lang="en-US" sz="2200" i="1" dirty="0"/>
              <a:t>– Professor </a:t>
            </a:r>
            <a:r>
              <a:rPr lang="en-US" sz="2200" i="1" dirty="0" err="1"/>
              <a:t>Coaldrake</a:t>
            </a:r>
            <a:endParaRPr lang="en-US" sz="2200" i="1" dirty="0"/>
          </a:p>
        </p:txBody>
      </p:sp>
    </p:spTree>
    <p:extLst>
      <p:ext uri="{BB962C8B-B14F-4D97-AF65-F5344CB8AC3E}">
        <p14:creationId xmlns:p14="http://schemas.microsoft.com/office/powerpoint/2010/main" val="2730493120"/>
      </p:ext>
    </p:extLst>
  </p:cSld>
  <p:clrMapOvr>
    <a:masterClrMapping/>
  </p:clrMapOvr>
  <mc:AlternateContent xmlns:mc="http://schemas.openxmlformats.org/markup-compatibility/2006" xmlns:p14="http://schemas.microsoft.com/office/powerpoint/2010/main">
    <mc:Choice Requires="p14">
      <p:transition spd="slow" p14:dur="2000" advTm="138121"/>
    </mc:Choice>
    <mc:Fallback xmlns="">
      <p:transition spd="slow" advTm="13812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0575-A1F5-661E-EEB8-F9158B250ABB}"/>
              </a:ext>
            </a:extLst>
          </p:cNvPr>
          <p:cNvSpPr>
            <a:spLocks noGrp="1"/>
          </p:cNvSpPr>
          <p:nvPr>
            <p:ph type="title"/>
          </p:nvPr>
        </p:nvSpPr>
        <p:spPr>
          <a:xfrm>
            <a:off x="1484311" y="1018309"/>
            <a:ext cx="9503479" cy="1420090"/>
          </a:xfrm>
        </p:spPr>
        <p:txBody>
          <a:bodyPr/>
          <a:lstStyle/>
          <a:p>
            <a:r>
              <a:rPr lang="en-US" sz="4000" b="1" dirty="0">
                <a:latin typeface="Söhne"/>
              </a:rPr>
              <a:t>New: </a:t>
            </a:r>
            <a:br>
              <a:rPr lang="en-US" sz="4000" b="1" dirty="0">
                <a:latin typeface="Söhne"/>
              </a:rPr>
            </a:br>
            <a:r>
              <a:rPr lang="en-US" sz="4000" dirty="0">
                <a:latin typeface="Söhne"/>
              </a:rPr>
              <a:t>Information Commissioner – Remittal power</a:t>
            </a:r>
            <a:endParaRPr lang="en-AU" dirty="0"/>
          </a:p>
        </p:txBody>
      </p:sp>
      <p:sp>
        <p:nvSpPr>
          <p:cNvPr id="3" name="Content Placeholder 2">
            <a:extLst>
              <a:ext uri="{FF2B5EF4-FFF2-40B4-BE49-F238E27FC236}">
                <a16:creationId xmlns:a16="http://schemas.microsoft.com/office/drawing/2014/main" id="{F4130207-43D2-7BD9-3653-EC4780B2AF7F}"/>
              </a:ext>
            </a:extLst>
          </p:cNvPr>
          <p:cNvSpPr>
            <a:spLocks noGrp="1"/>
          </p:cNvSpPr>
          <p:nvPr>
            <p:ph idx="1"/>
          </p:nvPr>
        </p:nvSpPr>
        <p:spPr>
          <a:xfrm>
            <a:off x="1449804" y="2546227"/>
            <a:ext cx="10707690" cy="4191001"/>
          </a:xfrm>
        </p:spPr>
        <p:txBody>
          <a:bodyPr anchor="t" anchorCtr="0">
            <a:normAutofit/>
          </a:bodyPr>
          <a:lstStyle/>
          <a:p>
            <a:pPr marL="0" indent="0">
              <a:buNone/>
            </a:pPr>
            <a:r>
              <a:rPr lang="en-US" sz="3200" b="1" dirty="0"/>
              <a:t>External review remittal powers</a:t>
            </a:r>
            <a:r>
              <a:rPr lang="en-US" sz="3200" dirty="0"/>
              <a:t>:</a:t>
            </a:r>
          </a:p>
          <a:p>
            <a:pPr marL="0" indent="0">
              <a:spcBef>
                <a:spcPts val="300"/>
              </a:spcBef>
              <a:spcAft>
                <a:spcPts val="300"/>
              </a:spcAft>
              <a:buNone/>
            </a:pPr>
            <a:r>
              <a:rPr lang="en-US" sz="2800" dirty="0"/>
              <a:t>Applies to additional documents identified during an external review:</a:t>
            </a:r>
          </a:p>
          <a:p>
            <a:pPr>
              <a:spcBef>
                <a:spcPts val="300"/>
              </a:spcBef>
              <a:spcAft>
                <a:spcPts val="300"/>
              </a:spcAft>
            </a:pPr>
            <a:r>
              <a:rPr lang="en-US" sz="2800" dirty="0"/>
              <a:t>Documents to be referred back to agency to make decision</a:t>
            </a:r>
          </a:p>
          <a:p>
            <a:pPr>
              <a:spcBef>
                <a:spcPts val="300"/>
              </a:spcBef>
              <a:spcAft>
                <a:spcPts val="300"/>
              </a:spcAft>
            </a:pPr>
            <a:r>
              <a:rPr lang="en-US" sz="2800" dirty="0"/>
              <a:t>Treated as a new, fully compliant application</a:t>
            </a:r>
          </a:p>
          <a:p>
            <a:pPr>
              <a:spcBef>
                <a:spcPts val="300"/>
              </a:spcBef>
              <a:spcAft>
                <a:spcPts val="300"/>
              </a:spcAft>
            </a:pPr>
            <a:r>
              <a:rPr lang="en-US" sz="2800" dirty="0"/>
              <a:t>No access or processing fees payable (on those documents)</a:t>
            </a:r>
          </a:p>
          <a:p>
            <a:pPr>
              <a:spcBef>
                <a:spcPts val="300"/>
              </a:spcBef>
              <a:spcAft>
                <a:spcPts val="300"/>
              </a:spcAft>
            </a:pPr>
            <a:r>
              <a:rPr lang="en-US" sz="2800" dirty="0"/>
              <a:t>External review continues (minus those documents).</a:t>
            </a:r>
          </a:p>
        </p:txBody>
      </p:sp>
    </p:spTree>
    <p:extLst>
      <p:ext uri="{BB962C8B-B14F-4D97-AF65-F5344CB8AC3E}">
        <p14:creationId xmlns:p14="http://schemas.microsoft.com/office/powerpoint/2010/main" val="1351486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5D36-3D0D-CDAE-A9CE-CA91DE7F35FD}"/>
              </a:ext>
            </a:extLst>
          </p:cNvPr>
          <p:cNvSpPr>
            <a:spLocks noGrp="1"/>
          </p:cNvSpPr>
          <p:nvPr>
            <p:ph type="title"/>
          </p:nvPr>
        </p:nvSpPr>
        <p:spPr>
          <a:xfrm>
            <a:off x="1660809" y="284455"/>
            <a:ext cx="9742318" cy="993228"/>
          </a:xfrm>
        </p:spPr>
        <p:txBody>
          <a:bodyP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b="1" i="0" u="none" strike="noStrike" kern="1200" cap="none" spc="0" normalizeH="0" baseline="0" noProof="0" dirty="0">
                <a:ln w="3175" cmpd="sng">
                  <a:noFill/>
                </a:ln>
                <a:solidFill>
                  <a:srgbClr val="002060"/>
                </a:solidFill>
                <a:effectLst/>
                <a:uLnTx/>
                <a:uFillTx/>
                <a:latin typeface="Calibri" panose="020F0502020204030204" pitchFamily="34" charset="0"/>
                <a:ea typeface="+mn-lt"/>
                <a:cs typeface="Calibri" panose="020F0502020204030204" pitchFamily="34" charset="0"/>
              </a:rPr>
              <a:t>RTI - Prepare for </a:t>
            </a:r>
            <a:r>
              <a:rPr kumimoji="0" lang="en-US" altLang="en-US" b="1" i="0" u="none" strike="noStrike" kern="1200" cap="none" spc="0" normalizeH="0" baseline="0" noProof="0" dirty="0">
                <a:ln w="3175" cmpd="sng">
                  <a:noFill/>
                </a:ln>
                <a:solidFill>
                  <a:srgbClr val="002060"/>
                </a:solidFill>
                <a:effectLst/>
                <a:uLnTx/>
                <a:uFillTx/>
                <a:latin typeface="Calibri" panose="020F0502020204030204" pitchFamily="34" charset="0"/>
                <a:ea typeface="+mn-lt"/>
                <a:cs typeface="Calibri" panose="020F0502020204030204" pitchFamily="34" charset="0"/>
                <a:hlinkClick r:id="rId3"/>
              </a:rPr>
              <a:t>change</a:t>
            </a:r>
            <a:r>
              <a:rPr kumimoji="0" lang="en-US" altLang="en-US" b="1" i="0" u="none" strike="noStrike" kern="1200" cap="none" spc="0" normalizeH="0" baseline="0" noProof="0" dirty="0">
                <a:ln w="3175" cmpd="sng">
                  <a:noFill/>
                </a:ln>
                <a:solidFill>
                  <a:srgbClr val="002060"/>
                </a:solidFill>
                <a:effectLst/>
                <a:uLnTx/>
                <a:uFillTx/>
                <a:latin typeface="Calibri" panose="020F0502020204030204" pitchFamily="34" charset="0"/>
                <a:ea typeface="+mn-lt"/>
                <a:cs typeface="Calibri" panose="020F0502020204030204" pitchFamily="34" charset="0"/>
              </a:rPr>
              <a:t>:</a:t>
            </a:r>
            <a:endParaRPr kumimoji="0" lang="en-AU" b="0" i="0" u="none" strike="noStrike" kern="1200" cap="none" spc="0" normalizeH="0" baseline="0" noProof="0" dirty="0">
              <a:ln w="3175" cmpd="sng">
                <a:noFill/>
              </a:ln>
              <a:solidFill>
                <a:srgbClr val="002060"/>
              </a:solidFill>
              <a:effectLst/>
              <a:uLnTx/>
              <a:uFillTx/>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2A6C5FA3-1BCD-0259-F090-7C7719D4BB87}"/>
              </a:ext>
            </a:extLst>
          </p:cNvPr>
          <p:cNvGraphicFramePr>
            <a:graphicFrameLocks noGrp="1"/>
          </p:cNvGraphicFramePr>
          <p:nvPr>
            <p:extLst>
              <p:ext uri="{D42A27DB-BD31-4B8C-83A1-F6EECF244321}">
                <p14:modId xmlns:p14="http://schemas.microsoft.com/office/powerpoint/2010/main" val="738061366"/>
              </p:ext>
            </p:extLst>
          </p:nvPr>
        </p:nvGraphicFramePr>
        <p:xfrm>
          <a:off x="1325502" y="1153685"/>
          <a:ext cx="10841656" cy="5402972"/>
        </p:xfrm>
        <a:graphic>
          <a:graphicData uri="http://schemas.openxmlformats.org/drawingml/2006/table">
            <a:tbl>
              <a:tblPr firstRow="1" firstCol="1" bandRow="1"/>
              <a:tblGrid>
                <a:gridCol w="3391078">
                  <a:extLst>
                    <a:ext uri="{9D8B030D-6E8A-4147-A177-3AD203B41FA5}">
                      <a16:colId xmlns:a16="http://schemas.microsoft.com/office/drawing/2014/main" val="3978991598"/>
                    </a:ext>
                  </a:extLst>
                </a:gridCol>
                <a:gridCol w="7450578">
                  <a:extLst>
                    <a:ext uri="{9D8B030D-6E8A-4147-A177-3AD203B41FA5}">
                      <a16:colId xmlns:a16="http://schemas.microsoft.com/office/drawing/2014/main" val="4067874582"/>
                    </a:ext>
                  </a:extLst>
                </a:gridCol>
              </a:tblGrid>
              <a:tr h="372357">
                <a:tc>
                  <a:txBody>
                    <a:bodyPr/>
                    <a:lstStyle/>
                    <a:p>
                      <a:pPr algn="ctr">
                        <a:lnSpc>
                          <a:spcPct val="107000"/>
                        </a:lnSpc>
                        <a:spcAft>
                          <a:spcPts val="800"/>
                        </a:spcAft>
                      </a:pPr>
                      <a:r>
                        <a:rPr lang="en-AU" sz="3200" b="1" kern="100" dirty="0">
                          <a:effectLst/>
                          <a:latin typeface="Calibri" panose="020F0502020204030204" pitchFamily="34" charset="0"/>
                          <a:ea typeface="Calibri" panose="020F0502020204030204" pitchFamily="34" charset="0"/>
                          <a:cs typeface="Times New Roman" panose="02020603050405020304" pitchFamily="18" charset="0"/>
                        </a:rPr>
                        <a:t>Areas of focus</a:t>
                      </a:r>
                    </a:p>
                  </a:txBody>
                  <a:tcPr marL="58834" marR="58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AU" sz="3200" b="1" kern="100" dirty="0">
                          <a:effectLst/>
                          <a:latin typeface="Calibri" panose="020F0502020204030204" pitchFamily="34" charset="0"/>
                          <a:cs typeface="Times New Roman" panose="02020603050405020304" pitchFamily="18" charset="0"/>
                        </a:rPr>
                        <a:t>RTI – Action area</a:t>
                      </a:r>
                      <a:endParaRPr lang="en-AU" sz="2400" b="1" kern="100" dirty="0">
                        <a:effectLst/>
                        <a:latin typeface="Calibri" panose="020F0502020204030204" pitchFamily="34" charset="0"/>
                        <a:cs typeface="Times New Roman" panose="02020603050405020304" pitchFamily="18" charset="0"/>
                      </a:endParaRPr>
                    </a:p>
                  </a:txBody>
                  <a:tcPr marL="58834" marR="58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690386987"/>
                  </a:ext>
                </a:extLst>
              </a:tr>
              <a:tr h="643705">
                <a:tc rowSpan="4">
                  <a:txBody>
                    <a:bodyPr/>
                    <a:lstStyle/>
                    <a:p>
                      <a:pPr>
                        <a:lnSpc>
                          <a:spcPct val="100000"/>
                        </a:lnSpc>
                        <a:spcBef>
                          <a:spcPts val="300"/>
                        </a:spcBef>
                        <a:spcAft>
                          <a:spcPts val="300"/>
                        </a:spcAft>
                      </a:pPr>
                      <a:r>
                        <a:rPr lang="en-AU"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Review:</a:t>
                      </a:r>
                    </a:p>
                    <a:p>
                      <a:pPr>
                        <a:lnSpc>
                          <a:spcPct val="90000"/>
                        </a:lnSpc>
                        <a:spcBef>
                          <a:spcPts val="300"/>
                        </a:spcBef>
                        <a:spcAft>
                          <a:spcPts val="300"/>
                        </a:spcAft>
                      </a:pPr>
                      <a:r>
                        <a:rPr lang="en-AU"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Existing policies, procedures, forms, templates, letters, notices, practices and training</a:t>
                      </a:r>
                    </a:p>
                    <a:p>
                      <a:pPr>
                        <a:lnSpc>
                          <a:spcPct val="90000"/>
                        </a:lnSpc>
                        <a:spcBef>
                          <a:spcPts val="300"/>
                        </a:spcBef>
                        <a:spcAft>
                          <a:spcPts val="300"/>
                        </a:spcAft>
                      </a:pPr>
                      <a:r>
                        <a:rPr lang="en-AU"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RTI case management system </a:t>
                      </a:r>
                    </a:p>
                  </a:txBody>
                  <a:tcPr marL="58834" marR="58834"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chemeClr val="accent1">
                        <a:lumMod val="50000"/>
                      </a:schemeClr>
                    </a:solidFill>
                  </a:tcPr>
                </a:tc>
                <a:tc>
                  <a:txBody>
                    <a:body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AU" sz="2400" kern="100" dirty="0">
                          <a:effectLst/>
                          <a:latin typeface="Calibri" panose="020F0502020204030204" pitchFamily="34" charset="0"/>
                          <a:cs typeface="Times New Roman" panose="02020603050405020304" pitchFamily="18" charset="0"/>
                        </a:rPr>
                        <a:t>Single right of access and removal of approved form requirements</a:t>
                      </a:r>
                    </a:p>
                  </a:txBody>
                  <a:tcPr marL="58834" marR="58834"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14723177"/>
                  </a:ext>
                </a:extLst>
              </a:tr>
              <a:tr h="571917">
                <a:tc vMerge="1">
                  <a:txBody>
                    <a:bodyPr/>
                    <a:lstStyle/>
                    <a:p>
                      <a:endParaRPr lang="en-AU"/>
                    </a:p>
                  </a:txBody>
                  <a:tcPr/>
                </a:tc>
                <a:tc>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AU" sz="2000" kern="100" dirty="0">
                          <a:effectLst/>
                          <a:latin typeface="Calibri" panose="020F0502020204030204" pitchFamily="34" charset="0"/>
                          <a:cs typeface="Times New Roman" panose="02020603050405020304" pitchFamily="18" charset="0"/>
                        </a:rPr>
                        <a:t>Removal of approved form requirements</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731653906"/>
                  </a:ext>
                </a:extLst>
              </a:tr>
              <a:tr h="509416">
                <a:tc vMerge="1">
                  <a:txBody>
                    <a:bodyPr/>
                    <a:lstStyle/>
                    <a:p>
                      <a:endParaRPr lang="en-AU"/>
                    </a:p>
                  </a:txBody>
                  <a:tcPr/>
                </a:tc>
                <a:tc>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AU" sz="2000" kern="100" dirty="0">
                          <a:effectLst/>
                          <a:latin typeface="Calibri" panose="020F0502020204030204" pitchFamily="34" charset="0"/>
                          <a:cs typeface="Times New Roman" panose="02020603050405020304" pitchFamily="18" charset="0"/>
                        </a:rPr>
                        <a:t>Processing periods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8825891"/>
                  </a:ext>
                </a:extLst>
              </a:tr>
              <a:tr h="404734">
                <a:tc vMerge="1">
                  <a:txBody>
                    <a:bodyPr/>
                    <a:lstStyle/>
                    <a:p>
                      <a:endParaRPr lang="en-AU"/>
                    </a:p>
                  </a:txBody>
                  <a:tcPr/>
                </a:tc>
                <a:tc>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US" sz="2000" kern="100" dirty="0">
                          <a:solidFill>
                            <a:schemeClr val="tx1"/>
                          </a:solidFill>
                          <a:effectLst/>
                          <a:latin typeface="Calibri" panose="020F0502020204030204" pitchFamily="34" charset="0"/>
                          <a:ea typeface="+mn-ea"/>
                          <a:cs typeface="Times New Roman" panose="02020603050405020304" pitchFamily="18" charset="0"/>
                        </a:rPr>
                        <a:t>Remittal powers</a:t>
                      </a:r>
                      <a:endParaRPr lang="en-AU" sz="2000" kern="100" dirty="0">
                        <a:solidFill>
                          <a:schemeClr val="tx1"/>
                        </a:solidFill>
                        <a:effectLst/>
                        <a:latin typeface="Calibri" panose="020F0502020204030204" pitchFamily="34" charset="0"/>
                        <a:ea typeface="+mn-ea"/>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858095694"/>
                  </a:ext>
                </a:extLst>
              </a:tr>
              <a:tr h="586553">
                <a:tc rowSpan="2">
                  <a:txBody>
                    <a:bodyPr/>
                    <a:lstStyle/>
                    <a:p>
                      <a:pPr>
                        <a:lnSpc>
                          <a:spcPct val="100000"/>
                        </a:lnSpc>
                        <a:spcBef>
                          <a:spcPts val="300"/>
                        </a:spcBef>
                        <a:spcAft>
                          <a:spcPts val="300"/>
                        </a:spcAft>
                      </a:pPr>
                      <a:r>
                        <a:rPr lang="en-AU" sz="24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Audit:</a:t>
                      </a:r>
                    </a:p>
                    <a:p>
                      <a:pPr>
                        <a:lnSpc>
                          <a:spcPct val="90000"/>
                        </a:lnSpc>
                        <a:spcBef>
                          <a:spcPts val="300"/>
                        </a:spcBef>
                        <a:spcAft>
                          <a:spcPts val="300"/>
                        </a:spcAft>
                      </a:pPr>
                      <a:r>
                        <a:rPr lang="en-AU" sz="2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personal information held by your agency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nSpc>
                          <a:spcPct val="100000"/>
                        </a:lnSpc>
                        <a:spcBef>
                          <a:spcPts val="300"/>
                        </a:spcBef>
                        <a:spcAft>
                          <a:spcPts val="300"/>
                        </a:spcAft>
                      </a:pPr>
                      <a:r>
                        <a:rPr lang="en-AU" sz="2000" kern="100" dirty="0">
                          <a:effectLst/>
                          <a:latin typeface="Calibri" panose="020F0502020204030204" pitchFamily="34" charset="0"/>
                          <a:cs typeface="Times New Roman" panose="02020603050405020304" pitchFamily="18" charset="0"/>
                        </a:rPr>
                        <a:t>The type of information your agency holds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40021331"/>
                  </a:ext>
                </a:extLst>
              </a:tr>
              <a:tr h="737448">
                <a:tc vMerge="1">
                  <a:txBody>
                    <a:bodyPr/>
                    <a:lstStyle/>
                    <a:p>
                      <a:endParaRPr lang="en-AU"/>
                    </a:p>
                  </a:txBody>
                  <a:tcPr/>
                </a:tc>
                <a:tc>
                  <a:txBody>
                    <a:bodyPr/>
                    <a:lstStyle/>
                    <a:p>
                      <a:pPr>
                        <a:lnSpc>
                          <a:spcPct val="100000"/>
                        </a:lnSpc>
                        <a:spcBef>
                          <a:spcPts val="300"/>
                        </a:spcBef>
                        <a:spcAft>
                          <a:spcPts val="300"/>
                        </a:spcAft>
                      </a:pPr>
                      <a:r>
                        <a:rPr lang="en-AU" sz="2000" kern="100" dirty="0">
                          <a:effectLst/>
                          <a:latin typeface="Calibri" panose="020F0502020204030204" pitchFamily="34" charset="0"/>
                          <a:cs typeface="Times New Roman" panose="02020603050405020304" pitchFamily="18" charset="0"/>
                        </a:rPr>
                        <a:t>Search processes for locating personal information</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470027591"/>
                  </a:ext>
                </a:extLst>
              </a:tr>
              <a:tr h="611268">
                <a:tc rowSpan="2">
                  <a:txBody>
                    <a:bodyPr/>
                    <a:lstStyle/>
                    <a:p>
                      <a:pPr>
                        <a:lnSpc>
                          <a:spcPct val="90000"/>
                        </a:lnSpc>
                        <a:spcBef>
                          <a:spcPts val="300"/>
                        </a:spcBef>
                        <a:spcAft>
                          <a:spcPts val="300"/>
                        </a:spcAft>
                      </a:pPr>
                      <a:r>
                        <a:rPr lang="en-AU"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Publications Scheme &amp; Disclosure Logs - </a:t>
                      </a:r>
                      <a:r>
                        <a:rPr lang="en-AU" sz="2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Consider</a:t>
                      </a:r>
                      <a:r>
                        <a:rPr lang="en-AU"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how to update:</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marL="0" algn="l" defTabSz="457200" rtl="0" eaLnBrk="1" latinLnBrk="0" hangingPunct="1">
                        <a:lnSpc>
                          <a:spcPct val="100000"/>
                        </a:lnSpc>
                        <a:spcBef>
                          <a:spcPts val="300"/>
                        </a:spcBef>
                        <a:spcAft>
                          <a:spcPts val="300"/>
                        </a:spcAft>
                      </a:pPr>
                      <a:r>
                        <a:rPr lang="en-US" sz="2000" kern="100" dirty="0">
                          <a:solidFill>
                            <a:schemeClr val="tx1"/>
                          </a:solidFill>
                          <a:effectLst/>
                          <a:latin typeface="Calibri" panose="020F0502020204030204" pitchFamily="34" charset="0"/>
                          <a:ea typeface="+mn-ea"/>
                          <a:cs typeface="Times New Roman" panose="02020603050405020304" pitchFamily="18" charset="0"/>
                        </a:rPr>
                        <a:t>Your publication scheme</a:t>
                      </a:r>
                      <a:endParaRPr lang="en-AU" sz="2000" kern="100" dirty="0">
                        <a:solidFill>
                          <a:schemeClr val="tx1"/>
                        </a:solidFill>
                        <a:effectLst/>
                        <a:latin typeface="Calibri" panose="020F0502020204030204" pitchFamily="34" charset="0"/>
                        <a:ea typeface="+mn-ea"/>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extLst>
                  <a:ext uri="{0D108BD9-81ED-4DB2-BD59-A6C34878D82A}">
                    <a16:rowId xmlns:a16="http://schemas.microsoft.com/office/drawing/2014/main" val="3063589783"/>
                  </a:ext>
                </a:extLst>
              </a:tr>
              <a:tr h="640302">
                <a:tc vMerge="1">
                  <a:txBody>
                    <a:bodyPr/>
                    <a:lstStyle/>
                    <a:p>
                      <a:endParaRPr lang="en-AU"/>
                    </a:p>
                  </a:txBody>
                  <a:tcPr/>
                </a:tc>
                <a:tc>
                  <a:txBody>
                    <a:bodyPr/>
                    <a:lstStyle/>
                    <a:p>
                      <a:pPr>
                        <a:lnSpc>
                          <a:spcPct val="100000"/>
                        </a:lnSpc>
                        <a:spcBef>
                          <a:spcPts val="300"/>
                        </a:spcBef>
                        <a:spcAft>
                          <a:spcPts val="300"/>
                        </a:spcAft>
                      </a:pPr>
                      <a:r>
                        <a:rPr lang="en-US" sz="2000" kern="100" dirty="0">
                          <a:effectLst/>
                          <a:latin typeface="Calibri" panose="020F0502020204030204" pitchFamily="34" charset="0"/>
                          <a:cs typeface="Times New Roman" panose="02020603050405020304" pitchFamily="18" charset="0"/>
                        </a:rPr>
                        <a:t>Procedures for disclosure logs</a:t>
                      </a:r>
                      <a:endParaRPr lang="en-AU" sz="2000" kern="100" dirty="0">
                        <a:effectLst/>
                        <a:latin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636282220"/>
                  </a:ext>
                </a:extLst>
              </a:tr>
            </a:tbl>
          </a:graphicData>
        </a:graphic>
      </p:graphicFrame>
      <p:cxnSp>
        <p:nvCxnSpPr>
          <p:cNvPr id="6" name="Straight Connector 5">
            <a:extLst>
              <a:ext uri="{FF2B5EF4-FFF2-40B4-BE49-F238E27FC236}">
                <a16:creationId xmlns:a16="http://schemas.microsoft.com/office/drawing/2014/main" id="{C4F30F99-AC6D-3E4A-4CEB-949B696DF8FC}"/>
              </a:ext>
            </a:extLst>
          </p:cNvPr>
          <p:cNvCxnSpPr/>
          <p:nvPr/>
        </p:nvCxnSpPr>
        <p:spPr>
          <a:xfrm>
            <a:off x="4720856" y="5911702"/>
            <a:ext cx="7471144"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173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D8A7-FF87-AF4E-304A-2D0D380970ED}"/>
              </a:ext>
            </a:extLst>
          </p:cNvPr>
          <p:cNvSpPr>
            <a:spLocks noGrp="1"/>
          </p:cNvSpPr>
          <p:nvPr>
            <p:ph type="title"/>
          </p:nvPr>
        </p:nvSpPr>
        <p:spPr>
          <a:xfrm>
            <a:off x="5448299" y="1380068"/>
            <a:ext cx="6054723" cy="2616199"/>
          </a:xfrm>
        </p:spPr>
        <p:txBody>
          <a:bodyPr vert="horz" lIns="91440" tIns="45720" rIns="91440" bIns="45720" rtlCol="0" anchor="b">
            <a:normAutofit/>
          </a:bodyPr>
          <a:lstStyle/>
          <a:p>
            <a:pPr algn="r"/>
            <a:r>
              <a:rPr lang="en-US" sz="6000" dirty="0"/>
              <a:t>Additional Information</a:t>
            </a:r>
          </a:p>
        </p:txBody>
      </p:sp>
      <p:pic>
        <p:nvPicPr>
          <p:cNvPr id="7" name="Picture 6" descr="Person holding sphere">
            <a:extLst>
              <a:ext uri="{FF2B5EF4-FFF2-40B4-BE49-F238E27FC236}">
                <a16:creationId xmlns:a16="http://schemas.microsoft.com/office/drawing/2014/main" id="{8817AF95-3FF0-CA5B-BBA2-A50BC95078EA}"/>
              </a:ext>
            </a:extLst>
          </p:cNvPr>
          <p:cNvPicPr>
            <a:picLocks noChangeAspect="1"/>
          </p:cNvPicPr>
          <p:nvPr/>
        </p:nvPicPr>
        <p:blipFill rotWithShape="1">
          <a:blip r:embed="rId3">
            <a:extLst>
              <a:ext uri="{28A0092B-C50C-407E-A947-70E740481C1C}">
                <a14:useLocalDpi xmlns:a14="http://schemas.microsoft.com/office/drawing/2010/main" val="0"/>
              </a:ext>
            </a:extLst>
          </a:blip>
          <a:srcRect l="34797" t="9091" r="24759" b="1"/>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Tree>
    <p:extLst>
      <p:ext uri="{BB962C8B-B14F-4D97-AF65-F5344CB8AC3E}">
        <p14:creationId xmlns:p14="http://schemas.microsoft.com/office/powerpoint/2010/main" val="760547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C97D866-0F77-45DF-8EB7-C3D116B328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3" name="Freeform 6">
              <a:extLst>
                <a:ext uri="{FF2B5EF4-FFF2-40B4-BE49-F238E27FC236}">
                  <a16:creationId xmlns:a16="http://schemas.microsoft.com/office/drawing/2014/main" id="{4F9B1DE5-8736-46A8-986F-7D93EABD7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14" name="Freeform 7">
              <a:extLst>
                <a:ext uri="{FF2B5EF4-FFF2-40B4-BE49-F238E27FC236}">
                  <a16:creationId xmlns:a16="http://schemas.microsoft.com/office/drawing/2014/main" id="{DEF5C121-2BFC-4684-A8AE-AAC74878E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15" name="Freeform 8">
              <a:extLst>
                <a:ext uri="{FF2B5EF4-FFF2-40B4-BE49-F238E27FC236}">
                  <a16:creationId xmlns:a16="http://schemas.microsoft.com/office/drawing/2014/main" id="{8DDBAAB4-8BAF-4FAB-99AC-C59B579A0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16" name="Freeform 9">
              <a:extLst>
                <a:ext uri="{FF2B5EF4-FFF2-40B4-BE49-F238E27FC236}">
                  <a16:creationId xmlns:a16="http://schemas.microsoft.com/office/drawing/2014/main" id="{195B7BE3-689C-4566-858A-873632B1B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17" name="Freeform 10">
              <a:extLst>
                <a:ext uri="{FF2B5EF4-FFF2-40B4-BE49-F238E27FC236}">
                  <a16:creationId xmlns:a16="http://schemas.microsoft.com/office/drawing/2014/main" id="{5220C0B1-373C-427C-85C1-E40FC7A9D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18" name="Freeform 11">
              <a:extLst>
                <a:ext uri="{FF2B5EF4-FFF2-40B4-BE49-F238E27FC236}">
                  <a16:creationId xmlns:a16="http://schemas.microsoft.com/office/drawing/2014/main" id="{66BCB563-408A-4114-85A8-266D3943E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useBgFill="1">
        <p:nvSpPr>
          <p:cNvPr id="20" name="Rectangle 19">
            <a:extLst>
              <a:ext uri="{FF2B5EF4-FFF2-40B4-BE49-F238E27FC236}">
                <a16:creationId xmlns:a16="http://schemas.microsoft.com/office/drawing/2014/main" id="{9149EB62-1692-4D1D-A7C2-FB2F6A61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77DFC9-33A4-4343-9970-1CBCEDEDB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rson holding sphere">
            <a:extLst>
              <a:ext uri="{FF2B5EF4-FFF2-40B4-BE49-F238E27FC236}">
                <a16:creationId xmlns:a16="http://schemas.microsoft.com/office/drawing/2014/main" id="{8817AF95-3FF0-CA5B-BBA2-A50BC95078EA}"/>
              </a:ext>
            </a:extLst>
          </p:cNvPr>
          <p:cNvPicPr>
            <a:picLocks noChangeAspect="1"/>
          </p:cNvPicPr>
          <p:nvPr/>
        </p:nvPicPr>
        <p:blipFill rotWithShape="1">
          <a:blip r:embed="rId4">
            <a:extLst>
              <a:ext uri="{28A0092B-C50C-407E-A947-70E740481C1C}">
                <a14:useLocalDpi xmlns:a14="http://schemas.microsoft.com/office/drawing/2010/main" val="0"/>
              </a:ext>
            </a:extLst>
          </a:blip>
          <a:srcRect l="34797" t="9091" r="24759" b="1"/>
          <a:stretch/>
        </p:blipFill>
        <p:spPr>
          <a:xfrm>
            <a:off x="9173979" y="480059"/>
            <a:ext cx="3767149" cy="5897880"/>
          </a:xfrm>
          <a:prstGeom prst="rect">
            <a:avLst/>
          </a:prstGeom>
        </p:spPr>
      </p:pic>
      <p:pic>
        <p:nvPicPr>
          <p:cNvPr id="5" name="Picture 4">
            <a:extLst>
              <a:ext uri="{FF2B5EF4-FFF2-40B4-BE49-F238E27FC236}">
                <a16:creationId xmlns:a16="http://schemas.microsoft.com/office/drawing/2014/main" id="{7C2EBC3C-226D-CE92-0A51-FA3C7ABE7217}"/>
              </a:ext>
            </a:extLst>
          </p:cNvPr>
          <p:cNvPicPr>
            <a:picLocks noChangeAspect="1"/>
          </p:cNvPicPr>
          <p:nvPr/>
        </p:nvPicPr>
        <p:blipFill>
          <a:blip r:embed="rId5"/>
          <a:stretch>
            <a:fillRect/>
          </a:stretch>
        </p:blipFill>
        <p:spPr>
          <a:xfrm>
            <a:off x="477012" y="480060"/>
            <a:ext cx="9582150" cy="6019800"/>
          </a:xfrm>
          <a:prstGeom prst="rect">
            <a:avLst/>
          </a:prstGeom>
        </p:spPr>
      </p:pic>
    </p:spTree>
    <p:extLst>
      <p:ext uri="{BB962C8B-B14F-4D97-AF65-F5344CB8AC3E}">
        <p14:creationId xmlns:p14="http://schemas.microsoft.com/office/powerpoint/2010/main" val="1634094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1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1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useBgFill="1">
        <p:nvSpPr>
          <p:cNvPr id="17" name="Rectangle 16">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20"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21"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22"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23"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24"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25"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C138D8A7-FF87-AF4E-304A-2D0D380970ED}"/>
              </a:ext>
            </a:extLst>
          </p:cNvPr>
          <p:cNvSpPr>
            <a:spLocks noGrp="1"/>
          </p:cNvSpPr>
          <p:nvPr>
            <p:ph type="title"/>
          </p:nvPr>
        </p:nvSpPr>
        <p:spPr>
          <a:xfrm>
            <a:off x="5448299" y="1380068"/>
            <a:ext cx="6054723" cy="2616199"/>
          </a:xfrm>
        </p:spPr>
        <p:txBody>
          <a:bodyPr vert="horz" lIns="91440" tIns="45720" rIns="91440" bIns="45720" rtlCol="0" anchor="b">
            <a:normAutofit fontScale="90000"/>
          </a:bodyPr>
          <a:lstStyle/>
          <a:p>
            <a:pPr algn="r"/>
            <a:r>
              <a:rPr lang="en-US" sz="6000"/>
              <a:t>OIC Training Program:</a:t>
            </a:r>
            <a:br>
              <a:rPr lang="en-US" sz="6000"/>
            </a:br>
            <a:endParaRPr lang="en-US" sz="6000">
              <a:solidFill>
                <a:schemeClr val="accent5">
                  <a:lumMod val="50000"/>
                </a:schemeClr>
              </a:solidFill>
            </a:endParaRPr>
          </a:p>
        </p:txBody>
      </p:sp>
      <p:pic>
        <p:nvPicPr>
          <p:cNvPr id="5" name="Picture 4" descr="Dumbbells on a gym floor">
            <a:extLst>
              <a:ext uri="{FF2B5EF4-FFF2-40B4-BE49-F238E27FC236}">
                <a16:creationId xmlns:a16="http://schemas.microsoft.com/office/drawing/2014/main" id="{5DBFA1E8-A1BC-1BDA-2EC9-35D691BB3BF1}"/>
              </a:ext>
            </a:extLst>
          </p:cNvPr>
          <p:cNvPicPr>
            <a:picLocks noChangeAspect="1"/>
          </p:cNvPicPr>
          <p:nvPr/>
        </p:nvPicPr>
        <p:blipFill rotWithShape="1">
          <a:blip r:embed="rId4"/>
          <a:srcRect l="47369" r="-1" b="-1"/>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Tree>
    <p:extLst>
      <p:ext uri="{BB962C8B-B14F-4D97-AF65-F5344CB8AC3E}">
        <p14:creationId xmlns:p14="http://schemas.microsoft.com/office/powerpoint/2010/main" val="2376928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2F6F0BA-735F-6672-CFC7-6628F75D6D3D}"/>
              </a:ext>
            </a:extLst>
          </p:cNvPr>
          <p:cNvCxnSpPr/>
          <p:nvPr/>
        </p:nvCxnSpPr>
        <p:spPr>
          <a:xfrm>
            <a:off x="8778949" y="2181963"/>
            <a:ext cx="0" cy="3374516"/>
          </a:xfrm>
          <a:prstGeom prst="line">
            <a:avLst/>
          </a:prstGeom>
          <a:ln w="222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6E1409-85EF-0707-A98E-A06E722F65FF}"/>
              </a:ext>
            </a:extLst>
          </p:cNvPr>
          <p:cNvCxnSpPr/>
          <p:nvPr/>
        </p:nvCxnSpPr>
        <p:spPr>
          <a:xfrm>
            <a:off x="6096000" y="1929512"/>
            <a:ext cx="0" cy="3711968"/>
          </a:xfrm>
          <a:prstGeom prst="line">
            <a:avLst/>
          </a:prstGeom>
          <a:ln w="222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70" name="Title 1">
            <a:extLst>
              <a:ext uri="{FF2B5EF4-FFF2-40B4-BE49-F238E27FC236}">
                <a16:creationId xmlns:a16="http://schemas.microsoft.com/office/drawing/2014/main" id="{7012019C-DD94-F89F-D7FA-D39AFCEE6C62}"/>
              </a:ext>
            </a:extLst>
          </p:cNvPr>
          <p:cNvSpPr>
            <a:spLocks noGrp="1" noChangeArrowheads="1"/>
          </p:cNvSpPr>
          <p:nvPr>
            <p:ph type="title"/>
          </p:nvPr>
        </p:nvSpPr>
        <p:spPr>
          <a:xfrm>
            <a:off x="1499299" y="839105"/>
            <a:ext cx="8246773" cy="864628"/>
          </a:xfrm>
        </p:spPr>
        <p:txBody>
          <a:bodyPr>
            <a:normAutofit fontScale="90000"/>
          </a:bodyPr>
          <a:lstStyle/>
          <a:p>
            <a:pPr algn="l"/>
            <a:r>
              <a:rPr lang="en-US" altLang="en-US" sz="6000">
                <a:solidFill>
                  <a:schemeClr val="accent1">
                    <a:lumMod val="50000"/>
                  </a:schemeClr>
                </a:solidFill>
                <a:latin typeface="Calibri" panose="020F0502020204030204" pitchFamily="34" charset="0"/>
                <a:cs typeface="Calibri" panose="020F0502020204030204" pitchFamily="34" charset="0"/>
              </a:rPr>
              <a:t>Training Delivery</a:t>
            </a:r>
            <a:endParaRPr lang="en-AU" altLang="en-US" sz="6000">
              <a:solidFill>
                <a:schemeClr val="accent1">
                  <a:lumMod val="50000"/>
                </a:schemeClr>
              </a:solidFill>
              <a:latin typeface="Calibri" panose="020F0502020204030204" pitchFamily="34" charset="0"/>
              <a:cs typeface="Calibri" panose="020F0502020204030204" pitchFamily="34" charset="0"/>
            </a:endParaRPr>
          </a:p>
        </p:txBody>
      </p:sp>
      <p:sp>
        <p:nvSpPr>
          <p:cNvPr id="9" name="Arrow: Pentagon 8">
            <a:extLst>
              <a:ext uri="{FF2B5EF4-FFF2-40B4-BE49-F238E27FC236}">
                <a16:creationId xmlns:a16="http://schemas.microsoft.com/office/drawing/2014/main" id="{D54828C3-0E46-DA87-781A-9A8E4AA6D889}"/>
              </a:ext>
            </a:extLst>
          </p:cNvPr>
          <p:cNvSpPr/>
          <p:nvPr/>
        </p:nvSpPr>
        <p:spPr>
          <a:xfrm>
            <a:off x="6996226" y="5842787"/>
            <a:ext cx="5155074" cy="90000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w="0"/>
                <a:solidFill>
                  <a:prstClr val="black"/>
                </a:solidFill>
                <a:effectLst/>
                <a:uLnTx/>
                <a:uFillTx/>
                <a:latin typeface="Calibri" panose="020F0502020204030204" pitchFamily="34" charset="0"/>
                <a:cs typeface="Calibri" panose="020F0502020204030204" pitchFamily="34" charset="0"/>
              </a:rPr>
              <a:t>July 2025 +</a:t>
            </a:r>
          </a:p>
          <a:p>
            <a:pPr marR="0" lvl="0" algn="l" defTabSz="457200" rtl="0" eaLnBrk="1" fontAlgn="auto" latinLnBrk="0" hangingPunct="1">
              <a:lnSpc>
                <a:spcPct val="100000"/>
              </a:lnSpc>
              <a:spcBef>
                <a:spcPts val="0"/>
              </a:spcBef>
              <a:spcAft>
                <a:spcPts val="0"/>
              </a:spcAft>
              <a:buClrTx/>
              <a:buSzTx/>
              <a:tabLst/>
              <a:defRPr/>
            </a:pPr>
            <a:r>
              <a:rPr kumimoji="0" lang="en-AU" sz="2400" b="0" i="0" u="none" strike="noStrike" kern="1200" cap="none" spc="0" normalizeH="0" baseline="0" noProof="0">
                <a:ln w="0"/>
                <a:solidFill>
                  <a:prstClr val="black"/>
                </a:solidFill>
                <a:effectLst/>
                <a:uLnTx/>
                <a:uFillTx/>
                <a:latin typeface="Corbel" panose="020B0503020204020204"/>
                <a:ea typeface="+mn-ea"/>
                <a:cs typeface="+mn-cs"/>
              </a:rPr>
              <a:t>MNDB in local gov training continues</a:t>
            </a:r>
            <a:endParaRPr kumimoji="0" lang="en-AU" sz="24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Content Placeholder 2">
            <a:extLst>
              <a:ext uri="{FF2B5EF4-FFF2-40B4-BE49-F238E27FC236}">
                <a16:creationId xmlns:a16="http://schemas.microsoft.com/office/drawing/2014/main" id="{C8AA1881-349C-84E6-A9EA-B27A32356BCE}"/>
              </a:ext>
            </a:extLst>
          </p:cNvPr>
          <p:cNvSpPr txBox="1">
            <a:spLocks/>
          </p:cNvSpPr>
          <p:nvPr/>
        </p:nvSpPr>
        <p:spPr>
          <a:xfrm>
            <a:off x="1499299" y="2021275"/>
            <a:ext cx="10018713" cy="94582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AU"/>
          </a:p>
        </p:txBody>
      </p:sp>
      <p:sp>
        <p:nvSpPr>
          <p:cNvPr id="10" name="Arrow: Pentagon 9">
            <a:extLst>
              <a:ext uri="{FF2B5EF4-FFF2-40B4-BE49-F238E27FC236}">
                <a16:creationId xmlns:a16="http://schemas.microsoft.com/office/drawing/2014/main" id="{2F1246B3-E9F9-5F86-6CC4-780E8140E799}"/>
              </a:ext>
            </a:extLst>
          </p:cNvPr>
          <p:cNvSpPr/>
          <p:nvPr/>
        </p:nvSpPr>
        <p:spPr>
          <a:xfrm>
            <a:off x="3274365" y="1942240"/>
            <a:ext cx="2442783" cy="612000"/>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Calibri" panose="020F0502020204030204" pitchFamily="34" charset="0"/>
                <a:cs typeface="Calibri" panose="020F0502020204030204" pitchFamily="34" charset="0"/>
              </a:rPr>
              <a:t>Awareness</a:t>
            </a:r>
            <a:endParaRPr lang="en-AU" sz="3600">
              <a:solidFill>
                <a:schemeClr val="accent1"/>
              </a:solidFill>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E0F05422-AD59-5B0A-632D-222D2980FD7A}"/>
              </a:ext>
            </a:extLst>
          </p:cNvPr>
          <p:cNvCxnSpPr/>
          <p:nvPr/>
        </p:nvCxnSpPr>
        <p:spPr>
          <a:xfrm flipV="1">
            <a:off x="11043038" y="2044719"/>
            <a:ext cx="0" cy="3589401"/>
          </a:xfrm>
          <a:prstGeom prst="straightConnector1">
            <a:avLst/>
          </a:prstGeom>
          <a:ln w="31750">
            <a:solidFill>
              <a:schemeClr val="accent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Arrow: Pentagon 1">
            <a:extLst>
              <a:ext uri="{FF2B5EF4-FFF2-40B4-BE49-F238E27FC236}">
                <a16:creationId xmlns:a16="http://schemas.microsoft.com/office/drawing/2014/main" id="{308223CE-D702-44A5-AEB7-BE1C718EADCD}"/>
              </a:ext>
            </a:extLst>
          </p:cNvPr>
          <p:cNvSpPr/>
          <p:nvPr/>
        </p:nvSpPr>
        <p:spPr>
          <a:xfrm>
            <a:off x="4469685" y="3210252"/>
            <a:ext cx="3648906" cy="612000"/>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lumMod val="75000"/>
                  </a:schemeClr>
                </a:solidFill>
                <a:latin typeface="Calibri" panose="020F0502020204030204" pitchFamily="34" charset="0"/>
                <a:cs typeface="Calibri" panose="020F0502020204030204" pitchFamily="34" charset="0"/>
              </a:rPr>
              <a:t>Build-knowledge</a:t>
            </a:r>
            <a:endParaRPr lang="en-AU" sz="3600">
              <a:solidFill>
                <a:schemeClr val="accent1">
                  <a:lumMod val="75000"/>
                </a:schemeClr>
              </a:solidFill>
              <a:latin typeface="Calibri" panose="020F0502020204030204" pitchFamily="34" charset="0"/>
              <a:cs typeface="Calibri" panose="020F0502020204030204" pitchFamily="34" charset="0"/>
            </a:endParaRPr>
          </a:p>
        </p:txBody>
      </p:sp>
      <p:sp>
        <p:nvSpPr>
          <p:cNvPr id="4" name="Arrow: Pentagon 3">
            <a:extLst>
              <a:ext uri="{FF2B5EF4-FFF2-40B4-BE49-F238E27FC236}">
                <a16:creationId xmlns:a16="http://schemas.microsoft.com/office/drawing/2014/main" id="{EE9A2695-2875-7852-7E5D-E5A1890A2948}"/>
              </a:ext>
            </a:extLst>
          </p:cNvPr>
          <p:cNvSpPr/>
          <p:nvPr/>
        </p:nvSpPr>
        <p:spPr>
          <a:xfrm>
            <a:off x="7507505" y="4461741"/>
            <a:ext cx="2508368" cy="612000"/>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Apply</a:t>
            </a:r>
            <a:endParaRPr lang="en-AU" sz="3600">
              <a:solidFill>
                <a:srgbClr val="002060"/>
              </a:solidFill>
              <a:latin typeface="Calibri" panose="020F0502020204030204" pitchFamily="34" charset="0"/>
              <a:cs typeface="Calibri" panose="020F0502020204030204" pitchFamily="34" charset="0"/>
            </a:endParaRPr>
          </a:p>
        </p:txBody>
      </p:sp>
      <p:sp>
        <p:nvSpPr>
          <p:cNvPr id="6" name="Arrow: Pentagon 5">
            <a:extLst>
              <a:ext uri="{FF2B5EF4-FFF2-40B4-BE49-F238E27FC236}">
                <a16:creationId xmlns:a16="http://schemas.microsoft.com/office/drawing/2014/main" id="{9D5C322B-EC9C-809E-9672-8C37ECA5FA61}"/>
              </a:ext>
            </a:extLst>
          </p:cNvPr>
          <p:cNvSpPr/>
          <p:nvPr/>
        </p:nvSpPr>
        <p:spPr>
          <a:xfrm>
            <a:off x="1118532" y="1872955"/>
            <a:ext cx="1986173" cy="1244049"/>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Stage 1</a:t>
            </a:r>
            <a:endParaRPr lang="en-AU" sz="3600">
              <a:solidFill>
                <a:srgbClr val="002060"/>
              </a:solidFill>
              <a:latin typeface="Calibri" panose="020F0502020204030204" pitchFamily="34" charset="0"/>
              <a:cs typeface="Calibri" panose="020F0502020204030204" pitchFamily="34" charset="0"/>
            </a:endParaRPr>
          </a:p>
        </p:txBody>
      </p:sp>
      <p:sp>
        <p:nvSpPr>
          <p:cNvPr id="7" name="Arrow: Pentagon 6">
            <a:extLst>
              <a:ext uri="{FF2B5EF4-FFF2-40B4-BE49-F238E27FC236}">
                <a16:creationId xmlns:a16="http://schemas.microsoft.com/office/drawing/2014/main" id="{0D7E32FA-60CB-84E2-7233-80C645691E8E}"/>
              </a:ext>
            </a:extLst>
          </p:cNvPr>
          <p:cNvSpPr/>
          <p:nvPr/>
        </p:nvSpPr>
        <p:spPr>
          <a:xfrm>
            <a:off x="1118532" y="3135257"/>
            <a:ext cx="1986172" cy="1244049"/>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Stage 2</a:t>
            </a:r>
            <a:endParaRPr lang="en-AU" sz="3600">
              <a:solidFill>
                <a:srgbClr val="002060"/>
              </a:solidFill>
              <a:latin typeface="Calibri" panose="020F0502020204030204" pitchFamily="34" charset="0"/>
              <a:cs typeface="Calibri" panose="020F0502020204030204" pitchFamily="34" charset="0"/>
            </a:endParaRPr>
          </a:p>
        </p:txBody>
      </p:sp>
      <p:sp>
        <p:nvSpPr>
          <p:cNvPr id="8" name="Arrow: Pentagon 7">
            <a:extLst>
              <a:ext uri="{FF2B5EF4-FFF2-40B4-BE49-F238E27FC236}">
                <a16:creationId xmlns:a16="http://schemas.microsoft.com/office/drawing/2014/main" id="{27B68E9B-87B5-0B9E-09DB-F623A4DC8D7F}"/>
              </a:ext>
            </a:extLst>
          </p:cNvPr>
          <p:cNvSpPr/>
          <p:nvPr/>
        </p:nvSpPr>
        <p:spPr>
          <a:xfrm>
            <a:off x="1118532" y="4387702"/>
            <a:ext cx="1986172" cy="1244049"/>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Stage 3</a:t>
            </a:r>
            <a:endParaRPr lang="en-AU" sz="360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143634F0-EF51-D28E-BF33-B636E9749566}"/>
              </a:ext>
            </a:extLst>
          </p:cNvPr>
          <p:cNvCxnSpPr/>
          <p:nvPr/>
        </p:nvCxnSpPr>
        <p:spPr>
          <a:xfrm>
            <a:off x="2658140" y="3140187"/>
            <a:ext cx="8363633" cy="1809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5EAEF-6CBC-0343-5AB7-6535AE520ED9}"/>
              </a:ext>
            </a:extLst>
          </p:cNvPr>
          <p:cNvSpPr>
            <a:spLocks noGrp="1"/>
          </p:cNvSpPr>
          <p:nvPr>
            <p:ph idx="1"/>
          </p:nvPr>
        </p:nvSpPr>
        <p:spPr>
          <a:xfrm>
            <a:off x="5400873" y="2605730"/>
            <a:ext cx="1574083" cy="468000"/>
          </a:xfrm>
          <a:solidFill>
            <a:schemeClr val="accent1">
              <a:lumMod val="20000"/>
              <a:lumOff val="80000"/>
              <a:alpha val="74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normAutofit fontScale="92500"/>
          </a:bodyPr>
          <a:lstStyle/>
          <a:p>
            <a:pPr marL="0" indent="0">
              <a:spcBef>
                <a:spcPts val="0"/>
              </a:spcBef>
              <a:spcAft>
                <a:spcPts val="0"/>
              </a:spcAft>
              <a:buClrTx/>
              <a:buSzTx/>
              <a:buNone/>
            </a:pPr>
            <a:r>
              <a:rPr lang="en-US" sz="2600">
                <a:ln w="0"/>
                <a:solidFill>
                  <a:prstClr val="black"/>
                </a:solidFill>
                <a:latin typeface="Calibri" panose="020F0502020204030204" pitchFamily="34" charset="0"/>
                <a:cs typeface="Calibri" panose="020F0502020204030204" pitchFamily="34" charset="0"/>
              </a:rPr>
              <a:t>Aug / Sept</a:t>
            </a:r>
            <a:endParaRPr lang="en-AU" sz="2600">
              <a:ln w="0"/>
              <a:solidFill>
                <a:prstClr val="black"/>
              </a:solidFill>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4C7AF1B5-419C-175E-0ECF-5DABEAC112AE}"/>
              </a:ext>
            </a:extLst>
          </p:cNvPr>
          <p:cNvSpPr txBox="1">
            <a:spLocks/>
          </p:cNvSpPr>
          <p:nvPr/>
        </p:nvSpPr>
        <p:spPr>
          <a:xfrm>
            <a:off x="8829967" y="5114052"/>
            <a:ext cx="2184790" cy="468000"/>
          </a:xfrm>
          <a:prstGeom prst="rect">
            <a:avLst/>
          </a:prstGeom>
          <a:solidFill>
            <a:schemeClr val="accent1">
              <a:lumMod val="20000"/>
              <a:lumOff val="80000"/>
              <a:alpha val="74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w="0"/>
                <a:solidFill>
                  <a:prstClr val="black"/>
                </a:solidFill>
                <a:effectLst/>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600"/>
              <a:t>May / June 25</a:t>
            </a:r>
            <a:endParaRPr lang="en-AU" sz="2600"/>
          </a:p>
        </p:txBody>
      </p:sp>
      <p:cxnSp>
        <p:nvCxnSpPr>
          <p:cNvPr id="18" name="Straight Connector 17">
            <a:extLst>
              <a:ext uri="{FF2B5EF4-FFF2-40B4-BE49-F238E27FC236}">
                <a16:creationId xmlns:a16="http://schemas.microsoft.com/office/drawing/2014/main" id="{F1FD02D2-AD13-2E11-1934-68110C8BF29A}"/>
              </a:ext>
            </a:extLst>
          </p:cNvPr>
          <p:cNvCxnSpPr/>
          <p:nvPr/>
        </p:nvCxnSpPr>
        <p:spPr>
          <a:xfrm>
            <a:off x="2657882" y="5640189"/>
            <a:ext cx="8363633" cy="1809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FFD77B-6D3E-13E9-7DB3-EBF5451A1233}"/>
              </a:ext>
            </a:extLst>
          </p:cNvPr>
          <p:cNvCxnSpPr/>
          <p:nvPr/>
        </p:nvCxnSpPr>
        <p:spPr>
          <a:xfrm>
            <a:off x="2657390" y="4398337"/>
            <a:ext cx="8363633" cy="1809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2DED448-2A45-39B4-8E6F-C0EF0D666CA0}"/>
              </a:ext>
            </a:extLst>
          </p:cNvPr>
          <p:cNvSpPr txBox="1">
            <a:spLocks/>
          </p:cNvSpPr>
          <p:nvPr/>
        </p:nvSpPr>
        <p:spPr>
          <a:xfrm>
            <a:off x="6204840" y="3869734"/>
            <a:ext cx="4778980" cy="468000"/>
          </a:xfrm>
          <a:prstGeom prst="rect">
            <a:avLst/>
          </a:prstGeom>
          <a:solidFill>
            <a:schemeClr val="accent1">
              <a:lumMod val="20000"/>
              <a:lumOff val="80000"/>
              <a:alpha val="74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en-US"/>
            </a:defPPr>
            <a:lvl1pPr marR="0" lvl="0" indent="0" fontAlgn="auto">
              <a:lnSpc>
                <a:spcPct val="100000"/>
              </a:lnSpc>
              <a:spcBef>
                <a:spcPts val="0"/>
              </a:spcBef>
              <a:spcAft>
                <a:spcPts val="0"/>
              </a:spcAft>
              <a:buClrTx/>
              <a:buSzTx/>
              <a:buFontTx/>
              <a:buNone/>
              <a:tabLst/>
              <a:defRPr kumimoji="0" sz="2600" b="0" i="0" u="none" strike="noStrike" cap="none" spc="0" normalizeH="0" baseline="0">
                <a:ln w="0"/>
                <a:solidFill>
                  <a:prstClr val="black"/>
                </a:solidFill>
                <a:effectLst/>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Oct / Nov     and      Feb / March</a:t>
            </a:r>
            <a:endParaRPr lang="en-AU"/>
          </a:p>
        </p:txBody>
      </p:sp>
      <p:sp>
        <p:nvSpPr>
          <p:cNvPr id="15" name="TextBox 14">
            <a:extLst>
              <a:ext uri="{FF2B5EF4-FFF2-40B4-BE49-F238E27FC236}">
                <a16:creationId xmlns:a16="http://schemas.microsoft.com/office/drawing/2014/main" id="{580B2770-FA47-2F34-B260-BEB6913BFE23}"/>
              </a:ext>
            </a:extLst>
          </p:cNvPr>
          <p:cNvSpPr txBox="1"/>
          <p:nvPr/>
        </p:nvSpPr>
        <p:spPr>
          <a:xfrm>
            <a:off x="9779346" y="1371517"/>
            <a:ext cx="2371954" cy="646331"/>
          </a:xfrm>
          <a:prstGeom prst="rect">
            <a:avLst/>
          </a:prstGeom>
          <a:noFill/>
          <a:ln w="12700">
            <a:solidFill>
              <a:schemeClr val="accent1">
                <a:lumMod val="75000"/>
              </a:schemeClr>
            </a:solidFill>
          </a:ln>
        </p:spPr>
        <p:txBody>
          <a:bodyPr wrap="square" rtlCol="0">
            <a:spAutoFit/>
          </a:bodyPr>
          <a:lstStyle/>
          <a:p>
            <a:r>
              <a:rPr lang="en-US" sz="3600"/>
              <a:t>1 July 2025</a:t>
            </a:r>
            <a:endParaRPr lang="en-AU" sz="3600"/>
          </a:p>
        </p:txBody>
      </p:sp>
      <p:cxnSp>
        <p:nvCxnSpPr>
          <p:cNvPr id="22" name="Straight Connector 21">
            <a:extLst>
              <a:ext uri="{FF2B5EF4-FFF2-40B4-BE49-F238E27FC236}">
                <a16:creationId xmlns:a16="http://schemas.microsoft.com/office/drawing/2014/main" id="{06E727E4-CBA5-7043-409C-8B609112DDD5}"/>
              </a:ext>
            </a:extLst>
          </p:cNvPr>
          <p:cNvCxnSpPr/>
          <p:nvPr/>
        </p:nvCxnSpPr>
        <p:spPr>
          <a:xfrm>
            <a:off x="3101163" y="1918067"/>
            <a:ext cx="0" cy="3711968"/>
          </a:xfrm>
          <a:prstGeom prst="line">
            <a:avLst/>
          </a:prstGeom>
          <a:ln w="222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60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200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200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1" fill="hold" grpId="0" nodeType="afterEffect">
                                  <p:stCondLst>
                                    <p:cond delay="30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childTnLst>
                          </p:cTn>
                        </p:par>
                        <p:par>
                          <p:cTn id="23" fill="hold">
                            <p:stCondLst>
                              <p:cond delay="6500"/>
                            </p:stCondLst>
                            <p:childTnLst>
                              <p:par>
                                <p:cTn id="24" presetID="2" presetClass="entr" presetSubtype="1" fill="hold" grpId="0" nodeType="afterEffect">
                                  <p:stCondLst>
                                    <p:cond delay="200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childTnLst>
                          </p:cTn>
                        </p:par>
                        <p:par>
                          <p:cTn id="28" fill="hold">
                            <p:stCondLst>
                              <p:cond delay="9000"/>
                            </p:stCondLst>
                            <p:childTnLst>
                              <p:par>
                                <p:cTn id="29" presetID="2" presetClass="entr" presetSubtype="1" fill="hold" grpId="0" nodeType="afterEffect">
                                  <p:stCondLst>
                                    <p:cond delay="30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2500"/>
                            </p:stCondLst>
                            <p:childTnLst>
                              <p:par>
                                <p:cTn id="34" presetID="2" presetClass="entr" presetSubtype="1" fill="hold" grpId="0" nodeType="afterEffect">
                                  <p:stCondLst>
                                    <p:cond delay="20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15000"/>
                            </p:stCondLst>
                            <p:childTnLst>
                              <p:par>
                                <p:cTn id="39" presetID="2" presetClass="entr" presetSubtype="1" fill="hold" grpId="0" nodeType="afterEffect">
                                  <p:stCondLst>
                                    <p:cond delay="30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4" grpId="0" animBg="1"/>
      <p:bldP spid="3" grpId="0" uiExpand="1" build="p" animBg="1"/>
      <p:bldP spid="17"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2F6F0BA-735F-6672-CFC7-6628F75D6D3D}"/>
              </a:ext>
            </a:extLst>
          </p:cNvPr>
          <p:cNvCxnSpPr/>
          <p:nvPr/>
        </p:nvCxnSpPr>
        <p:spPr>
          <a:xfrm>
            <a:off x="8739760" y="2146000"/>
            <a:ext cx="0" cy="4491482"/>
          </a:xfrm>
          <a:prstGeom prst="line">
            <a:avLst/>
          </a:prstGeom>
          <a:ln w="222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6E1409-85EF-0707-A98E-A06E722F65FF}"/>
              </a:ext>
            </a:extLst>
          </p:cNvPr>
          <p:cNvCxnSpPr/>
          <p:nvPr/>
        </p:nvCxnSpPr>
        <p:spPr>
          <a:xfrm>
            <a:off x="5860866" y="2127585"/>
            <a:ext cx="0" cy="4491482"/>
          </a:xfrm>
          <a:prstGeom prst="line">
            <a:avLst/>
          </a:prstGeom>
          <a:ln w="222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70" name="Title 1">
            <a:extLst>
              <a:ext uri="{FF2B5EF4-FFF2-40B4-BE49-F238E27FC236}">
                <a16:creationId xmlns:a16="http://schemas.microsoft.com/office/drawing/2014/main" id="{7012019C-DD94-F89F-D7FA-D39AFCEE6C62}"/>
              </a:ext>
            </a:extLst>
          </p:cNvPr>
          <p:cNvSpPr>
            <a:spLocks noGrp="1" noChangeArrowheads="1"/>
          </p:cNvSpPr>
          <p:nvPr>
            <p:ph type="title"/>
          </p:nvPr>
        </p:nvSpPr>
        <p:spPr>
          <a:xfrm>
            <a:off x="1499299" y="839105"/>
            <a:ext cx="8246773" cy="864628"/>
          </a:xfrm>
        </p:spPr>
        <p:txBody>
          <a:bodyPr>
            <a:normAutofit fontScale="90000"/>
          </a:bodyPr>
          <a:lstStyle/>
          <a:p>
            <a:pPr algn="l"/>
            <a:r>
              <a:rPr lang="en-US" altLang="en-US" sz="6000">
                <a:solidFill>
                  <a:schemeClr val="accent1">
                    <a:lumMod val="50000"/>
                  </a:schemeClr>
                </a:solidFill>
                <a:latin typeface="Calibri" panose="020F0502020204030204" pitchFamily="34" charset="0"/>
                <a:cs typeface="Calibri" panose="020F0502020204030204" pitchFamily="34" charset="0"/>
              </a:rPr>
              <a:t>Training Content </a:t>
            </a:r>
            <a:endParaRPr lang="en-AU" altLang="en-US" sz="6000">
              <a:solidFill>
                <a:schemeClr val="accent1">
                  <a:lumMod val="50000"/>
                </a:schemeClr>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8AA1881-349C-84E6-A9EA-B27A32356BCE}"/>
              </a:ext>
            </a:extLst>
          </p:cNvPr>
          <p:cNvSpPr txBox="1">
            <a:spLocks/>
          </p:cNvSpPr>
          <p:nvPr/>
        </p:nvSpPr>
        <p:spPr>
          <a:xfrm>
            <a:off x="1499299" y="2021275"/>
            <a:ext cx="10018713" cy="94582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endParaRPr lang="en-AU"/>
          </a:p>
        </p:txBody>
      </p:sp>
      <p:sp>
        <p:nvSpPr>
          <p:cNvPr id="10" name="Arrow: Pentagon 9">
            <a:extLst>
              <a:ext uri="{FF2B5EF4-FFF2-40B4-BE49-F238E27FC236}">
                <a16:creationId xmlns:a16="http://schemas.microsoft.com/office/drawing/2014/main" id="{2F1246B3-E9F9-5F86-6CC4-780E8140E799}"/>
              </a:ext>
            </a:extLst>
          </p:cNvPr>
          <p:cNvSpPr/>
          <p:nvPr/>
        </p:nvSpPr>
        <p:spPr>
          <a:xfrm>
            <a:off x="3228456" y="1868440"/>
            <a:ext cx="2442783" cy="505785"/>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accent1"/>
                </a:solidFill>
                <a:latin typeface="Calibri" panose="020F0502020204030204" pitchFamily="34" charset="0"/>
                <a:cs typeface="Calibri" panose="020F0502020204030204" pitchFamily="34" charset="0"/>
              </a:rPr>
              <a:t>Awareness</a:t>
            </a:r>
            <a:endParaRPr lang="en-AU" sz="3000">
              <a:solidFill>
                <a:schemeClr val="accent1"/>
              </a:solidFill>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E0F05422-AD59-5B0A-632D-222D2980FD7A}"/>
              </a:ext>
            </a:extLst>
          </p:cNvPr>
          <p:cNvCxnSpPr>
            <a:cxnSpLocks/>
          </p:cNvCxnSpPr>
          <p:nvPr/>
        </p:nvCxnSpPr>
        <p:spPr>
          <a:xfrm flipV="1">
            <a:off x="11034767" y="1887729"/>
            <a:ext cx="17402" cy="4722828"/>
          </a:xfrm>
          <a:prstGeom prst="straightConnector1">
            <a:avLst/>
          </a:prstGeom>
          <a:ln w="31750">
            <a:solidFill>
              <a:schemeClr val="accent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Arrow: Pentagon 1">
            <a:extLst>
              <a:ext uri="{FF2B5EF4-FFF2-40B4-BE49-F238E27FC236}">
                <a16:creationId xmlns:a16="http://schemas.microsoft.com/office/drawing/2014/main" id="{308223CE-D702-44A5-AEB7-BE1C718EADCD}"/>
              </a:ext>
            </a:extLst>
          </p:cNvPr>
          <p:cNvSpPr/>
          <p:nvPr/>
        </p:nvSpPr>
        <p:spPr>
          <a:xfrm>
            <a:off x="5893258" y="1874510"/>
            <a:ext cx="2798788" cy="505787"/>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1">
                    <a:lumMod val="75000"/>
                  </a:schemeClr>
                </a:solidFill>
                <a:latin typeface="Calibri" panose="020F0502020204030204" pitchFamily="34" charset="0"/>
                <a:cs typeface="Calibri" panose="020F0502020204030204" pitchFamily="34" charset="0"/>
              </a:rPr>
              <a:t>Build-knowledge</a:t>
            </a:r>
            <a:endParaRPr lang="en-AU" sz="2800">
              <a:solidFill>
                <a:schemeClr val="accent1">
                  <a:lumMod val="75000"/>
                </a:schemeClr>
              </a:solidFill>
              <a:latin typeface="Calibri" panose="020F0502020204030204" pitchFamily="34" charset="0"/>
              <a:cs typeface="Calibri" panose="020F0502020204030204" pitchFamily="34" charset="0"/>
            </a:endParaRPr>
          </a:p>
        </p:txBody>
      </p:sp>
      <p:sp>
        <p:nvSpPr>
          <p:cNvPr id="4" name="Arrow: Pentagon 3">
            <a:extLst>
              <a:ext uri="{FF2B5EF4-FFF2-40B4-BE49-F238E27FC236}">
                <a16:creationId xmlns:a16="http://schemas.microsoft.com/office/drawing/2014/main" id="{EE9A2695-2875-7852-7E5D-E5A1890A2948}"/>
              </a:ext>
            </a:extLst>
          </p:cNvPr>
          <p:cNvSpPr/>
          <p:nvPr/>
        </p:nvSpPr>
        <p:spPr>
          <a:xfrm>
            <a:off x="8840852" y="1876558"/>
            <a:ext cx="2193915" cy="505786"/>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rgbClr val="002060"/>
                </a:solidFill>
                <a:latin typeface="Calibri" panose="020F0502020204030204" pitchFamily="34" charset="0"/>
                <a:cs typeface="Calibri" panose="020F0502020204030204" pitchFamily="34" charset="0"/>
              </a:rPr>
              <a:t>Apply</a:t>
            </a:r>
            <a:endParaRPr lang="en-AU" sz="3000">
              <a:solidFill>
                <a:srgbClr val="002060"/>
              </a:solidFill>
              <a:latin typeface="Calibri" panose="020F0502020204030204" pitchFamily="34" charset="0"/>
              <a:cs typeface="Calibri" panose="020F0502020204030204" pitchFamily="34" charset="0"/>
            </a:endParaRPr>
          </a:p>
        </p:txBody>
      </p:sp>
      <p:sp>
        <p:nvSpPr>
          <p:cNvPr id="6" name="Arrow: Pentagon 5">
            <a:extLst>
              <a:ext uri="{FF2B5EF4-FFF2-40B4-BE49-F238E27FC236}">
                <a16:creationId xmlns:a16="http://schemas.microsoft.com/office/drawing/2014/main" id="{9D5C322B-EC9C-809E-9672-8C37ECA5FA61}"/>
              </a:ext>
            </a:extLst>
          </p:cNvPr>
          <p:cNvSpPr/>
          <p:nvPr/>
        </p:nvSpPr>
        <p:spPr>
          <a:xfrm>
            <a:off x="1131128" y="2382344"/>
            <a:ext cx="1539324" cy="422455"/>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a:solidFill>
                  <a:srgbClr val="002060"/>
                </a:solidFill>
                <a:latin typeface="Calibri" panose="020F0502020204030204" pitchFamily="34" charset="0"/>
                <a:cs typeface="Calibri" panose="020F0502020204030204" pitchFamily="34" charset="0"/>
              </a:rPr>
              <a:t>Timeline</a:t>
            </a:r>
            <a:endParaRPr lang="en-AU" sz="2600">
              <a:solidFill>
                <a:srgbClr val="002060"/>
              </a:solidFill>
              <a:latin typeface="Calibri" panose="020F0502020204030204" pitchFamily="34" charset="0"/>
              <a:cs typeface="Calibri" panose="020F0502020204030204" pitchFamily="34" charset="0"/>
            </a:endParaRPr>
          </a:p>
        </p:txBody>
      </p:sp>
      <p:sp>
        <p:nvSpPr>
          <p:cNvPr id="7" name="Arrow: Pentagon 6">
            <a:extLst>
              <a:ext uri="{FF2B5EF4-FFF2-40B4-BE49-F238E27FC236}">
                <a16:creationId xmlns:a16="http://schemas.microsoft.com/office/drawing/2014/main" id="{0D7E32FA-60CB-84E2-7233-80C645691E8E}"/>
              </a:ext>
            </a:extLst>
          </p:cNvPr>
          <p:cNvSpPr/>
          <p:nvPr/>
        </p:nvSpPr>
        <p:spPr>
          <a:xfrm>
            <a:off x="1118532" y="2834808"/>
            <a:ext cx="1986172" cy="1244049"/>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Stage 1</a:t>
            </a:r>
            <a:endParaRPr lang="en-AU" sz="3600">
              <a:solidFill>
                <a:srgbClr val="002060"/>
              </a:solidFill>
              <a:latin typeface="Calibri" panose="020F0502020204030204" pitchFamily="34" charset="0"/>
              <a:cs typeface="Calibri" panose="020F0502020204030204" pitchFamily="34" charset="0"/>
            </a:endParaRPr>
          </a:p>
        </p:txBody>
      </p:sp>
      <p:sp>
        <p:nvSpPr>
          <p:cNvPr id="8" name="Arrow: Pentagon 7">
            <a:extLst>
              <a:ext uri="{FF2B5EF4-FFF2-40B4-BE49-F238E27FC236}">
                <a16:creationId xmlns:a16="http://schemas.microsoft.com/office/drawing/2014/main" id="{27B68E9B-87B5-0B9E-09DB-F623A4DC8D7F}"/>
              </a:ext>
            </a:extLst>
          </p:cNvPr>
          <p:cNvSpPr/>
          <p:nvPr/>
        </p:nvSpPr>
        <p:spPr>
          <a:xfrm>
            <a:off x="1118532" y="4087253"/>
            <a:ext cx="1986172" cy="1244049"/>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Stage 2</a:t>
            </a:r>
            <a:endParaRPr lang="en-AU" sz="360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143634F0-EF51-D28E-BF33-B636E9749566}"/>
              </a:ext>
            </a:extLst>
          </p:cNvPr>
          <p:cNvCxnSpPr/>
          <p:nvPr/>
        </p:nvCxnSpPr>
        <p:spPr>
          <a:xfrm>
            <a:off x="2658140" y="2826675"/>
            <a:ext cx="8363633" cy="1809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FD02D2-AD13-2E11-1934-68110C8BF29A}"/>
              </a:ext>
            </a:extLst>
          </p:cNvPr>
          <p:cNvCxnSpPr/>
          <p:nvPr/>
        </p:nvCxnSpPr>
        <p:spPr>
          <a:xfrm>
            <a:off x="2657882" y="5339740"/>
            <a:ext cx="8363633" cy="1809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FFD77B-6D3E-13E9-7DB3-EBF5451A1233}"/>
              </a:ext>
            </a:extLst>
          </p:cNvPr>
          <p:cNvCxnSpPr/>
          <p:nvPr/>
        </p:nvCxnSpPr>
        <p:spPr>
          <a:xfrm>
            <a:off x="2657390" y="4071762"/>
            <a:ext cx="8363633" cy="1809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0B2770-FA47-2F34-B260-BEB6913BFE23}"/>
              </a:ext>
            </a:extLst>
          </p:cNvPr>
          <p:cNvSpPr txBox="1"/>
          <p:nvPr/>
        </p:nvSpPr>
        <p:spPr>
          <a:xfrm>
            <a:off x="9779346" y="1214761"/>
            <a:ext cx="2371954" cy="646331"/>
          </a:xfrm>
          <a:prstGeom prst="rect">
            <a:avLst/>
          </a:prstGeom>
          <a:noFill/>
          <a:ln w="12700">
            <a:solidFill>
              <a:schemeClr val="accent1">
                <a:lumMod val="75000"/>
              </a:schemeClr>
            </a:solidFill>
          </a:ln>
        </p:spPr>
        <p:txBody>
          <a:bodyPr wrap="square" rtlCol="0">
            <a:spAutoFit/>
          </a:bodyPr>
          <a:lstStyle/>
          <a:p>
            <a:r>
              <a:rPr lang="en-US" sz="3600"/>
              <a:t>1 July 2025</a:t>
            </a:r>
            <a:endParaRPr lang="en-AU" sz="3600"/>
          </a:p>
        </p:txBody>
      </p:sp>
      <p:cxnSp>
        <p:nvCxnSpPr>
          <p:cNvPr id="22" name="Straight Connector 21">
            <a:extLst>
              <a:ext uri="{FF2B5EF4-FFF2-40B4-BE49-F238E27FC236}">
                <a16:creationId xmlns:a16="http://schemas.microsoft.com/office/drawing/2014/main" id="{06E727E4-CBA5-7043-409C-8B609112DDD5}"/>
              </a:ext>
            </a:extLst>
          </p:cNvPr>
          <p:cNvCxnSpPr/>
          <p:nvPr/>
        </p:nvCxnSpPr>
        <p:spPr>
          <a:xfrm>
            <a:off x="3101163" y="2129208"/>
            <a:ext cx="0" cy="4491482"/>
          </a:xfrm>
          <a:prstGeom prst="line">
            <a:avLst/>
          </a:prstGeom>
          <a:ln w="222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86C2769-98AB-BD38-B8F6-BA3705DD2B35}"/>
              </a:ext>
            </a:extLst>
          </p:cNvPr>
          <p:cNvSpPr txBox="1"/>
          <p:nvPr/>
        </p:nvSpPr>
        <p:spPr>
          <a:xfrm>
            <a:off x="3117371" y="2886661"/>
            <a:ext cx="3046069" cy="1200329"/>
          </a:xfrm>
          <a:prstGeom prst="rect">
            <a:avLst/>
          </a:prstGeom>
          <a:noFill/>
        </p:spPr>
        <p:txBody>
          <a:bodyPr wrap="square" rtlCol="0">
            <a:spAutoFit/>
          </a:bodyPr>
          <a:lstStyle/>
          <a:p>
            <a:pPr marL="182563" indent="-182563">
              <a:buFont typeface="Arial" panose="020B0604020202020204" pitchFamily="34" charset="0"/>
              <a:buChar char="•"/>
            </a:pPr>
            <a:r>
              <a:rPr lang="en-US" b="1"/>
              <a:t>Overview of IPOLA reforms</a:t>
            </a:r>
          </a:p>
          <a:p>
            <a:pPr marL="182563" indent="-182563">
              <a:buFont typeface="Arial" panose="020B0604020202020204" pitchFamily="34" charset="0"/>
              <a:buChar char="•"/>
            </a:pPr>
            <a:r>
              <a:rPr lang="en-US" b="1"/>
              <a:t>Outline of resources and training support</a:t>
            </a:r>
          </a:p>
        </p:txBody>
      </p:sp>
      <p:sp>
        <p:nvSpPr>
          <p:cNvPr id="25" name="TextBox 24">
            <a:extLst>
              <a:ext uri="{FF2B5EF4-FFF2-40B4-BE49-F238E27FC236}">
                <a16:creationId xmlns:a16="http://schemas.microsoft.com/office/drawing/2014/main" id="{840AF744-6249-6D67-79AB-E3674B202C13}"/>
              </a:ext>
            </a:extLst>
          </p:cNvPr>
          <p:cNvSpPr txBox="1"/>
          <p:nvPr/>
        </p:nvSpPr>
        <p:spPr>
          <a:xfrm>
            <a:off x="5853910" y="4110416"/>
            <a:ext cx="2885850" cy="1200329"/>
          </a:xfrm>
          <a:prstGeom prst="rect">
            <a:avLst/>
          </a:prstGeom>
          <a:noFill/>
        </p:spPr>
        <p:txBody>
          <a:bodyPr wrap="square" rtlCol="0">
            <a:spAutoFit/>
          </a:bodyPr>
          <a:lstStyle/>
          <a:p>
            <a:pPr marL="182563" indent="-182563">
              <a:buFont typeface="Arial" panose="020B0604020202020204" pitchFamily="34" charset="0"/>
              <a:buChar char="•"/>
            </a:pPr>
            <a:r>
              <a:rPr lang="en-US" b="1"/>
              <a:t>Key stage to understand the reforms</a:t>
            </a:r>
          </a:p>
          <a:p>
            <a:pPr marL="182563" indent="-182563">
              <a:buFont typeface="Arial" panose="020B0604020202020204" pitchFamily="34" charset="0"/>
              <a:buChar char="•"/>
            </a:pPr>
            <a:r>
              <a:rPr lang="en-US" b="1"/>
              <a:t>Case studies to support application</a:t>
            </a:r>
            <a:endParaRPr lang="en-AU" b="1"/>
          </a:p>
        </p:txBody>
      </p:sp>
      <p:sp>
        <p:nvSpPr>
          <p:cNvPr id="26" name="TextBox 25">
            <a:extLst>
              <a:ext uri="{FF2B5EF4-FFF2-40B4-BE49-F238E27FC236}">
                <a16:creationId xmlns:a16="http://schemas.microsoft.com/office/drawing/2014/main" id="{475BCC4B-394D-1C4C-170E-6A337C854F78}"/>
              </a:ext>
            </a:extLst>
          </p:cNvPr>
          <p:cNvSpPr txBox="1"/>
          <p:nvPr/>
        </p:nvSpPr>
        <p:spPr>
          <a:xfrm>
            <a:off x="8604362" y="5324528"/>
            <a:ext cx="2517940" cy="1200329"/>
          </a:xfrm>
          <a:prstGeom prst="rect">
            <a:avLst/>
          </a:prstGeom>
          <a:noFill/>
        </p:spPr>
        <p:txBody>
          <a:bodyPr wrap="square" rtlCol="0">
            <a:spAutoFit/>
          </a:bodyPr>
          <a:lstStyle/>
          <a:p>
            <a:pPr marL="182563" indent="-182563">
              <a:buFont typeface="Arial" panose="020B0604020202020204" pitchFamily="34" charset="0"/>
              <a:buChar char="•"/>
            </a:pPr>
            <a:r>
              <a:rPr lang="en-US" b="1"/>
              <a:t>Apply legislation through case studies</a:t>
            </a:r>
          </a:p>
          <a:p>
            <a:pPr marL="182563" indent="-182563">
              <a:buFont typeface="Arial" panose="020B0604020202020204" pitchFamily="34" charset="0"/>
              <a:buChar char="•"/>
            </a:pPr>
            <a:r>
              <a:rPr lang="en-US" b="1"/>
              <a:t>Guide agencies to implementation</a:t>
            </a:r>
            <a:endParaRPr lang="en-AU" b="1"/>
          </a:p>
        </p:txBody>
      </p:sp>
      <p:sp>
        <p:nvSpPr>
          <p:cNvPr id="27" name="Content Placeholder 2">
            <a:extLst>
              <a:ext uri="{FF2B5EF4-FFF2-40B4-BE49-F238E27FC236}">
                <a16:creationId xmlns:a16="http://schemas.microsoft.com/office/drawing/2014/main" id="{62419FD6-7D93-90AF-8471-E994CD409996}"/>
              </a:ext>
            </a:extLst>
          </p:cNvPr>
          <p:cNvSpPr>
            <a:spLocks noGrp="1"/>
          </p:cNvSpPr>
          <p:nvPr>
            <p:ph idx="1"/>
          </p:nvPr>
        </p:nvSpPr>
        <p:spPr>
          <a:xfrm>
            <a:off x="3618043" y="2401157"/>
            <a:ext cx="1574083" cy="386777"/>
          </a:xfrm>
          <a:solidFill>
            <a:schemeClr val="accent1">
              <a:lumMod val="20000"/>
              <a:lumOff val="8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noAutofit/>
          </a:bodyPr>
          <a:lstStyle/>
          <a:p>
            <a:pPr marL="0" indent="0" algn="ctr">
              <a:spcBef>
                <a:spcPts val="0"/>
              </a:spcBef>
              <a:spcAft>
                <a:spcPts val="0"/>
              </a:spcAft>
              <a:buClrTx/>
              <a:buSzTx/>
              <a:buNone/>
            </a:pPr>
            <a:r>
              <a:rPr lang="en-US" sz="2000">
                <a:ln w="0"/>
                <a:solidFill>
                  <a:prstClr val="black"/>
                </a:solidFill>
                <a:latin typeface="Calibri" panose="020F0502020204030204" pitchFamily="34" charset="0"/>
                <a:cs typeface="Calibri" panose="020F0502020204030204" pitchFamily="34" charset="0"/>
              </a:rPr>
              <a:t>Aug / Sept</a:t>
            </a:r>
            <a:endParaRPr lang="en-AU" sz="2000">
              <a:ln w="0"/>
              <a:solidFill>
                <a:prstClr val="black"/>
              </a:solidFill>
              <a:latin typeface="Calibri" panose="020F0502020204030204" pitchFamily="34" charset="0"/>
              <a:cs typeface="Calibri" panose="020F0502020204030204" pitchFamily="34" charset="0"/>
            </a:endParaRPr>
          </a:p>
        </p:txBody>
      </p:sp>
      <p:sp>
        <p:nvSpPr>
          <p:cNvPr id="28" name="Arrow: Pentagon 27">
            <a:extLst>
              <a:ext uri="{FF2B5EF4-FFF2-40B4-BE49-F238E27FC236}">
                <a16:creationId xmlns:a16="http://schemas.microsoft.com/office/drawing/2014/main" id="{FC928053-09F7-04D1-AC2A-26F3CD8987ED}"/>
              </a:ext>
            </a:extLst>
          </p:cNvPr>
          <p:cNvSpPr/>
          <p:nvPr/>
        </p:nvSpPr>
        <p:spPr>
          <a:xfrm>
            <a:off x="1131198" y="5355756"/>
            <a:ext cx="1986173" cy="1244049"/>
          </a:xfrm>
          <a:prstGeom prst="homePlate">
            <a:avLst/>
          </a:prstGeom>
          <a:gradFill>
            <a:gsLst>
              <a:gs pos="0">
                <a:schemeClr val="accent1">
                  <a:lumMod val="5000"/>
                  <a:lumOff val="95000"/>
                </a:schemeClr>
              </a:gs>
              <a:gs pos="54000">
                <a:schemeClr val="accent1">
                  <a:lumMod val="45000"/>
                  <a:lumOff val="55000"/>
                </a:schemeClr>
              </a:gs>
              <a:gs pos="100000">
                <a:schemeClr val="accent1">
                  <a:lumMod val="30000"/>
                  <a:lumOff val="70000"/>
                </a:schemeClr>
              </a:gs>
            </a:gsLst>
            <a:lin ang="0" scaled="1"/>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Stage 3</a:t>
            </a:r>
            <a:endParaRPr lang="en-AU" sz="3600">
              <a:solidFill>
                <a:srgbClr val="002060"/>
              </a:solidFill>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9D7A9170-1EC1-D982-EFA2-B8275FA4E0AF}"/>
              </a:ext>
            </a:extLst>
          </p:cNvPr>
          <p:cNvCxnSpPr/>
          <p:nvPr/>
        </p:nvCxnSpPr>
        <p:spPr>
          <a:xfrm>
            <a:off x="2810540" y="6610557"/>
            <a:ext cx="8363633" cy="1809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4DEAFFF-9AE8-2E45-AB19-7E40B5CD49D1}"/>
              </a:ext>
            </a:extLst>
          </p:cNvPr>
          <p:cNvSpPr txBox="1">
            <a:spLocks/>
          </p:cNvSpPr>
          <p:nvPr/>
        </p:nvSpPr>
        <p:spPr>
          <a:xfrm>
            <a:off x="5899213" y="2427090"/>
            <a:ext cx="2798788" cy="425455"/>
          </a:xfrm>
          <a:prstGeom prst="rect">
            <a:avLst/>
          </a:prstGeom>
          <a:solidFill>
            <a:schemeClr val="accent1">
              <a:lumMod val="20000"/>
              <a:lumOff val="8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en-US"/>
            </a:defPPr>
            <a:lvl1pPr marR="0" lvl="0" indent="0" fontAlgn="auto">
              <a:lnSpc>
                <a:spcPct val="100000"/>
              </a:lnSpc>
              <a:spcBef>
                <a:spcPts val="0"/>
              </a:spcBef>
              <a:spcAft>
                <a:spcPts val="0"/>
              </a:spcAft>
              <a:buClrTx/>
              <a:buSzTx/>
              <a:buFontTx/>
              <a:buNone/>
              <a:tabLst/>
              <a:defRPr kumimoji="0" sz="2600" b="0" i="0" u="none" strike="noStrike" cap="none" spc="0" normalizeH="0" baseline="0">
                <a:ln w="0"/>
                <a:solidFill>
                  <a:prstClr val="black"/>
                </a:solidFill>
                <a:effectLst/>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a:t>Oct/Nov and Feb/Mar 25</a:t>
            </a:r>
            <a:endParaRPr lang="en-AU" sz="2000"/>
          </a:p>
        </p:txBody>
      </p:sp>
      <p:sp>
        <p:nvSpPr>
          <p:cNvPr id="31" name="Content Placeholder 2">
            <a:extLst>
              <a:ext uri="{FF2B5EF4-FFF2-40B4-BE49-F238E27FC236}">
                <a16:creationId xmlns:a16="http://schemas.microsoft.com/office/drawing/2014/main" id="{A58F14B2-7F27-23C8-576C-F2B898E351F4}"/>
              </a:ext>
            </a:extLst>
          </p:cNvPr>
          <p:cNvSpPr txBox="1">
            <a:spLocks/>
          </p:cNvSpPr>
          <p:nvPr/>
        </p:nvSpPr>
        <p:spPr>
          <a:xfrm>
            <a:off x="9059060" y="2427090"/>
            <a:ext cx="1809005" cy="351615"/>
          </a:xfrm>
          <a:prstGeom prst="rect">
            <a:avLst/>
          </a:prstGeom>
          <a:solidFill>
            <a:schemeClr val="accent1">
              <a:lumMod val="20000"/>
              <a:lumOff val="8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w="0"/>
                <a:solidFill>
                  <a:prstClr val="black"/>
                </a:solidFill>
                <a:effectLst/>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2000"/>
              <a:t>May / Jun 25</a:t>
            </a:r>
            <a:endParaRPr lang="en-AU" sz="2000"/>
          </a:p>
        </p:txBody>
      </p:sp>
    </p:spTree>
    <p:extLst>
      <p:ext uri="{BB962C8B-B14F-4D97-AF65-F5344CB8AC3E}">
        <p14:creationId xmlns:p14="http://schemas.microsoft.com/office/powerpoint/2010/main" val="17754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grpId="0" nodeType="afterEffect">
                                  <p:stCondLst>
                                    <p:cond delay="3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7500"/>
                            </p:stCondLst>
                            <p:childTnLst>
                              <p:par>
                                <p:cTn id="20" presetID="2" presetClass="entr" presetSubtype="1" fill="hold" grpId="0" nodeType="afterEffect">
                                  <p:stCondLst>
                                    <p:cond delay="2000"/>
                                  </p:stCondLst>
                                  <p:childTnLst>
                                    <p:set>
                                      <p:cBhvr>
                                        <p:cTn id="21" dur="1" fill="hold">
                                          <p:stCondLst>
                                            <p:cond delay="0"/>
                                          </p:stCondLst>
                                        </p:cTn>
                                        <p:tgtEl>
                                          <p:spTgt spid="27">
                                            <p:bg/>
                                          </p:spTgt>
                                        </p:tgtEl>
                                        <p:attrNameLst>
                                          <p:attrName>style.visibility</p:attrName>
                                        </p:attrNameLst>
                                      </p:cBhvr>
                                      <p:to>
                                        <p:strVal val="visible"/>
                                      </p:to>
                                    </p:set>
                                    <p:anim calcmode="lin" valueType="num">
                                      <p:cBhvr additive="base">
                                        <p:cTn id="22" dur="500" fill="hold"/>
                                        <p:tgtEl>
                                          <p:spTgt spid="27">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27">
                                            <p:bg/>
                                          </p:spTgt>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000"/>
                                  </p:stCondLst>
                                  <p:childTnLst>
                                    <p:set>
                                      <p:cBhvr>
                                        <p:cTn id="25" dur="1" fill="hold">
                                          <p:stCondLst>
                                            <p:cond delay="0"/>
                                          </p:stCondLst>
                                        </p:cTn>
                                        <p:tgtEl>
                                          <p:spTgt spid="27">
                                            <p:txEl>
                                              <p:pRg st="0" end="0"/>
                                            </p:txEl>
                                          </p:spTgt>
                                        </p:tgtEl>
                                        <p:attrNameLst>
                                          <p:attrName>style.visibility</p:attrName>
                                        </p:attrNameLst>
                                      </p:cBhvr>
                                      <p:to>
                                        <p:strVal val="visible"/>
                                      </p:to>
                                    </p:set>
                                    <p:anim calcmode="lin" valueType="num">
                                      <p:cBhvr additive="base">
                                        <p:cTn id="26"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28" fill="hold">
                            <p:stCondLst>
                              <p:cond delay="10000"/>
                            </p:stCondLst>
                            <p:childTnLst>
                              <p:par>
                                <p:cTn id="29" presetID="2" presetClass="entr" presetSubtype="1" fill="hold" grpId="0" nodeType="afterEffect">
                                  <p:stCondLst>
                                    <p:cond delay="20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0-#ppt_h/2"/>
                                          </p:val>
                                        </p:tav>
                                        <p:tav tm="100000">
                                          <p:val>
                                            <p:strVal val="#ppt_y"/>
                                          </p:val>
                                        </p:tav>
                                      </p:tavLst>
                                    </p:anim>
                                  </p:childTnLst>
                                </p:cTn>
                              </p:par>
                            </p:childTnLst>
                          </p:cTn>
                        </p:par>
                        <p:par>
                          <p:cTn id="33" fill="hold">
                            <p:stCondLst>
                              <p:cond delay="12500"/>
                            </p:stCondLst>
                            <p:childTnLst>
                              <p:par>
                                <p:cTn id="34" presetID="2" presetClass="entr" presetSubtype="1" fill="hold" grpId="0" nodeType="afterEffect">
                                  <p:stCondLst>
                                    <p:cond delay="20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ppt_x"/>
                                          </p:val>
                                        </p:tav>
                                        <p:tav tm="100000">
                                          <p:val>
                                            <p:strVal val="#ppt_x"/>
                                          </p:val>
                                        </p:tav>
                                      </p:tavLst>
                                    </p:anim>
                                    <p:anim calcmode="lin" valueType="num">
                                      <p:cBhvr additive="base">
                                        <p:cTn id="37"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4" grpId="0" animBg="1"/>
      <p:bldP spid="27" grpId="0" uiExpand="1" build="p" animBg="1"/>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8D5D8A-19AC-3E37-08BD-586693445A41}"/>
              </a:ext>
            </a:extLst>
          </p:cNvPr>
          <p:cNvSpPr txBox="1">
            <a:spLocks/>
          </p:cNvSpPr>
          <p:nvPr/>
        </p:nvSpPr>
        <p:spPr>
          <a:xfrm>
            <a:off x="1496232" y="1556238"/>
            <a:ext cx="10848167" cy="495299"/>
          </a:xfrm>
          <a:prstGeom prst="rect">
            <a:avLst/>
          </a:prstGeom>
          <a:effectLst/>
        </p:spPr>
        <p:txBody>
          <a:bodyPr vert="horz" lIns="91440" tIns="45720" rIns="91440" bIns="45720" rtlCol="0" anchor="ctr">
            <a:normAutofit fontScale="62500" lnSpcReduction="2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en-US" altLang="en-US" sz="2400" b="1" i="0" u="none" strike="noStrike" kern="1200" cap="none" spc="0" normalizeH="0" baseline="0" noProof="0">
                <a:ln w="3175" cmpd="sng">
                  <a:noFill/>
                </a:ln>
                <a:solidFill>
                  <a:srgbClr val="0C5A82"/>
                </a:solidFill>
                <a:effectLst/>
                <a:uLnTx/>
                <a:uFillTx/>
                <a:latin typeface="Corbel" panose="020B0503020204020204"/>
                <a:ea typeface="+mn-lt"/>
                <a:cs typeface="+mn-lt"/>
              </a:rPr>
            </a:br>
            <a:r>
              <a:rPr kumimoji="0" lang="en-US" altLang="en-US" sz="2400" b="1" i="0" u="none" strike="noStrike" kern="1200" cap="none" spc="0" normalizeH="0" baseline="0" noProof="0">
                <a:ln w="3175" cmpd="sng">
                  <a:noFill/>
                </a:ln>
                <a:solidFill>
                  <a:srgbClr val="0C5A82"/>
                </a:solidFill>
                <a:effectLst/>
                <a:uLnTx/>
                <a:uFillTx/>
                <a:latin typeface="Corbel" panose="020B0503020204020204"/>
                <a:ea typeface="+mn-lt"/>
                <a:cs typeface="+mn-lt"/>
              </a:rPr>
              <a:t> </a:t>
            </a:r>
            <a:endParaRPr kumimoji="0" lang="en-US" sz="2400" b="1" i="0" u="none" strike="noStrike" kern="1200" cap="none" spc="0" normalizeH="0" baseline="0" noProof="0">
              <a:ln w="3175" cmpd="sng">
                <a:noFill/>
              </a:ln>
              <a:solidFill>
                <a:srgbClr val="0C5A82"/>
              </a:solidFill>
              <a:effectLst/>
              <a:uLnTx/>
              <a:uFillTx/>
              <a:latin typeface="Corbel" panose="020B0503020204020204"/>
              <a:ea typeface="+mn-lt"/>
              <a:cs typeface="+mn-lt"/>
            </a:endParaRPr>
          </a:p>
        </p:txBody>
      </p:sp>
      <p:sp>
        <p:nvSpPr>
          <p:cNvPr id="5" name="Title 1">
            <a:extLst>
              <a:ext uri="{FF2B5EF4-FFF2-40B4-BE49-F238E27FC236}">
                <a16:creationId xmlns:a16="http://schemas.microsoft.com/office/drawing/2014/main" id="{F6C89BF3-B2F2-D48C-F5E1-68D04BC08A7A}"/>
              </a:ext>
            </a:extLst>
          </p:cNvPr>
          <p:cNvSpPr txBox="1">
            <a:spLocks/>
          </p:cNvSpPr>
          <p:nvPr/>
        </p:nvSpPr>
        <p:spPr>
          <a:xfrm>
            <a:off x="1496232" y="340303"/>
            <a:ext cx="5661313" cy="87717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b="1" i="0" u="none" strike="noStrike" kern="1200" cap="none" spc="0" normalizeH="0" baseline="0" noProof="0">
                <a:ln w="3175" cmpd="sng">
                  <a:noFill/>
                </a:ln>
                <a:solidFill>
                  <a:srgbClr val="002060"/>
                </a:solidFill>
                <a:effectLst/>
                <a:uLnTx/>
                <a:uFillTx/>
                <a:latin typeface="Calibri" panose="020F0502020204030204" pitchFamily="34" charset="0"/>
                <a:ea typeface="+mn-lt"/>
                <a:cs typeface="Calibri" panose="020F0502020204030204" pitchFamily="34" charset="0"/>
              </a:rPr>
              <a:t>Prepare for change:</a:t>
            </a:r>
            <a:endParaRPr kumimoji="0" lang="en-AU" b="0" i="0" u="none" strike="noStrike" kern="1200" cap="none" spc="0" normalizeH="0" baseline="0" noProof="0">
              <a:ln w="3175" cmpd="sng">
                <a:noFill/>
              </a:ln>
              <a:solidFill>
                <a:srgbClr val="002060"/>
              </a:solidFill>
              <a:effectLst/>
              <a:uLnTx/>
              <a:uFillTx/>
              <a:latin typeface="Calibri" panose="020F0502020204030204" pitchFamily="34" charset="0"/>
              <a:cs typeface="Calibri" panose="020F0502020204030204" pitchFamily="34" charset="0"/>
            </a:endParaRPr>
          </a:p>
        </p:txBody>
      </p:sp>
      <p:graphicFrame>
        <p:nvGraphicFramePr>
          <p:cNvPr id="10" name="Table 9">
            <a:extLst>
              <a:ext uri="{FF2B5EF4-FFF2-40B4-BE49-F238E27FC236}">
                <a16:creationId xmlns:a16="http://schemas.microsoft.com/office/drawing/2014/main" id="{B25C66B7-5F1A-3F11-3EB5-BCFFFF186B07}"/>
              </a:ext>
            </a:extLst>
          </p:cNvPr>
          <p:cNvGraphicFramePr>
            <a:graphicFrameLocks noGrp="1"/>
          </p:cNvGraphicFramePr>
          <p:nvPr>
            <p:extLst>
              <p:ext uri="{D42A27DB-BD31-4B8C-83A1-F6EECF244321}">
                <p14:modId xmlns:p14="http://schemas.microsoft.com/office/powerpoint/2010/main" val="873613008"/>
              </p:ext>
            </p:extLst>
          </p:nvPr>
        </p:nvGraphicFramePr>
        <p:xfrm>
          <a:off x="1325502" y="1153685"/>
          <a:ext cx="10782415" cy="5450432"/>
        </p:xfrm>
        <a:graphic>
          <a:graphicData uri="http://schemas.openxmlformats.org/drawingml/2006/table">
            <a:tbl>
              <a:tblPr firstRow="1" firstCol="1" bandRow="1"/>
              <a:tblGrid>
                <a:gridCol w="3391078">
                  <a:extLst>
                    <a:ext uri="{9D8B030D-6E8A-4147-A177-3AD203B41FA5}">
                      <a16:colId xmlns:a16="http://schemas.microsoft.com/office/drawing/2014/main" val="3978991598"/>
                    </a:ext>
                  </a:extLst>
                </a:gridCol>
                <a:gridCol w="3563007">
                  <a:extLst>
                    <a:ext uri="{9D8B030D-6E8A-4147-A177-3AD203B41FA5}">
                      <a16:colId xmlns:a16="http://schemas.microsoft.com/office/drawing/2014/main" val="4067874582"/>
                    </a:ext>
                  </a:extLst>
                </a:gridCol>
                <a:gridCol w="157655">
                  <a:extLst>
                    <a:ext uri="{9D8B030D-6E8A-4147-A177-3AD203B41FA5}">
                      <a16:colId xmlns:a16="http://schemas.microsoft.com/office/drawing/2014/main" val="339035833"/>
                    </a:ext>
                  </a:extLst>
                </a:gridCol>
                <a:gridCol w="3670675">
                  <a:extLst>
                    <a:ext uri="{9D8B030D-6E8A-4147-A177-3AD203B41FA5}">
                      <a16:colId xmlns:a16="http://schemas.microsoft.com/office/drawing/2014/main" val="865167373"/>
                    </a:ext>
                  </a:extLst>
                </a:gridCol>
              </a:tblGrid>
              <a:tr h="372357">
                <a:tc>
                  <a:txBody>
                    <a:bodyPr/>
                    <a:lstStyle/>
                    <a:p>
                      <a:pPr algn="ctr">
                        <a:lnSpc>
                          <a:spcPct val="107000"/>
                        </a:lnSpc>
                        <a:spcAft>
                          <a:spcPts val="800"/>
                        </a:spcAft>
                      </a:pPr>
                      <a:r>
                        <a:rPr lang="en-AU" sz="3200" b="1" kern="100" dirty="0">
                          <a:effectLst/>
                          <a:latin typeface="Calibri" panose="020F0502020204030204" pitchFamily="34" charset="0"/>
                          <a:ea typeface="Calibri" panose="020F0502020204030204" pitchFamily="34" charset="0"/>
                          <a:cs typeface="Times New Roman" panose="02020603050405020304" pitchFamily="18" charset="0"/>
                        </a:rPr>
                        <a:t>Areas of focus</a:t>
                      </a:r>
                    </a:p>
                  </a:txBody>
                  <a:tcPr marL="58834" marR="58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AU" sz="3200" b="1" kern="100" dirty="0">
                          <a:effectLst/>
                          <a:latin typeface="Calibri" panose="020F0502020204030204" pitchFamily="34" charset="0"/>
                          <a:ea typeface="Calibri" panose="020F0502020204030204" pitchFamily="34" charset="0"/>
                          <a:cs typeface="Times New Roman" panose="02020603050405020304" pitchFamily="18" charset="0"/>
                        </a:rPr>
                        <a:t>IP – Action area</a:t>
                      </a:r>
                    </a:p>
                  </a:txBody>
                  <a:tcPr marL="58834" marR="58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gridSpan="2">
                  <a:txBody>
                    <a:bodyPr/>
                    <a:lstStyle/>
                    <a:p>
                      <a:pPr algn="ctr">
                        <a:lnSpc>
                          <a:spcPct val="107000"/>
                        </a:lnSpc>
                        <a:spcAft>
                          <a:spcPts val="800"/>
                        </a:spcAft>
                      </a:pPr>
                      <a:r>
                        <a:rPr lang="en-AU" sz="3200" b="1" kern="100" dirty="0">
                          <a:effectLst/>
                          <a:latin typeface="Calibri" panose="020F0502020204030204" pitchFamily="34" charset="0"/>
                          <a:ea typeface="Calibri" panose="020F0502020204030204" pitchFamily="34" charset="0"/>
                          <a:cs typeface="Times New Roman" panose="02020603050405020304" pitchFamily="18" charset="0"/>
                        </a:rPr>
                        <a:t>RTI – Action area</a:t>
                      </a:r>
                    </a:p>
                  </a:txBody>
                  <a:tcPr marL="58834" marR="58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pPr algn="ctr">
                        <a:lnSpc>
                          <a:spcPct val="107000"/>
                        </a:lnSpc>
                        <a:spcAft>
                          <a:spcPts val="800"/>
                        </a:spcAft>
                      </a:pPr>
                      <a:endParaRPr lang="en-AU" sz="2400" b="1" kern="10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690386987"/>
                  </a:ext>
                </a:extLst>
              </a:tr>
              <a:tr h="643705">
                <a:tc rowSpan="4">
                  <a:txBody>
                    <a:bodyPr/>
                    <a:lstStyle/>
                    <a:p>
                      <a:pPr>
                        <a:lnSpc>
                          <a:spcPct val="100000"/>
                        </a:lnSpc>
                        <a:spcBef>
                          <a:spcPts val="300"/>
                        </a:spcBef>
                        <a:spcAft>
                          <a:spcPts val="300"/>
                        </a:spcAft>
                      </a:pPr>
                      <a:r>
                        <a:rPr lang="en-AU"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Review:</a:t>
                      </a:r>
                    </a:p>
                    <a:p>
                      <a:pPr>
                        <a:lnSpc>
                          <a:spcPct val="90000"/>
                        </a:lnSpc>
                        <a:spcBef>
                          <a:spcPts val="300"/>
                        </a:spcBef>
                        <a:spcAft>
                          <a:spcPts val="300"/>
                        </a:spcAft>
                      </a:pPr>
                      <a:r>
                        <a:rPr lang="en-AU"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Existing policies, procedures, forms, templates, letters, notices, practices and training</a:t>
                      </a:r>
                    </a:p>
                    <a:p>
                      <a:pPr>
                        <a:lnSpc>
                          <a:spcPct val="90000"/>
                        </a:lnSpc>
                        <a:spcBef>
                          <a:spcPts val="300"/>
                        </a:spcBef>
                        <a:spcAft>
                          <a:spcPts val="300"/>
                        </a:spcAft>
                      </a:pPr>
                      <a:r>
                        <a:rPr lang="en-AU"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RTI case management system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gridSpan="3">
                  <a:txBody>
                    <a:bodyPr/>
                    <a:lstStyle/>
                    <a:p>
                      <a:pPr algn="ctr">
                        <a:lnSpc>
                          <a:spcPct val="100000"/>
                        </a:lnSpc>
                        <a:spcBef>
                          <a:spcPts val="300"/>
                        </a:spcBef>
                        <a:spcAft>
                          <a:spcPts val="3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Single right of access and removal of approved form requirements</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lgn="ctr">
                        <a:lnSpc>
                          <a:spcPct val="100000"/>
                        </a:lnSpc>
                        <a:spcBef>
                          <a:spcPts val="300"/>
                        </a:spcBef>
                        <a:spcAft>
                          <a:spcPts val="300"/>
                        </a:spcAft>
                      </a:pPr>
                      <a:endParaRPr lang="en-AU"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lgn="ctr">
                        <a:lnSpc>
                          <a:spcPct val="100000"/>
                        </a:lnSpc>
                        <a:spcBef>
                          <a:spcPts val="300"/>
                        </a:spcBef>
                        <a:spcAft>
                          <a:spcPts val="300"/>
                        </a:spcAft>
                      </a:pPr>
                      <a:endParaRPr lang="en-AU" sz="2200" kern="10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14723177"/>
                  </a:ext>
                </a:extLst>
              </a:tr>
              <a:tr h="795230">
                <a:tc vMerge="1">
                  <a:txBody>
                    <a:bodyPr/>
                    <a:lstStyle/>
                    <a:p>
                      <a:endParaRPr lang="en-AU"/>
                    </a:p>
                  </a:txBody>
                  <a:tcPr/>
                </a:tc>
                <a:tc gridSpan="2">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Roles and responsibilities</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hMerge="1">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AU" sz="2200" kern="100">
                          <a:effectLst/>
                          <a:latin typeface="Calibri" panose="020F0502020204030204" pitchFamily="34" charset="0"/>
                          <a:ea typeface="Calibri" panose="020F0502020204030204" pitchFamily="34" charset="0"/>
                          <a:cs typeface="Times New Roman" panose="02020603050405020304" pitchFamily="18" charset="0"/>
                        </a:rPr>
                        <a:t>Processing periods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AU" sz="2000" kern="100">
                          <a:effectLst/>
                          <a:latin typeface="Calibri" panose="020F0502020204030204" pitchFamily="34" charset="0"/>
                          <a:cs typeface="Times New Roman" panose="02020603050405020304" pitchFamily="18" charset="0"/>
                        </a:rPr>
                        <a:t>Removal of approved form requirements</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731653906"/>
                  </a:ext>
                </a:extLst>
              </a:tr>
              <a:tr h="509416">
                <a:tc vMerge="1">
                  <a:txBody>
                    <a:bodyPr/>
                    <a:lstStyle/>
                    <a:p>
                      <a:endParaRPr lang="en-AU"/>
                    </a:p>
                  </a:txBody>
                  <a:tcPr/>
                </a:tc>
                <a:tc gridSpan="2">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Complaint handling timelines</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AU"/>
                    </a:p>
                  </a:txBody>
                  <a:tcPr/>
                </a:tc>
                <a:tc>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AU" sz="2000" kern="100" dirty="0">
                          <a:effectLst/>
                          <a:latin typeface="Calibri" panose="020F0502020204030204" pitchFamily="34" charset="0"/>
                          <a:cs typeface="Times New Roman" panose="02020603050405020304" pitchFamily="18" charset="0"/>
                        </a:rPr>
                        <a:t>Processing periods </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8825891"/>
                  </a:ext>
                </a:extLst>
              </a:tr>
              <a:tr h="404734">
                <a:tc vMerge="1">
                  <a:txBody>
                    <a:bodyPr/>
                    <a:lstStyle/>
                    <a:p>
                      <a:endParaRPr lang="en-AU"/>
                    </a:p>
                  </a:txBody>
                  <a:tcPr/>
                </a:tc>
                <a:tc gridSpan="2">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New PP’s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AU" sz="2200" kern="100">
                          <a:effectLst/>
                          <a:latin typeface="Calibri" panose="020F0502020204030204" pitchFamily="34" charset="0"/>
                          <a:cs typeface="Times New Roman" panose="02020603050405020304" pitchFamily="18" charset="0"/>
                        </a:rPr>
                        <a:t>Processing periods </a:t>
                      </a:r>
                      <a:endParaRPr lang="en-AU" sz="2200" kern="10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Remittal powers</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58095694"/>
                  </a:ext>
                </a:extLst>
              </a:tr>
              <a:tr h="586553">
                <a:tc rowSpan="2">
                  <a:txBody>
                    <a:bodyPr/>
                    <a:lstStyle/>
                    <a:p>
                      <a:pPr>
                        <a:lnSpc>
                          <a:spcPct val="100000"/>
                        </a:lnSpc>
                        <a:spcBef>
                          <a:spcPts val="300"/>
                        </a:spcBef>
                        <a:spcAft>
                          <a:spcPts val="300"/>
                        </a:spcAft>
                      </a:pPr>
                      <a:r>
                        <a:rPr lang="en-AU" sz="24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Audit:</a:t>
                      </a:r>
                    </a:p>
                    <a:p>
                      <a:pPr>
                        <a:lnSpc>
                          <a:spcPct val="90000"/>
                        </a:lnSpc>
                        <a:spcBef>
                          <a:spcPts val="300"/>
                        </a:spcBef>
                        <a:spcAft>
                          <a:spcPts val="300"/>
                        </a:spcAft>
                      </a:pPr>
                      <a:r>
                        <a:rPr lang="en-AU" sz="2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personal information held by your agency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gridSpan="2">
                  <a:txBody>
                    <a:bodyPr/>
                    <a:lstStyle/>
                    <a:p>
                      <a:pPr>
                        <a:lnSpc>
                          <a:spcPct val="100000"/>
                        </a:lnSpc>
                        <a:spcBef>
                          <a:spcPts val="300"/>
                        </a:spcBef>
                        <a:spcAft>
                          <a:spcPts val="3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What are the data breach risks?</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hMerge="1">
                  <a:txBody>
                    <a:bodyPr/>
                    <a:lstStyle/>
                    <a:p>
                      <a:pPr>
                        <a:lnSpc>
                          <a:spcPct val="100000"/>
                        </a:lnSpc>
                        <a:spcBef>
                          <a:spcPts val="300"/>
                        </a:spcBef>
                        <a:spcAft>
                          <a:spcPts val="300"/>
                        </a:spcAft>
                      </a:pPr>
                      <a:r>
                        <a:rPr lang="en-AU" sz="2200" kern="100">
                          <a:effectLst/>
                          <a:latin typeface="Calibri" panose="020F0502020204030204" pitchFamily="34" charset="0"/>
                          <a:ea typeface="Calibri" panose="020F0502020204030204" pitchFamily="34" charset="0"/>
                          <a:cs typeface="Times New Roman" panose="02020603050405020304" pitchFamily="18" charset="0"/>
                        </a:rPr>
                        <a:t>The type of information your agency holds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nSpc>
                          <a:spcPct val="100000"/>
                        </a:lnSpc>
                        <a:spcBef>
                          <a:spcPts val="300"/>
                        </a:spcBef>
                        <a:spcAft>
                          <a:spcPts val="300"/>
                        </a:spcAft>
                      </a:pPr>
                      <a:r>
                        <a:rPr lang="en-AU" sz="2000" kern="100">
                          <a:effectLst/>
                          <a:latin typeface="Calibri" panose="020F0502020204030204" pitchFamily="34" charset="0"/>
                          <a:ea typeface="Calibri" panose="020F0502020204030204" pitchFamily="34" charset="0"/>
                          <a:cs typeface="Times New Roman" panose="02020603050405020304" pitchFamily="18" charset="0"/>
                        </a:rPr>
                        <a:t>The type of information your agency holds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440021331"/>
                  </a:ext>
                </a:extLst>
              </a:tr>
              <a:tr h="737448">
                <a:tc vMerge="1">
                  <a:txBody>
                    <a:bodyPr/>
                    <a:lstStyle/>
                    <a:p>
                      <a:endParaRPr lang="en-AU"/>
                    </a:p>
                  </a:txBody>
                  <a:tcPr/>
                </a:tc>
                <a:tc gridSpan="2">
                  <a:txBody>
                    <a:bodyPr/>
                    <a:lstStyle/>
                    <a:p>
                      <a:pPr>
                        <a:lnSpc>
                          <a:spcPct val="100000"/>
                        </a:lnSpc>
                        <a:spcBef>
                          <a:spcPts val="300"/>
                        </a:spcBef>
                        <a:spcAft>
                          <a:spcPts val="300"/>
                        </a:spcAft>
                      </a:pPr>
                      <a:r>
                        <a:rPr lang="en-AU" sz="2000" kern="100">
                          <a:effectLst/>
                          <a:latin typeface="Calibri" panose="020F0502020204030204" pitchFamily="34" charset="0"/>
                          <a:ea typeface="Calibri" panose="020F0502020204030204" pitchFamily="34" charset="0"/>
                          <a:cs typeface="Times New Roman" panose="02020603050405020304" pitchFamily="18" charset="0"/>
                        </a:rPr>
                        <a:t>What procedures are in place to manage the process and risks?</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lnSpc>
                          <a:spcPct val="100000"/>
                        </a:lnSpc>
                        <a:spcBef>
                          <a:spcPts val="300"/>
                        </a:spcBef>
                        <a:spcAft>
                          <a:spcPts val="300"/>
                        </a:spcAft>
                      </a:pPr>
                      <a:r>
                        <a:rPr lang="en-AU" sz="2200" kern="100">
                          <a:effectLst/>
                          <a:latin typeface="Calibri" panose="020F0502020204030204" pitchFamily="34" charset="0"/>
                          <a:ea typeface="Calibri" panose="020F0502020204030204" pitchFamily="34" charset="0"/>
                          <a:cs typeface="Times New Roman" panose="02020603050405020304" pitchFamily="18" charset="0"/>
                        </a:rPr>
                        <a:t>Search processes for locating personal information</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0000"/>
                        </a:lnSpc>
                        <a:spcBef>
                          <a:spcPts val="300"/>
                        </a:spcBef>
                        <a:spcAft>
                          <a:spcPts val="3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Search processes for locating personal information</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70027591"/>
                  </a:ext>
                </a:extLst>
              </a:tr>
              <a:tr h="611268">
                <a:tc rowSpan="2">
                  <a:txBody>
                    <a:bodyPr/>
                    <a:lstStyle/>
                    <a:p>
                      <a:pPr>
                        <a:lnSpc>
                          <a:spcPct val="90000"/>
                        </a:lnSpc>
                        <a:spcBef>
                          <a:spcPts val="300"/>
                        </a:spcBef>
                        <a:spcAft>
                          <a:spcPts val="300"/>
                        </a:spcAft>
                      </a:pPr>
                      <a:r>
                        <a:rPr lang="en-AU"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Publications Scheme &amp; Disclosure Logs - </a:t>
                      </a:r>
                      <a:r>
                        <a:rPr lang="en-AU" sz="2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Consider</a:t>
                      </a:r>
                      <a:r>
                        <a:rPr lang="en-AU" sz="2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how to update:</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gridSpan="2">
                  <a:txBody>
                    <a:bodyPr/>
                    <a:lstStyle/>
                    <a:p>
                      <a:pPr>
                        <a:lnSpc>
                          <a:spcPct val="100000"/>
                        </a:lnSpc>
                        <a:spcBef>
                          <a:spcPts val="300"/>
                        </a:spcBef>
                        <a:spcAft>
                          <a:spcPts val="300"/>
                        </a:spcAft>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pattFill prst="lgConfetti">
                      <a:fgClr>
                        <a:schemeClr val="accent1">
                          <a:lumMod val="20000"/>
                          <a:lumOff val="80000"/>
                        </a:schemeClr>
                      </a:fgClr>
                      <a:bgClr>
                        <a:srgbClr val="F2F2F2"/>
                      </a:bgClr>
                    </a:pattFill>
                  </a:tcPr>
                </a:tc>
                <a:tc hMerge="1">
                  <a:txBody>
                    <a:bodyPr/>
                    <a:lstStyle/>
                    <a:p>
                      <a:pPr>
                        <a:lnSpc>
                          <a:spcPct val="100000"/>
                        </a:lnSpc>
                        <a:spcBef>
                          <a:spcPts val="300"/>
                        </a:spcBef>
                        <a:spcAft>
                          <a:spcPts val="300"/>
                        </a:spcAft>
                      </a:pPr>
                      <a:r>
                        <a:rPr lang="en-US" sz="2200" kern="100">
                          <a:effectLst/>
                          <a:latin typeface="Calibri" panose="020F0502020204030204" pitchFamily="34" charset="0"/>
                          <a:ea typeface="Calibri" panose="020F0502020204030204" pitchFamily="34" charset="0"/>
                          <a:cs typeface="Times New Roman" panose="02020603050405020304" pitchFamily="18" charset="0"/>
                        </a:rPr>
                        <a:t>Your publication scheme</a:t>
                      </a:r>
                      <a:endParaRPr lang="en-AU" sz="2200" kern="10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nSpc>
                          <a:spcPct val="100000"/>
                        </a:lnSpc>
                        <a:spcBef>
                          <a:spcPts val="300"/>
                        </a:spcBef>
                        <a:spcAft>
                          <a:spcPts val="3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Your publication scheme</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063589783"/>
                  </a:ext>
                </a:extLst>
              </a:tr>
              <a:tr h="640302">
                <a:tc vMerge="1">
                  <a:txBody>
                    <a:bodyPr/>
                    <a:lstStyle/>
                    <a:p>
                      <a:endParaRPr lang="en-AU"/>
                    </a:p>
                  </a:txBody>
                  <a:tcPr/>
                </a:tc>
                <a:tc gridSpan="2">
                  <a:txBody>
                    <a:bodyPr/>
                    <a:lstStyle/>
                    <a:p>
                      <a:pPr>
                        <a:lnSpc>
                          <a:spcPct val="100000"/>
                        </a:lnSpc>
                        <a:spcBef>
                          <a:spcPts val="300"/>
                        </a:spcBef>
                        <a:spcAft>
                          <a:spcPts val="300"/>
                        </a:spcAft>
                      </a:pPr>
                      <a:r>
                        <a:rPr lang="en-AU" sz="2000" kern="100">
                          <a:effectLst/>
                          <a:latin typeface="Calibri" panose="020F0502020204030204" pitchFamily="34" charset="0"/>
                          <a:ea typeface="Calibri" panose="020F0502020204030204" pitchFamily="34" charset="0"/>
                          <a:cs typeface="Times New Roman" panose="02020603050405020304" pitchFamily="18" charset="0"/>
                        </a:rPr>
                        <a:t> </a:t>
                      </a: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pattFill prst="lgConfetti">
                      <a:fgClr>
                        <a:schemeClr val="accent1">
                          <a:lumMod val="20000"/>
                          <a:lumOff val="80000"/>
                        </a:schemeClr>
                      </a:fgClr>
                      <a:bgClr>
                        <a:srgbClr val="F2F2F2"/>
                      </a:bgClr>
                    </a:pattFill>
                  </a:tcPr>
                </a:tc>
                <a:tc hMerge="1">
                  <a:txBody>
                    <a:bodyPr/>
                    <a:lstStyle/>
                    <a:p>
                      <a:pPr>
                        <a:lnSpc>
                          <a:spcPct val="100000"/>
                        </a:lnSpc>
                        <a:spcBef>
                          <a:spcPts val="300"/>
                        </a:spcBef>
                        <a:spcAft>
                          <a:spcPts val="300"/>
                        </a:spcAft>
                      </a:pPr>
                      <a:r>
                        <a:rPr lang="en-US" sz="2200" kern="100">
                          <a:effectLst/>
                          <a:latin typeface="Calibri" panose="020F0502020204030204" pitchFamily="34" charset="0"/>
                          <a:ea typeface="Calibri" panose="020F0502020204030204" pitchFamily="34" charset="0"/>
                          <a:cs typeface="Times New Roman" panose="02020603050405020304" pitchFamily="18" charset="0"/>
                        </a:rPr>
                        <a:t>Procedures for disclosure logs</a:t>
                      </a:r>
                      <a:endParaRPr lang="en-AU" sz="2200" kern="10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nSpc>
                          <a:spcPct val="100000"/>
                        </a:lnSpc>
                        <a:spcBef>
                          <a:spcPts val="300"/>
                        </a:spcBef>
                        <a:spcAft>
                          <a:spcPts val="3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Procedures for disclosure logs</a:t>
                      </a:r>
                      <a:endParaRPr lang="en-AU"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8834" marR="588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636282220"/>
                  </a:ext>
                </a:extLst>
              </a:tr>
            </a:tbl>
          </a:graphicData>
        </a:graphic>
      </p:graphicFrame>
    </p:spTree>
    <p:extLst>
      <p:ext uri="{BB962C8B-B14F-4D97-AF65-F5344CB8AC3E}">
        <p14:creationId xmlns:p14="http://schemas.microsoft.com/office/powerpoint/2010/main" val="3466306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12"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13"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14"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15"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16"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useBgFill="1">
        <p:nvSpPr>
          <p:cNvPr id="45" name="Rectangle 44">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21"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22"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23"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24"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25"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26"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01A30E6F-E12F-1B0A-376B-83A062FB9A1A}"/>
              </a:ext>
            </a:extLst>
          </p:cNvPr>
          <p:cNvSpPr>
            <a:spLocks noGrp="1"/>
          </p:cNvSpPr>
          <p:nvPr>
            <p:ph type="title"/>
          </p:nvPr>
        </p:nvSpPr>
        <p:spPr>
          <a:xfrm>
            <a:off x="5448299" y="1380068"/>
            <a:ext cx="6054723" cy="2616199"/>
          </a:xfrm>
        </p:spPr>
        <p:txBody>
          <a:bodyPr vert="horz" lIns="91440" tIns="45720" rIns="91440" bIns="45720" rtlCol="0" anchor="b">
            <a:normAutofit/>
          </a:bodyPr>
          <a:lstStyle/>
          <a:p>
            <a:pPr algn="r"/>
            <a:r>
              <a:rPr lang="en-US" sz="6000" dirty="0"/>
              <a:t>Thank you</a:t>
            </a:r>
          </a:p>
        </p:txBody>
      </p:sp>
      <p:pic>
        <p:nvPicPr>
          <p:cNvPr id="5" name="Picture 4" descr="Blurred motion on the subway">
            <a:extLst>
              <a:ext uri="{FF2B5EF4-FFF2-40B4-BE49-F238E27FC236}">
                <a16:creationId xmlns:a16="http://schemas.microsoft.com/office/drawing/2014/main" id="{C898540C-B82B-141D-DEE0-4A10EDF4240F}"/>
              </a:ext>
            </a:extLst>
          </p:cNvPr>
          <p:cNvPicPr>
            <a:picLocks noChangeAspect="1"/>
          </p:cNvPicPr>
          <p:nvPr/>
        </p:nvPicPr>
        <p:blipFill>
          <a:blip r:embed="rId4">
            <a:extLst>
              <a:ext uri="{28A0092B-C50C-407E-A947-70E740481C1C}">
                <a14:useLocalDpi xmlns:a14="http://schemas.microsoft.com/office/drawing/2010/main" val="0"/>
              </a:ext>
            </a:extLst>
          </a:blip>
          <a:srcRect l="38269" t="4389" r="11030" b="2"/>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Tree>
    <p:extLst>
      <p:ext uri="{BB962C8B-B14F-4D97-AF65-F5344CB8AC3E}">
        <p14:creationId xmlns:p14="http://schemas.microsoft.com/office/powerpoint/2010/main" val="3554562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p>
        </p:txBody>
      </p:sp>
      <p:sp useBgFill="1">
        <p:nvSpPr>
          <p:cNvPr id="33" name="Freeform: Shape 32">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7083" y="0"/>
            <a:ext cx="11134917"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2025" y="0"/>
            <a:ext cx="2436813" cy="6858001"/>
            <a:chOff x="1320800" y="0"/>
            <a:chExt cx="2436813" cy="6858001"/>
          </a:xfrm>
        </p:grpSpPr>
        <p:sp>
          <p:nvSpPr>
            <p:cNvPr id="36"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37"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38"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39"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40"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41"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4" name="Content Placeholder 3">
            <a:extLst>
              <a:ext uri="{FF2B5EF4-FFF2-40B4-BE49-F238E27FC236}">
                <a16:creationId xmlns:a16="http://schemas.microsoft.com/office/drawing/2014/main" id="{3DE00F06-B2B9-B06E-2FE4-A6D6F84EA7A5}"/>
              </a:ext>
            </a:extLst>
          </p:cNvPr>
          <p:cNvSpPr>
            <a:spLocks noGrp="1"/>
          </p:cNvSpPr>
          <p:nvPr>
            <p:ph idx="1"/>
          </p:nvPr>
        </p:nvSpPr>
        <p:spPr>
          <a:xfrm>
            <a:off x="5149032" y="732369"/>
            <a:ext cx="6922441" cy="2356391"/>
          </a:xfrm>
        </p:spPr>
        <p:txBody>
          <a:bodyPr anchor="ctr">
            <a:normAutofit/>
          </a:bodyPr>
          <a:lstStyle/>
          <a:p>
            <a:pPr marL="0" indent="0">
              <a:buNone/>
            </a:pPr>
            <a:r>
              <a:rPr lang="en-US" i="1" dirty="0"/>
              <a:t>‘Culture, and a tone set from the top, is critical to giving effect to the spirit of the legislation’. </a:t>
            </a:r>
          </a:p>
          <a:p>
            <a:pPr marL="3600450" lvl="8" indent="0">
              <a:buNone/>
            </a:pPr>
            <a:r>
              <a:rPr lang="en-US" sz="2400" i="1" dirty="0"/>
              <a:t>– Professor </a:t>
            </a:r>
            <a:r>
              <a:rPr lang="en-US" sz="2400" i="1" dirty="0" err="1"/>
              <a:t>Coaldrake</a:t>
            </a:r>
            <a:endParaRPr lang="en-US" sz="2400" i="1" dirty="0"/>
          </a:p>
        </p:txBody>
      </p:sp>
      <p:sp>
        <p:nvSpPr>
          <p:cNvPr id="5" name="Slide Number Placeholder 4">
            <a:extLst>
              <a:ext uri="{FF2B5EF4-FFF2-40B4-BE49-F238E27FC236}">
                <a16:creationId xmlns:a16="http://schemas.microsoft.com/office/drawing/2014/main" id="{1C89B90E-67FD-4C76-3105-4E87B4D38F3C}"/>
              </a:ext>
            </a:extLst>
          </p:cNvPr>
          <p:cNvSpPr>
            <a:spLocks noGrp="1"/>
          </p:cNvSpPr>
          <p:nvPr>
            <p:ph type="sldNum" sz="quarter" idx="12"/>
          </p:nvPr>
        </p:nvSpPr>
        <p:spPr>
          <a:xfrm>
            <a:off x="10981072" y="5867131"/>
            <a:ext cx="551167" cy="365125"/>
          </a:xfrm>
        </p:spPr>
        <p:txBody>
          <a:bodyPr anchor="ctr">
            <a:normAutofit/>
          </a:bodyPr>
          <a:lstStyle/>
          <a:p>
            <a:pPr marL="0" marR="0" lvl="0" indent="0" defTabSz="457200" rtl="0" eaLnBrk="1" fontAlgn="auto" latinLnBrk="0" hangingPunct="1">
              <a:spcBef>
                <a:spcPts val="0"/>
              </a:spcBef>
              <a:spcAft>
                <a:spcPts val="600"/>
              </a:spcAft>
              <a:buClrTx/>
              <a:buSzTx/>
              <a:buFontTx/>
              <a:buNone/>
              <a:tabLst/>
              <a:defRPr/>
            </a:pPr>
            <a:fld id="{EFEFB83B-929B-4890-9662-1BECF96BE500}" type="slidenum">
              <a:rPr kumimoji="0" lang="en-AU" b="0" i="0" u="none" strike="noStrike" kern="1200" cap="none" spc="0" normalizeH="0" baseline="0" noProof="0">
                <a:ln>
                  <a:noFill/>
                </a:ln>
                <a:effectLst/>
                <a:uLnTx/>
                <a:uFillTx/>
                <a:latin typeface="Corbel" panose="020B0503020204020204"/>
                <a:ea typeface="+mn-ea"/>
                <a:cs typeface="+mn-cs"/>
              </a:rPr>
              <a:pPr marL="0" marR="0" lvl="0" indent="0" defTabSz="457200" rtl="0" eaLnBrk="1" fontAlgn="auto" latinLnBrk="0" hangingPunct="1">
                <a:spcBef>
                  <a:spcPts val="0"/>
                </a:spcBef>
                <a:spcAft>
                  <a:spcPts val="600"/>
                </a:spcAft>
                <a:buClrTx/>
                <a:buSzTx/>
                <a:buFontTx/>
                <a:buNone/>
                <a:tabLst/>
                <a:defRPr/>
              </a:pPr>
              <a:t>4</a:t>
            </a:fld>
            <a:endParaRPr kumimoji="0" lang="en-AU" b="0" i="0" u="none" strike="noStrike" kern="1200" cap="none" spc="0" normalizeH="0" baseline="0" noProof="0">
              <a:ln>
                <a:noFill/>
              </a:ln>
              <a:effectLst/>
              <a:uLnTx/>
              <a:uFillTx/>
              <a:latin typeface="Corbel" panose="020B0503020204020204"/>
              <a:ea typeface="+mn-ea"/>
              <a:cs typeface="+mn-cs"/>
            </a:endParaRPr>
          </a:p>
        </p:txBody>
      </p:sp>
      <p:pic>
        <p:nvPicPr>
          <p:cNvPr id="16" name="Picture 15">
            <a:extLst>
              <a:ext uri="{FF2B5EF4-FFF2-40B4-BE49-F238E27FC236}">
                <a16:creationId xmlns:a16="http://schemas.microsoft.com/office/drawing/2014/main" id="{E69B2EB3-2EE4-B0AE-7F5A-1B364F8C727C}"/>
              </a:ext>
            </a:extLst>
          </p:cNvPr>
          <p:cNvPicPr>
            <a:picLocks noChangeAspect="1"/>
          </p:cNvPicPr>
          <p:nvPr/>
        </p:nvPicPr>
        <p:blipFill>
          <a:blip r:embed="rId4">
            <a:alphaModFix amt="50000"/>
          </a:blip>
          <a:stretch>
            <a:fillRect/>
          </a:stretch>
        </p:blipFill>
        <p:spPr>
          <a:xfrm>
            <a:off x="3355267" y="3155944"/>
            <a:ext cx="7032279" cy="2572239"/>
          </a:xfrm>
          <a:prstGeom prst="rect">
            <a:avLst/>
          </a:prstGeom>
        </p:spPr>
      </p:pic>
      <p:sp>
        <p:nvSpPr>
          <p:cNvPr id="2" name="Title 1">
            <a:extLst>
              <a:ext uri="{FF2B5EF4-FFF2-40B4-BE49-F238E27FC236}">
                <a16:creationId xmlns:a16="http://schemas.microsoft.com/office/drawing/2014/main" id="{F38BA117-E6C6-42B3-36B7-7914C6950F19}"/>
              </a:ext>
            </a:extLst>
          </p:cNvPr>
          <p:cNvSpPr>
            <a:spLocks noGrp="1"/>
          </p:cNvSpPr>
          <p:nvPr>
            <p:ph type="title"/>
          </p:nvPr>
        </p:nvSpPr>
        <p:spPr>
          <a:xfrm>
            <a:off x="1836013" y="315310"/>
            <a:ext cx="3041557" cy="2746867"/>
          </a:xfrm>
          <a:effectLst/>
        </p:spPr>
        <p:txBody>
          <a:bodyPr anchor="ctr">
            <a:normAutofit/>
          </a:bodyPr>
          <a:lstStyle/>
          <a:p>
            <a:pPr algn="l"/>
            <a:r>
              <a:rPr lang="en-US" altLang="en-US" sz="3200" dirty="0">
                <a:solidFill>
                  <a:schemeClr val="tx2"/>
                </a:solidFill>
                <a:latin typeface="Arial"/>
                <a:cs typeface="Arial"/>
              </a:rPr>
              <a:t>Why are the IPOLA reforms important?</a:t>
            </a:r>
            <a:endParaRPr lang="en-AU" sz="3200" dirty="0">
              <a:solidFill>
                <a:schemeClr val="tx2"/>
              </a:solidFill>
              <a:latin typeface="Arial"/>
              <a:cs typeface="Arial"/>
            </a:endParaRPr>
          </a:p>
        </p:txBody>
      </p:sp>
    </p:spTree>
    <p:extLst>
      <p:ext uri="{BB962C8B-B14F-4D97-AF65-F5344CB8AC3E}">
        <p14:creationId xmlns:p14="http://schemas.microsoft.com/office/powerpoint/2010/main" val="1440767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ge in a planner">
            <a:extLst>
              <a:ext uri="{FF2B5EF4-FFF2-40B4-BE49-F238E27FC236}">
                <a16:creationId xmlns:a16="http://schemas.microsoft.com/office/drawing/2014/main" id="{ECD75C3D-E2E2-003B-C2EA-B2614E7B1706}"/>
              </a:ext>
            </a:extLst>
          </p:cNvPr>
          <p:cNvPicPr>
            <a:picLocks noChangeAspect="1"/>
          </p:cNvPicPr>
          <p:nvPr/>
        </p:nvPicPr>
        <p:blipFill rotWithShape="1">
          <a:blip r:embed="rId4"/>
          <a:srcRect l="17789" r="30633"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1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1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1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1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1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E7B84CDC-CC84-C74D-22BF-95B96312FA21}"/>
              </a:ext>
            </a:extLst>
          </p:cNvPr>
          <p:cNvSpPr>
            <a:spLocks noGrp="1"/>
          </p:cNvSpPr>
          <p:nvPr>
            <p:ph type="title"/>
          </p:nvPr>
        </p:nvSpPr>
        <p:spPr>
          <a:xfrm>
            <a:off x="483621" y="81645"/>
            <a:ext cx="5260680" cy="1208315"/>
          </a:xfrm>
        </p:spPr>
        <p:txBody>
          <a:bodyPr>
            <a:normAutofit/>
          </a:bodyPr>
          <a:lstStyle/>
          <a:p>
            <a:pPr algn="l"/>
            <a:r>
              <a:rPr lang="en-US" sz="4800" dirty="0">
                <a:latin typeface="Calibri" panose="020F0502020204030204" pitchFamily="34" charset="0"/>
                <a:cs typeface="Calibri" panose="020F0502020204030204" pitchFamily="34" charset="0"/>
              </a:rPr>
              <a:t>Session</a:t>
            </a:r>
            <a:r>
              <a:rPr lang="en-US" sz="4800" i="1" dirty="0">
                <a:latin typeface="Calibri" panose="020F0502020204030204" pitchFamily="34" charset="0"/>
                <a:cs typeface="Calibri" panose="020F0502020204030204" pitchFamily="34" charset="0"/>
              </a:rPr>
              <a:t> </a:t>
            </a:r>
            <a:r>
              <a:rPr lang="en-US" sz="4800" dirty="0">
                <a:latin typeface="Calibri" panose="020F0502020204030204" pitchFamily="34" charset="0"/>
                <a:cs typeface="Calibri" panose="020F0502020204030204" pitchFamily="34" charset="0"/>
              </a:rPr>
              <a:t>agenda</a:t>
            </a:r>
            <a:endParaRPr lang="en-AU" sz="4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A0358A1-C2F0-B96E-1265-45AEC47C1149}"/>
              </a:ext>
            </a:extLst>
          </p:cNvPr>
          <p:cNvSpPr>
            <a:spLocks noGrp="1"/>
          </p:cNvSpPr>
          <p:nvPr>
            <p:ph idx="1"/>
          </p:nvPr>
        </p:nvSpPr>
        <p:spPr>
          <a:xfrm>
            <a:off x="643467" y="1273626"/>
            <a:ext cx="5938306" cy="5502729"/>
          </a:xfrm>
        </p:spPr>
        <p:txBody>
          <a:bodyPr anchor="t" anchorCtr="0">
            <a:normAutofit/>
          </a:bodyPr>
          <a:lstStyle/>
          <a:p>
            <a:pPr>
              <a:buClrTx/>
            </a:pPr>
            <a:r>
              <a:rPr lang="en-AU" sz="3200" dirty="0">
                <a:latin typeface="Arial"/>
                <a:cs typeface="Arial"/>
              </a:rPr>
              <a:t>IPOLA Act overview</a:t>
            </a:r>
          </a:p>
          <a:p>
            <a:pPr>
              <a:buClrTx/>
            </a:pPr>
            <a:r>
              <a:rPr lang="en-AU" sz="3200" dirty="0">
                <a:latin typeface="Arial"/>
                <a:cs typeface="Arial"/>
              </a:rPr>
              <a:t>IPOLA changes:</a:t>
            </a:r>
          </a:p>
          <a:p>
            <a:pPr lvl="1">
              <a:buClrTx/>
              <a:buFont typeface="Wingdings" panose="05000000000000000000" pitchFamily="2" charset="2"/>
              <a:buChar char="ü"/>
            </a:pPr>
            <a:r>
              <a:rPr lang="en-AU" sz="2800" dirty="0">
                <a:latin typeface="Arial"/>
                <a:cs typeface="Arial"/>
              </a:rPr>
              <a:t>IP Act</a:t>
            </a:r>
          </a:p>
          <a:p>
            <a:pPr lvl="1">
              <a:buClrTx/>
              <a:buFont typeface="Wingdings" panose="05000000000000000000" pitchFamily="2" charset="2"/>
              <a:buChar char="ü"/>
            </a:pPr>
            <a:r>
              <a:rPr lang="en-AU" sz="2800" dirty="0">
                <a:latin typeface="Arial"/>
                <a:cs typeface="Arial"/>
              </a:rPr>
              <a:t>RTI Act</a:t>
            </a:r>
          </a:p>
          <a:p>
            <a:pPr>
              <a:buClrTx/>
            </a:pPr>
            <a:r>
              <a:rPr lang="en-AU" sz="3200" dirty="0">
                <a:latin typeface="Arial"/>
                <a:cs typeface="Arial"/>
              </a:rPr>
              <a:t>Additional information</a:t>
            </a:r>
          </a:p>
          <a:p>
            <a:pPr>
              <a:buClrTx/>
            </a:pPr>
            <a:r>
              <a:rPr lang="en-AU" sz="3200" dirty="0">
                <a:latin typeface="Arial"/>
                <a:cs typeface="Arial"/>
              </a:rPr>
              <a:t>Training.</a:t>
            </a:r>
          </a:p>
        </p:txBody>
      </p:sp>
      <p:sp>
        <p:nvSpPr>
          <p:cNvPr id="4" name="TextBox 3">
            <a:extLst>
              <a:ext uri="{FF2B5EF4-FFF2-40B4-BE49-F238E27FC236}">
                <a16:creationId xmlns:a16="http://schemas.microsoft.com/office/drawing/2014/main" id="{6FD1252C-2D0E-11B2-4743-FAD42368F128}"/>
              </a:ext>
            </a:extLst>
          </p:cNvPr>
          <p:cNvSpPr txBox="1"/>
          <p:nvPr/>
        </p:nvSpPr>
        <p:spPr>
          <a:xfrm rot="20973155">
            <a:off x="7562637" y="4114798"/>
            <a:ext cx="2561083" cy="923330"/>
          </a:xfrm>
          <a:prstGeom prst="rect">
            <a:avLst/>
          </a:prstGeom>
          <a:noFill/>
        </p:spPr>
        <p:txBody>
          <a:bodyPr wrap="square" rtlCol="0">
            <a:spAutoFit/>
          </a:bodyPr>
          <a:lstStyle/>
          <a:p>
            <a:r>
              <a:rPr lang="en-US" sz="5400" b="1">
                <a:solidFill>
                  <a:srgbClr val="002060">
                    <a:alpha val="62000"/>
                  </a:srgbClr>
                </a:solidFill>
                <a:latin typeface="Times New Roman" panose="02020603050405020304" pitchFamily="18" charset="0"/>
                <a:cs typeface="Times New Roman" panose="02020603050405020304" pitchFamily="18" charset="0"/>
              </a:rPr>
              <a:t>IPOLA</a:t>
            </a:r>
            <a:endParaRPr lang="en-AU" sz="5400" b="1">
              <a:solidFill>
                <a:srgbClr val="002060">
                  <a:alpha val="62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496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4CDC-CC84-C74D-22BF-95B96312FA21}"/>
              </a:ext>
            </a:extLst>
          </p:cNvPr>
          <p:cNvSpPr>
            <a:spLocks noGrp="1"/>
          </p:cNvSpPr>
          <p:nvPr>
            <p:ph type="title"/>
          </p:nvPr>
        </p:nvSpPr>
        <p:spPr>
          <a:xfrm>
            <a:off x="1597446" y="848298"/>
            <a:ext cx="8295701" cy="1836284"/>
          </a:xfrm>
        </p:spPr>
        <p:txBody>
          <a:bodyPr>
            <a:normAutofit/>
          </a:bodyPr>
          <a:lstStyle/>
          <a:p>
            <a:pPr marL="539750" indent="-539750" algn="l"/>
            <a:r>
              <a:rPr lang="en-US" sz="3600" b="1">
                <a:solidFill>
                  <a:schemeClr val="accent1">
                    <a:lumMod val="50000"/>
                  </a:schemeClr>
                </a:solidFill>
              </a:rPr>
              <a:t>Overview:</a:t>
            </a:r>
            <a:br>
              <a:rPr lang="en-US" sz="3600">
                <a:solidFill>
                  <a:schemeClr val="accent1">
                    <a:lumMod val="50000"/>
                  </a:schemeClr>
                </a:solidFill>
              </a:rPr>
            </a:br>
            <a:r>
              <a:rPr lang="en-US" sz="3200">
                <a:solidFill>
                  <a:schemeClr val="accent1">
                    <a:lumMod val="50000"/>
                  </a:schemeClr>
                </a:solidFill>
              </a:rPr>
              <a:t>Information</a:t>
            </a:r>
            <a:r>
              <a:rPr lang="en-US" sz="3200" i="1">
                <a:solidFill>
                  <a:schemeClr val="accent1">
                    <a:lumMod val="50000"/>
                  </a:schemeClr>
                </a:solidFill>
                <a:latin typeface="Arial"/>
                <a:cs typeface="Arial"/>
              </a:rPr>
              <a:t> </a:t>
            </a:r>
            <a:r>
              <a:rPr lang="en-US" sz="3200">
                <a:solidFill>
                  <a:schemeClr val="accent1">
                    <a:lumMod val="50000"/>
                  </a:schemeClr>
                </a:solidFill>
              </a:rPr>
              <a:t>Privacy and Other Legislation Amendment Act 2023 </a:t>
            </a:r>
            <a:r>
              <a:rPr lang="en-US" sz="3200">
                <a:solidFill>
                  <a:schemeClr val="accent1">
                    <a:lumMod val="50000"/>
                  </a:schemeClr>
                </a:solidFill>
                <a:latin typeface="Arial"/>
                <a:cs typeface="Arial"/>
              </a:rPr>
              <a:t>(IPOLA Act)</a:t>
            </a:r>
            <a:endParaRPr lang="en-AU" sz="3200">
              <a:solidFill>
                <a:schemeClr val="accent1">
                  <a:lumMod val="50000"/>
                </a:schemeClr>
              </a:solidFill>
            </a:endParaRPr>
          </a:p>
        </p:txBody>
      </p:sp>
      <p:sp>
        <p:nvSpPr>
          <p:cNvPr id="3" name="Content Placeholder 2">
            <a:extLst>
              <a:ext uri="{FF2B5EF4-FFF2-40B4-BE49-F238E27FC236}">
                <a16:creationId xmlns:a16="http://schemas.microsoft.com/office/drawing/2014/main" id="{CA0358A1-C2F0-B96E-1265-45AEC47C1149}"/>
              </a:ext>
            </a:extLst>
          </p:cNvPr>
          <p:cNvSpPr>
            <a:spLocks noGrp="1"/>
          </p:cNvSpPr>
          <p:nvPr>
            <p:ph idx="1"/>
          </p:nvPr>
        </p:nvSpPr>
        <p:spPr>
          <a:xfrm>
            <a:off x="1597446" y="2754216"/>
            <a:ext cx="7579605" cy="2479220"/>
          </a:xfrm>
        </p:spPr>
        <p:txBody>
          <a:bodyPr anchor="t">
            <a:noAutofit/>
          </a:bodyPr>
          <a:lstStyle/>
          <a:p>
            <a:pPr marL="0" indent="0">
              <a:lnSpc>
                <a:spcPct val="90000"/>
              </a:lnSpc>
              <a:buClrTx/>
              <a:buNone/>
            </a:pPr>
            <a:r>
              <a:rPr lang="en-AU" sz="3200">
                <a:ln w="3175" cmpd="sng">
                  <a:noFill/>
                </a:ln>
                <a:solidFill>
                  <a:schemeClr val="accent1">
                    <a:lumMod val="50000"/>
                  </a:schemeClr>
                </a:solidFill>
                <a:latin typeface="Arial" panose="020B0604020202020204" pitchFamily="34" charset="0"/>
                <a:ea typeface="+mj-ea"/>
                <a:cs typeface="Arial" panose="020B0604020202020204" pitchFamily="34" charset="0"/>
              </a:rPr>
              <a:t>Objectives:</a:t>
            </a:r>
          </a:p>
          <a:p>
            <a:pPr lvl="1">
              <a:spcBef>
                <a:spcPts val="0"/>
              </a:spcBef>
              <a:spcAft>
                <a:spcPts val="300"/>
              </a:spcAft>
              <a:buClrTx/>
            </a:pPr>
            <a:r>
              <a:rPr lang="en-US" sz="2400">
                <a:latin typeface="Arial"/>
                <a:cs typeface="Arial"/>
              </a:rPr>
              <a:t>Better protect personal information</a:t>
            </a:r>
          </a:p>
          <a:p>
            <a:pPr lvl="1">
              <a:spcBef>
                <a:spcPts val="0"/>
              </a:spcBef>
              <a:spcAft>
                <a:spcPts val="300"/>
              </a:spcAft>
              <a:buClrTx/>
            </a:pPr>
            <a:r>
              <a:rPr lang="en-US" sz="2400">
                <a:latin typeface="Arial"/>
                <a:cs typeface="Arial"/>
              </a:rPr>
              <a:t>Implement a data breach reporting scheme</a:t>
            </a:r>
          </a:p>
          <a:p>
            <a:pPr lvl="1">
              <a:spcBef>
                <a:spcPts val="0"/>
              </a:spcBef>
              <a:spcAft>
                <a:spcPts val="300"/>
              </a:spcAft>
              <a:buClrTx/>
            </a:pPr>
            <a:r>
              <a:rPr lang="en-US" sz="2400">
                <a:latin typeface="Arial"/>
                <a:cs typeface="Arial"/>
              </a:rPr>
              <a:t>Clarify and improve information frameworks</a:t>
            </a:r>
          </a:p>
          <a:p>
            <a:pPr lvl="1">
              <a:spcBef>
                <a:spcPts val="0"/>
              </a:spcBef>
              <a:spcAft>
                <a:spcPts val="300"/>
              </a:spcAft>
              <a:buClrTx/>
            </a:pPr>
            <a:r>
              <a:rPr lang="en-US" sz="2400">
                <a:latin typeface="Arial"/>
                <a:cs typeface="Arial"/>
              </a:rPr>
              <a:t>Proactive release of Cabinet documents</a:t>
            </a:r>
          </a:p>
        </p:txBody>
      </p:sp>
      <p:sp>
        <p:nvSpPr>
          <p:cNvPr id="4" name="Content Placeholder 2">
            <a:extLst>
              <a:ext uri="{FF2B5EF4-FFF2-40B4-BE49-F238E27FC236}">
                <a16:creationId xmlns:a16="http://schemas.microsoft.com/office/drawing/2014/main" id="{6AF153C5-5190-31EC-0C70-A60BD0BE4E19}"/>
              </a:ext>
            </a:extLst>
          </p:cNvPr>
          <p:cNvSpPr txBox="1">
            <a:spLocks/>
          </p:cNvSpPr>
          <p:nvPr/>
        </p:nvSpPr>
        <p:spPr>
          <a:xfrm>
            <a:off x="1597446" y="5007591"/>
            <a:ext cx="10455993" cy="1002111"/>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nSpc>
                <a:spcPct val="90000"/>
              </a:lnSpc>
              <a:buClrTx/>
              <a:buFont typeface="Arial"/>
              <a:buNone/>
            </a:pPr>
            <a:r>
              <a:rPr lang="en-AU" sz="3200">
                <a:ln w="3175" cmpd="sng">
                  <a:noFill/>
                </a:ln>
                <a:solidFill>
                  <a:schemeClr val="accent1">
                    <a:lumMod val="50000"/>
                  </a:schemeClr>
                </a:solidFill>
                <a:latin typeface="Arial" panose="020B0604020202020204" pitchFamily="34" charset="0"/>
                <a:ea typeface="+mj-ea"/>
                <a:cs typeface="Arial" panose="020B0604020202020204" pitchFamily="34" charset="0"/>
              </a:rPr>
              <a:t>When?</a:t>
            </a:r>
          </a:p>
          <a:p>
            <a:pPr lvl="1">
              <a:lnSpc>
                <a:spcPct val="90000"/>
              </a:lnSpc>
              <a:spcBef>
                <a:spcPts val="0"/>
              </a:spcBef>
              <a:spcAft>
                <a:spcPts val="0"/>
              </a:spcAft>
              <a:buClrTx/>
            </a:pPr>
            <a:r>
              <a:rPr lang="en-AU" sz="2400">
                <a:latin typeface="Arial"/>
                <a:cs typeface="Arial"/>
              </a:rPr>
              <a:t>Predominantly 1 July 2025 (some exceptions).</a:t>
            </a:r>
          </a:p>
        </p:txBody>
      </p:sp>
    </p:spTree>
    <p:extLst>
      <p:ext uri="{BB962C8B-B14F-4D97-AF65-F5344CB8AC3E}">
        <p14:creationId xmlns:p14="http://schemas.microsoft.com/office/powerpoint/2010/main" val="3029626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7B84CDC-CC84-C74D-22BF-95B96312FA21}"/>
              </a:ext>
            </a:extLst>
          </p:cNvPr>
          <p:cNvSpPr>
            <a:spLocks noGrp="1"/>
          </p:cNvSpPr>
          <p:nvPr>
            <p:ph type="title"/>
          </p:nvPr>
        </p:nvSpPr>
        <p:spPr>
          <a:xfrm>
            <a:off x="535021" y="685800"/>
            <a:ext cx="2639962" cy="5105400"/>
          </a:xfrm>
        </p:spPr>
        <p:txBody>
          <a:bodyPr>
            <a:normAutofit/>
          </a:bodyPr>
          <a:lstStyle/>
          <a:p>
            <a:r>
              <a:rPr lang="en-US">
                <a:solidFill>
                  <a:srgbClr val="FFFFFF"/>
                </a:solidFill>
                <a:latin typeface="Arial"/>
                <a:cs typeface="Arial"/>
              </a:rPr>
              <a:t>IPOLA Act </a:t>
            </a:r>
            <a:br>
              <a:rPr lang="en-US">
                <a:solidFill>
                  <a:srgbClr val="FFFFFF"/>
                </a:solidFill>
                <a:latin typeface="Arial"/>
                <a:cs typeface="Arial"/>
              </a:rPr>
            </a:br>
            <a:br>
              <a:rPr lang="en-US">
                <a:solidFill>
                  <a:srgbClr val="FFFFFF"/>
                </a:solidFill>
                <a:latin typeface="Arial"/>
                <a:cs typeface="Arial"/>
              </a:rPr>
            </a:br>
            <a:r>
              <a:rPr lang="en-US">
                <a:solidFill>
                  <a:srgbClr val="FFFFFF"/>
                </a:solidFill>
                <a:latin typeface="Arial"/>
                <a:cs typeface="Arial"/>
              </a:rPr>
              <a:t>Summary of Changes</a:t>
            </a:r>
            <a:endParaRPr lang="en-AU">
              <a:solidFill>
                <a:srgbClr val="FFFFFF"/>
              </a:solidFill>
              <a:latin typeface="Arial"/>
              <a:cs typeface="Arial"/>
            </a:endParaRPr>
          </a:p>
        </p:txBody>
      </p:sp>
      <p:grpSp>
        <p:nvGrpSpPr>
          <p:cNvPr id="18" name="Group 17">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9"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AU"/>
            </a:p>
          </p:txBody>
        </p:sp>
        <p:sp>
          <p:nvSpPr>
            <p:cNvPr id="20"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AU"/>
            </a:p>
          </p:txBody>
        </p:sp>
        <p:sp>
          <p:nvSpPr>
            <p:cNvPr id="2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AU"/>
            </a:p>
          </p:txBody>
        </p:sp>
        <p:sp>
          <p:nvSpPr>
            <p:cNvPr id="2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AU"/>
            </a:p>
          </p:txBody>
        </p:sp>
        <p:sp>
          <p:nvSpPr>
            <p:cNvPr id="2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AU"/>
            </a:p>
          </p:txBody>
        </p:sp>
        <p:sp>
          <p:nvSpPr>
            <p:cNvPr id="24"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AU"/>
            </a:p>
          </p:txBody>
        </p:sp>
      </p:grpSp>
      <p:sp>
        <p:nvSpPr>
          <p:cNvPr id="3" name="Title 1">
            <a:extLst>
              <a:ext uri="{FF2B5EF4-FFF2-40B4-BE49-F238E27FC236}">
                <a16:creationId xmlns:a16="http://schemas.microsoft.com/office/drawing/2014/main" id="{93A72B0A-1215-19B2-FE6B-450CF45EE982}"/>
              </a:ext>
            </a:extLst>
          </p:cNvPr>
          <p:cNvSpPr txBox="1">
            <a:spLocks/>
          </p:cNvSpPr>
          <p:nvPr/>
        </p:nvSpPr>
        <p:spPr>
          <a:xfrm>
            <a:off x="4432891" y="519520"/>
            <a:ext cx="3659547" cy="476548"/>
          </a:xfrm>
          <a:prstGeom prst="rect">
            <a:avLst/>
          </a:prstGeom>
          <a:solidFill>
            <a:schemeClr val="accent5">
              <a:hueOff val="0"/>
              <a:satOff val="0"/>
              <a:lumOff val="0"/>
            </a:schemeClr>
          </a:solidFill>
          <a:ln>
            <a:solidFill>
              <a:schemeClr val="accent5">
                <a:lumMod val="75000"/>
              </a:schemeClr>
            </a:solidFill>
          </a:ln>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265176">
              <a:lnSpc>
                <a:spcPct val="90000"/>
              </a:lnSpc>
            </a:pPr>
            <a:r>
              <a:rPr lang="en-US" sz="3200" kern="1200" cap="none">
                <a:ln w="3175" cmpd="sng">
                  <a:noFill/>
                </a:ln>
                <a:solidFill>
                  <a:schemeClr val="tx1"/>
                </a:solidFill>
                <a:effectLst/>
                <a:latin typeface="Arial"/>
                <a:ea typeface="+mj-ea"/>
                <a:cs typeface="Arial"/>
              </a:rPr>
              <a:t>IP Act            </a:t>
            </a:r>
            <a:endParaRPr lang="en-AU" sz="3200">
              <a:latin typeface="Arial"/>
              <a:cs typeface="Arial"/>
            </a:endParaRPr>
          </a:p>
        </p:txBody>
      </p:sp>
      <p:sp>
        <p:nvSpPr>
          <p:cNvPr id="4" name="Title 1">
            <a:extLst>
              <a:ext uri="{FF2B5EF4-FFF2-40B4-BE49-F238E27FC236}">
                <a16:creationId xmlns:a16="http://schemas.microsoft.com/office/drawing/2014/main" id="{15003046-8D14-81BF-ECF8-641623C96543}"/>
              </a:ext>
            </a:extLst>
          </p:cNvPr>
          <p:cNvSpPr txBox="1">
            <a:spLocks/>
          </p:cNvSpPr>
          <p:nvPr/>
        </p:nvSpPr>
        <p:spPr>
          <a:xfrm>
            <a:off x="8092438" y="519520"/>
            <a:ext cx="4099559" cy="479900"/>
          </a:xfrm>
          <a:prstGeom prst="rect">
            <a:avLst/>
          </a:prstGeom>
          <a:solidFill>
            <a:schemeClr val="accent1">
              <a:lumMod val="60000"/>
              <a:lumOff val="40000"/>
            </a:schemeClr>
          </a:solidFill>
          <a:ln>
            <a:solidFill>
              <a:schemeClr val="accent1">
                <a:lumMod val="75000"/>
              </a:schemeClr>
            </a:solidFill>
          </a:ln>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265176">
              <a:lnSpc>
                <a:spcPct val="90000"/>
              </a:lnSpc>
            </a:pPr>
            <a:r>
              <a:rPr lang="en-US" sz="3200" kern="1200" cap="none">
                <a:ln w="3175" cmpd="sng">
                  <a:noFill/>
                </a:ln>
                <a:solidFill>
                  <a:schemeClr val="tx1"/>
                </a:solidFill>
                <a:effectLst/>
                <a:latin typeface="Arial"/>
                <a:ea typeface="+mj-ea"/>
                <a:cs typeface="Arial"/>
              </a:rPr>
              <a:t>RTI Act</a:t>
            </a:r>
            <a:endParaRPr lang="en-AU" sz="3200">
              <a:latin typeface="Arial"/>
              <a:cs typeface="Arial"/>
            </a:endParaRPr>
          </a:p>
        </p:txBody>
      </p:sp>
      <p:sp>
        <p:nvSpPr>
          <p:cNvPr id="5" name="Title 1">
            <a:extLst>
              <a:ext uri="{FF2B5EF4-FFF2-40B4-BE49-F238E27FC236}">
                <a16:creationId xmlns:a16="http://schemas.microsoft.com/office/drawing/2014/main" id="{E0E78CE9-8BA8-DBDB-09AC-8D36445B38F1}"/>
              </a:ext>
            </a:extLst>
          </p:cNvPr>
          <p:cNvSpPr txBox="1">
            <a:spLocks/>
          </p:cNvSpPr>
          <p:nvPr/>
        </p:nvSpPr>
        <p:spPr>
          <a:xfrm>
            <a:off x="8092440" y="2380466"/>
            <a:ext cx="4099559" cy="3199286"/>
          </a:xfrm>
          <a:prstGeom prst="rect">
            <a:avLst/>
          </a:prstGeom>
          <a:solidFill>
            <a:schemeClr val="accent1">
              <a:lumMod val="20000"/>
              <a:lumOff val="80000"/>
              <a:alpha val="30000"/>
            </a:schemeClr>
          </a:solidFill>
          <a:effectLst/>
        </p:spPr>
        <p:txBody>
          <a:bodyPr vert="horz" lIns="91440" tIns="45720" rIns="91440" bIns="45720" rtlCol="0" anchor="t" anchorCtr="0">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59290" indent="-159290" algn="l" defTabSz="265176">
              <a:lnSpc>
                <a:spcPct val="90000"/>
              </a:lnSpc>
              <a:spcAft>
                <a:spcPts val="300"/>
              </a:spcAft>
              <a:buFont typeface="Arial" panose="020B0604020202020204" pitchFamily="34" charset="0"/>
              <a:buChar char="•"/>
            </a:pPr>
            <a:r>
              <a:rPr lang="en-US" sz="2600" dirty="0">
                <a:latin typeface="Calibri" panose="020F0502020204030204" pitchFamily="34" charset="0"/>
                <a:cs typeface="Calibri" panose="020F0502020204030204" pitchFamily="34" charset="0"/>
              </a:rPr>
              <a:t>‘Approved’ form</a:t>
            </a:r>
          </a:p>
          <a:p>
            <a:pPr marL="159290" indent="-159290" algn="l" defTabSz="265176">
              <a:lnSpc>
                <a:spcPct val="90000"/>
              </a:lnSpc>
              <a:spcAft>
                <a:spcPts val="300"/>
              </a:spcAft>
              <a:buFont typeface="Arial" panose="020B0604020202020204" pitchFamily="34" charset="0"/>
              <a:buChar char="•"/>
            </a:pPr>
            <a:r>
              <a:rPr lang="en-US" sz="2600" kern="1200" cap="none" dirty="0">
                <a:ln w="3175" cmpd="sng">
                  <a:noFill/>
                </a:ln>
                <a:solidFill>
                  <a:schemeClr val="tx1"/>
                </a:solidFill>
                <a:effectLst/>
                <a:latin typeface="Calibri" panose="020F0502020204030204" pitchFamily="34" charset="0"/>
                <a:ea typeface="+mj-ea"/>
                <a:cs typeface="Calibri" panose="020F0502020204030204" pitchFamily="34" charset="0"/>
              </a:rPr>
              <a:t>Fees</a:t>
            </a:r>
          </a:p>
          <a:p>
            <a:pPr marL="159290" indent="-159290" algn="l" defTabSz="265176">
              <a:lnSpc>
                <a:spcPct val="90000"/>
              </a:lnSpc>
              <a:spcAft>
                <a:spcPts val="300"/>
              </a:spcAft>
              <a:buFont typeface="Arial" panose="020B0604020202020204" pitchFamily="34" charset="0"/>
              <a:buChar char="•"/>
            </a:pPr>
            <a:r>
              <a:rPr lang="en-US" sz="2600" kern="1200" cap="none" dirty="0">
                <a:ln w="3175" cmpd="sng">
                  <a:noFill/>
                </a:ln>
                <a:solidFill>
                  <a:schemeClr val="tx1"/>
                </a:solidFill>
                <a:effectLst/>
                <a:latin typeface="Calibri" panose="020F0502020204030204" pitchFamily="34" charset="0"/>
                <a:ea typeface="+mj-ea"/>
                <a:cs typeface="Calibri" panose="020F0502020204030204" pitchFamily="34" charset="0"/>
              </a:rPr>
              <a:t>Processing period</a:t>
            </a:r>
          </a:p>
          <a:p>
            <a:pPr marL="159290" indent="-159290" algn="l" defTabSz="265176">
              <a:lnSpc>
                <a:spcPct val="90000"/>
              </a:lnSpc>
              <a:spcAft>
                <a:spcPts val="300"/>
              </a:spcAft>
              <a:buFont typeface="Arial" panose="020B0604020202020204" pitchFamily="34" charset="0"/>
              <a:buChar char="•"/>
            </a:pPr>
            <a:r>
              <a:rPr lang="en-US" sz="2600" kern="1200" cap="none" dirty="0">
                <a:ln w="3175" cmpd="sng">
                  <a:noFill/>
                </a:ln>
                <a:solidFill>
                  <a:schemeClr val="tx1"/>
                </a:solidFill>
                <a:effectLst/>
                <a:latin typeface="Calibri" panose="020F0502020204030204" pitchFamily="34" charset="0"/>
                <a:ea typeface="+mj-ea"/>
                <a:cs typeface="Calibri" panose="020F0502020204030204" pitchFamily="34" charset="0"/>
              </a:rPr>
              <a:t>Publication and disclosure logs</a:t>
            </a:r>
          </a:p>
          <a:p>
            <a:pPr marL="159290" indent="-159290" algn="l" defTabSz="265176">
              <a:lnSpc>
                <a:spcPct val="90000"/>
              </a:lnSpc>
              <a:spcAft>
                <a:spcPts val="300"/>
              </a:spcAft>
              <a:buFont typeface="Arial" panose="020B0604020202020204" pitchFamily="34" charset="0"/>
              <a:buChar char="•"/>
            </a:pPr>
            <a:r>
              <a:rPr lang="en-US" sz="2600" dirty="0">
                <a:latin typeface="Calibri" panose="020F0502020204030204" pitchFamily="34" charset="0"/>
                <a:cs typeface="Calibri" panose="020F0502020204030204" pitchFamily="34" charset="0"/>
              </a:rPr>
              <a:t>Remittals</a:t>
            </a:r>
          </a:p>
        </p:txBody>
      </p:sp>
      <p:sp>
        <p:nvSpPr>
          <p:cNvPr id="8" name="Title 1">
            <a:extLst>
              <a:ext uri="{FF2B5EF4-FFF2-40B4-BE49-F238E27FC236}">
                <a16:creationId xmlns:a16="http://schemas.microsoft.com/office/drawing/2014/main" id="{936320E4-F81F-4C8D-9948-17FCC477C418}"/>
              </a:ext>
            </a:extLst>
          </p:cNvPr>
          <p:cNvSpPr txBox="1">
            <a:spLocks/>
          </p:cNvSpPr>
          <p:nvPr/>
        </p:nvSpPr>
        <p:spPr>
          <a:xfrm>
            <a:off x="4417126" y="2348375"/>
            <a:ext cx="3659547" cy="3262909"/>
          </a:xfrm>
          <a:prstGeom prst="rect">
            <a:avLst/>
          </a:prstGeom>
          <a:solidFill>
            <a:schemeClr val="accent5">
              <a:hueOff val="0"/>
              <a:satOff val="0"/>
              <a:lumOff val="0"/>
              <a:alpha val="30000"/>
            </a:schemeClr>
          </a:solidFill>
          <a:ln>
            <a:solidFill>
              <a:schemeClr val="accent4">
                <a:lumMod val="75000"/>
              </a:schemeClr>
            </a:solidFill>
          </a:ln>
          <a:effectLst/>
        </p:spPr>
        <p:txBody>
          <a:bodyPr vert="horz" lIns="91440" tIns="45720" rIns="91440" bIns="45720" rtlCol="0" anchor="t" anchorCtr="0">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65176" indent="-265176" algn="l" defTabSz="265176">
              <a:lnSpc>
                <a:spcPct val="90000"/>
              </a:lnSpc>
              <a:spcAft>
                <a:spcPts val="300"/>
              </a:spcAft>
              <a:buFont typeface="Arial" panose="020B0604020202020204" pitchFamily="34" charset="0"/>
              <a:buChar char="•"/>
            </a:pPr>
            <a:r>
              <a:rPr lang="en-US" sz="2600" kern="1200" cap="none" dirty="0">
                <a:ln w="3175" cmpd="sng">
                  <a:noFill/>
                </a:ln>
                <a:solidFill>
                  <a:schemeClr val="tx1"/>
                </a:solidFill>
                <a:effectLst/>
                <a:latin typeface="Calibri" panose="020F0502020204030204" pitchFamily="34" charset="0"/>
                <a:ea typeface="+mj-ea"/>
                <a:cs typeface="Calibri" panose="020F0502020204030204" pitchFamily="34" charset="0"/>
              </a:rPr>
              <a:t>Mandatory Notification of Data Breach scheme</a:t>
            </a:r>
          </a:p>
          <a:p>
            <a:pPr marL="265176" indent="-265176" algn="l" defTabSz="265176">
              <a:lnSpc>
                <a:spcPct val="90000"/>
              </a:lnSpc>
              <a:spcAft>
                <a:spcPts val="300"/>
              </a:spcAft>
              <a:buFont typeface="Arial" panose="020B0604020202020204" pitchFamily="34" charset="0"/>
              <a:buChar char="•"/>
            </a:pPr>
            <a:r>
              <a:rPr lang="en-US" sz="2600" kern="1200" cap="none" dirty="0">
                <a:ln w="3175" cmpd="sng">
                  <a:noFill/>
                </a:ln>
                <a:solidFill>
                  <a:schemeClr val="tx1"/>
                </a:solidFill>
                <a:effectLst/>
                <a:latin typeface="Calibri" panose="020F0502020204030204" pitchFamily="34" charset="0"/>
                <a:ea typeface="+mj-ea"/>
                <a:cs typeface="Calibri" panose="020F0502020204030204" pitchFamily="34" charset="0"/>
              </a:rPr>
              <a:t>Queensland Privacy Principles</a:t>
            </a:r>
          </a:p>
          <a:p>
            <a:pPr marL="265176" indent="-265176" algn="l" defTabSz="265176">
              <a:lnSpc>
                <a:spcPct val="90000"/>
              </a:lnSpc>
              <a:spcAft>
                <a:spcPts val="300"/>
              </a:spcAft>
              <a:buFont typeface="Arial" panose="020B0604020202020204" pitchFamily="34" charset="0"/>
              <a:buChar char="•"/>
            </a:pPr>
            <a:r>
              <a:rPr lang="en-US" sz="2600" dirty="0">
                <a:latin typeface="Calibri" panose="020F0502020204030204" pitchFamily="34" charset="0"/>
                <a:cs typeface="Calibri" panose="020F0502020204030204" pitchFamily="34" charset="0"/>
              </a:rPr>
              <a:t>Privacy complaint timelines</a:t>
            </a:r>
            <a:endParaRPr lang="en-US" sz="2600" dirty="0"/>
          </a:p>
          <a:p>
            <a:pPr marL="265176" indent="-265176" algn="l" defTabSz="265176">
              <a:lnSpc>
                <a:spcPct val="90000"/>
              </a:lnSpc>
              <a:spcAft>
                <a:spcPts val="300"/>
              </a:spcAft>
              <a:buFont typeface="Arial" panose="020B0604020202020204" pitchFamily="34" charset="0"/>
              <a:buChar char="•"/>
            </a:pPr>
            <a:r>
              <a:rPr lang="en-US" sz="2600" kern="1200" cap="none" dirty="0">
                <a:ln w="3175" cmpd="sng">
                  <a:noFill/>
                </a:ln>
                <a:solidFill>
                  <a:schemeClr val="tx1"/>
                </a:solidFill>
                <a:effectLst/>
                <a:latin typeface="Calibri" panose="020F0502020204030204" pitchFamily="34" charset="0"/>
                <a:ea typeface="+mj-ea"/>
                <a:cs typeface="Calibri" panose="020F0502020204030204" pitchFamily="34" charset="0"/>
              </a:rPr>
              <a:t>Commissioner enhanced powers</a:t>
            </a:r>
          </a:p>
        </p:txBody>
      </p:sp>
      <p:sp>
        <p:nvSpPr>
          <p:cNvPr id="9" name="Title 1">
            <a:extLst>
              <a:ext uri="{FF2B5EF4-FFF2-40B4-BE49-F238E27FC236}">
                <a16:creationId xmlns:a16="http://schemas.microsoft.com/office/drawing/2014/main" id="{B808A473-3F22-EFEF-02C0-6267267FA0DA}"/>
              </a:ext>
            </a:extLst>
          </p:cNvPr>
          <p:cNvSpPr txBox="1">
            <a:spLocks/>
          </p:cNvSpPr>
          <p:nvPr/>
        </p:nvSpPr>
        <p:spPr>
          <a:xfrm>
            <a:off x="4403708" y="5594354"/>
            <a:ext cx="7788291" cy="433454"/>
          </a:xfrm>
          <a:prstGeom prst="rect">
            <a:avLst/>
          </a:prstGeom>
          <a:solidFill>
            <a:schemeClr val="accent3">
              <a:lumMod val="60000"/>
              <a:lumOff val="40000"/>
            </a:schemeClr>
          </a:solidFill>
          <a:ln>
            <a:solidFill>
              <a:schemeClr val="accent3">
                <a:lumMod val="75000"/>
              </a:schemeClr>
            </a:solidFill>
          </a:ln>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265176">
              <a:lnSpc>
                <a:spcPct val="90000"/>
              </a:lnSpc>
              <a:spcAft>
                <a:spcPts val="348"/>
              </a:spcAft>
            </a:pPr>
            <a:r>
              <a:rPr lang="en-US" sz="2700" kern="1200" cap="none">
                <a:ln w="3175" cmpd="sng">
                  <a:noFill/>
                </a:ln>
                <a:solidFill>
                  <a:schemeClr val="tx1"/>
                </a:solidFill>
                <a:effectLst/>
                <a:latin typeface="Calibri" panose="020F0502020204030204" pitchFamily="34" charset="0"/>
                <a:ea typeface="+mj-ea"/>
                <a:cs typeface="Calibri" panose="020F0502020204030204" pitchFamily="34" charset="0"/>
              </a:rPr>
              <a:t>Statistical reporting responsibility to OIC</a:t>
            </a:r>
            <a:endParaRPr lang="en-US" sz="2700"/>
          </a:p>
        </p:txBody>
      </p:sp>
      <p:sp>
        <p:nvSpPr>
          <p:cNvPr id="6" name="Title 1">
            <a:extLst>
              <a:ext uri="{FF2B5EF4-FFF2-40B4-BE49-F238E27FC236}">
                <a16:creationId xmlns:a16="http://schemas.microsoft.com/office/drawing/2014/main" id="{6F9B06FD-51B6-5451-52BD-50178601FAD5}"/>
              </a:ext>
            </a:extLst>
          </p:cNvPr>
          <p:cNvSpPr txBox="1">
            <a:spLocks/>
          </p:cNvSpPr>
          <p:nvPr/>
        </p:nvSpPr>
        <p:spPr>
          <a:xfrm>
            <a:off x="4432891" y="987449"/>
            <a:ext cx="7788291" cy="1360925"/>
          </a:xfrm>
          <a:prstGeom prst="rect">
            <a:avLst/>
          </a:prstGeom>
          <a:solidFill>
            <a:schemeClr val="accent3">
              <a:lumMod val="60000"/>
              <a:lumOff val="40000"/>
            </a:schemeClr>
          </a:solidFill>
          <a:ln>
            <a:solidFill>
              <a:schemeClr val="accent3">
                <a:lumMod val="75000"/>
              </a:schemeClr>
            </a:solidFill>
          </a:ln>
          <a:effectLst/>
        </p:spPr>
        <p:txBody>
          <a:bodyPr vert="horz" lIns="91440" tIns="45720" rIns="91440" bIns="45720" rtlCol="0" anchor="t" anchorCtr="0">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265176"/>
            <a:r>
              <a:rPr lang="en-US" sz="2800" kern="1200" cap="none" dirty="0">
                <a:ln w="3175" cmpd="sng">
                  <a:noFill/>
                </a:ln>
                <a:solidFill>
                  <a:schemeClr val="tx1"/>
                </a:solidFill>
                <a:effectLst/>
                <a:latin typeface="Calibri" panose="020F0502020204030204" pitchFamily="34" charset="0"/>
                <a:ea typeface="+mj-ea"/>
                <a:cs typeface="Calibri" panose="020F0502020204030204" pitchFamily="34" charset="0"/>
              </a:rPr>
              <a:t>New definition of personal information</a:t>
            </a:r>
          </a:p>
          <a:p>
            <a:pPr defTabSz="265176"/>
            <a:r>
              <a:rPr lang="en-US" sz="2800" kern="1200" cap="none" dirty="0">
                <a:ln w="3175" cmpd="sng">
                  <a:noFill/>
                </a:ln>
                <a:solidFill>
                  <a:schemeClr val="tx1"/>
                </a:solidFill>
                <a:effectLst/>
                <a:latin typeface="Calibri" panose="020F0502020204030204" pitchFamily="34" charset="0"/>
                <a:ea typeface="+mj-ea"/>
                <a:cs typeface="Calibri" panose="020F0502020204030204" pitchFamily="34" charset="0"/>
              </a:rPr>
              <a:t>Single right of access – applications and amendments</a:t>
            </a:r>
          </a:p>
        </p:txBody>
      </p:sp>
    </p:spTree>
    <p:extLst>
      <p:ext uri="{BB962C8B-B14F-4D97-AF65-F5344CB8AC3E}">
        <p14:creationId xmlns:p14="http://schemas.microsoft.com/office/powerpoint/2010/main" val="136583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4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4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4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4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4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4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useBgFill="1">
        <p:nvSpPr>
          <p:cNvPr id="46" name="Rectangle 45">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30"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AU"/>
            </a:p>
          </p:txBody>
        </p:sp>
        <p:sp>
          <p:nvSpPr>
            <p:cNvPr id="48"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AU"/>
            </a:p>
          </p:txBody>
        </p:sp>
        <p:sp>
          <p:nvSpPr>
            <p:cNvPr id="49"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AU"/>
            </a:p>
          </p:txBody>
        </p:sp>
        <p:sp>
          <p:nvSpPr>
            <p:cNvPr id="50"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AU"/>
            </a:p>
          </p:txBody>
        </p:sp>
        <p:sp>
          <p:nvSpPr>
            <p:cNvPr id="51"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AU"/>
            </a:p>
          </p:txBody>
        </p:sp>
        <p:sp>
          <p:nvSpPr>
            <p:cNvPr id="52"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AU"/>
            </a:p>
          </p:txBody>
        </p:sp>
      </p:grpSp>
      <p:sp>
        <p:nvSpPr>
          <p:cNvPr id="2" name="Title 1">
            <a:extLst>
              <a:ext uri="{FF2B5EF4-FFF2-40B4-BE49-F238E27FC236}">
                <a16:creationId xmlns:a16="http://schemas.microsoft.com/office/drawing/2014/main" id="{E7B84CDC-CC84-C74D-22BF-95B96312FA21}"/>
              </a:ext>
            </a:extLst>
          </p:cNvPr>
          <p:cNvSpPr>
            <a:spLocks noGrp="1"/>
          </p:cNvSpPr>
          <p:nvPr>
            <p:ph type="title"/>
          </p:nvPr>
        </p:nvSpPr>
        <p:spPr>
          <a:xfrm>
            <a:off x="3748941" y="712773"/>
            <a:ext cx="8435972" cy="2170127"/>
          </a:xfrm>
        </p:spPr>
        <p:txBody>
          <a:bodyPr vert="horz" lIns="91440" tIns="45720" rIns="91440" bIns="45720" rtlCol="0" anchor="b">
            <a:normAutofit/>
          </a:bodyPr>
          <a:lstStyle/>
          <a:p>
            <a:pPr>
              <a:lnSpc>
                <a:spcPct val="90000"/>
              </a:lnSpc>
            </a:pPr>
            <a:r>
              <a:rPr lang="en-US" sz="6000"/>
              <a:t>IPOLA Act – </a:t>
            </a:r>
            <a:br>
              <a:rPr lang="en-US" sz="6000"/>
            </a:br>
            <a:r>
              <a:rPr lang="en-US" sz="6000"/>
              <a:t>Changes to the IP Act</a:t>
            </a:r>
          </a:p>
        </p:txBody>
      </p:sp>
      <p:pic>
        <p:nvPicPr>
          <p:cNvPr id="13" name="Picture 12" descr="A gavel and books on a table&#10;&#10;Description automatically generated">
            <a:extLst>
              <a:ext uri="{FF2B5EF4-FFF2-40B4-BE49-F238E27FC236}">
                <a16:creationId xmlns:a16="http://schemas.microsoft.com/office/drawing/2014/main" id="{AAB65D7E-8ECC-1546-E30E-D4932260C61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334" r="37458" b="9091"/>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
        <p:nvSpPr>
          <p:cNvPr id="14" name="TextBox 13">
            <a:extLst>
              <a:ext uri="{FF2B5EF4-FFF2-40B4-BE49-F238E27FC236}">
                <a16:creationId xmlns:a16="http://schemas.microsoft.com/office/drawing/2014/main" id="{ACF48C1B-C260-C2AF-D4AE-C9FCE5969B4C}"/>
              </a:ext>
            </a:extLst>
          </p:cNvPr>
          <p:cNvSpPr txBox="1"/>
          <p:nvPr/>
        </p:nvSpPr>
        <p:spPr>
          <a:xfrm>
            <a:off x="9824044" y="6657945"/>
            <a:ext cx="2367956" cy="200055"/>
          </a:xfrm>
          <a:prstGeom prst="rect">
            <a:avLst/>
          </a:prstGeom>
          <a:solidFill>
            <a:srgbClr val="000000"/>
          </a:solidFill>
        </p:spPr>
        <p:txBody>
          <a:bodyPr wrap="square" rtlCol="0">
            <a:spAutoFit/>
          </a:bodyPr>
          <a:lstStyle/>
          <a:p>
            <a:pPr algn="r">
              <a:spcAft>
                <a:spcPts val="600"/>
              </a:spcAft>
            </a:pPr>
            <a:r>
              <a:rPr lang="en-AU" sz="700">
                <a:solidFill>
                  <a:srgbClr val="FFFFFF"/>
                </a:solidFill>
                <a:hlinkClick r:id="rId5" tooltip="https://thebluediamondgallery.com/legal08/l/law.html">
                  <a:extLst>
                    <a:ext uri="{A12FA001-AC4F-418D-AE19-62706E023703}">
                      <ahyp:hlinkClr xmlns:ahyp="http://schemas.microsoft.com/office/drawing/2018/hyperlinkcolor" val="tx"/>
                    </a:ext>
                  </a:extLst>
                </a:hlinkClick>
              </a:rPr>
              <a:t>This Photo</a:t>
            </a:r>
            <a:r>
              <a:rPr lang="en-AU" sz="700">
                <a:solidFill>
                  <a:srgbClr val="FFFFFF"/>
                </a:solidFill>
              </a:rPr>
              <a:t> by Unknown Author is licensed under </a:t>
            </a:r>
            <a:r>
              <a:rPr lang="en-AU"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AU" sz="700">
              <a:solidFill>
                <a:srgbClr val="FFFFFF"/>
              </a:solidFill>
            </a:endParaRPr>
          </a:p>
        </p:txBody>
      </p:sp>
    </p:spTree>
    <p:extLst>
      <p:ext uri="{BB962C8B-B14F-4D97-AF65-F5344CB8AC3E}">
        <p14:creationId xmlns:p14="http://schemas.microsoft.com/office/powerpoint/2010/main" val="63650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0358A1-C2F0-B96E-1265-45AEC47C1149}"/>
              </a:ext>
            </a:extLst>
          </p:cNvPr>
          <p:cNvSpPr>
            <a:spLocks noGrp="1"/>
          </p:cNvSpPr>
          <p:nvPr>
            <p:ph idx="1"/>
          </p:nvPr>
        </p:nvSpPr>
        <p:spPr>
          <a:xfrm>
            <a:off x="1821946" y="1591552"/>
            <a:ext cx="9466165" cy="3674896"/>
          </a:xfrm>
        </p:spPr>
        <p:txBody>
          <a:bodyPr anchor="t">
            <a:noAutofit/>
          </a:bodyPr>
          <a:lstStyle/>
          <a:p>
            <a:pPr marL="0" indent="0">
              <a:lnSpc>
                <a:spcPct val="90000"/>
              </a:lnSpc>
              <a:spcBef>
                <a:spcPct val="0"/>
              </a:spcBef>
              <a:buClrTx/>
              <a:buNone/>
            </a:pPr>
            <a:r>
              <a:rPr lang="en-AU" sz="4000" b="1">
                <a:ln w="3175" cmpd="sng">
                  <a:noFill/>
                </a:ln>
                <a:latin typeface="+mj-lt"/>
                <a:ea typeface="+mj-ea"/>
                <a:cs typeface="+mj-cs"/>
              </a:rPr>
              <a:t>Key changes to the IP Act</a:t>
            </a:r>
          </a:p>
          <a:p>
            <a:pPr marL="536575" indent="-536575"/>
            <a:r>
              <a:rPr lang="en-AU" sz="2800"/>
              <a:t>Definition of personal information</a:t>
            </a:r>
          </a:p>
          <a:p>
            <a:pPr marL="536575" indent="-536575"/>
            <a:r>
              <a:rPr lang="en-AU" sz="2800"/>
              <a:t>Mandatory Notification of Data Breach (MNDB) Scheme</a:t>
            </a:r>
          </a:p>
          <a:p>
            <a:pPr marL="536575" indent="-536575"/>
            <a:r>
              <a:rPr lang="en-US" sz="2800"/>
              <a:t>Privacy Principles</a:t>
            </a:r>
          </a:p>
          <a:p>
            <a:pPr marL="536575" indent="-536575"/>
            <a:r>
              <a:rPr lang="en-AU" sz="2800"/>
              <a:t>Privacy complaint timelines</a:t>
            </a:r>
          </a:p>
          <a:p>
            <a:pPr marL="536575" indent="-536575"/>
            <a:r>
              <a:rPr lang="en-US" sz="2800"/>
              <a:t>Enhanced powers</a:t>
            </a:r>
          </a:p>
        </p:txBody>
      </p:sp>
    </p:spTree>
    <p:extLst>
      <p:ext uri="{BB962C8B-B14F-4D97-AF65-F5344CB8AC3E}">
        <p14:creationId xmlns:p14="http://schemas.microsoft.com/office/powerpoint/2010/main" val="6298807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OIC Document" ma:contentTypeID="0x0101007D1471A9CA652A4098763BD3FAE7F33300BF762873E628474EBF2B9497A9787A0C" ma:contentTypeVersion="24" ma:contentTypeDescription="" ma:contentTypeScope="" ma:versionID="ab0e62107221ab8423db0464ce04ed27">
  <xsd:schema xmlns:xsd="http://www.w3.org/2001/XMLSchema" xmlns:xs="http://www.w3.org/2001/XMLSchema" xmlns:p="http://schemas.microsoft.com/office/2006/metadata/properties" xmlns:ns1="http://schemas.microsoft.com/sharepoint/v3" xmlns:ns2="1bc488fa-395e-4ef7-ac55-54406625a647" xmlns:ns3="00f13a72-b6c2-4ebb-ac87-eaed7592e15c" xmlns:ns4="99f6b54c-b51c-4d15-a33e-478a82d333c7" targetNamespace="http://schemas.microsoft.com/office/2006/metadata/properties" ma:root="true" ma:fieldsID="06a1cc36c3793fc579962c528ee6c3ea" ns1:_="" ns2:_="" ns3:_="" ns4:_="">
    <xsd:import namespace="http://schemas.microsoft.com/sharepoint/v3"/>
    <xsd:import namespace="1bc488fa-395e-4ef7-ac55-54406625a647"/>
    <xsd:import namespace="00f13a72-b6c2-4ebb-ac87-eaed7592e15c"/>
    <xsd:import namespace="99f6b54c-b51c-4d15-a33e-478a82d333c7"/>
    <xsd:element name="properties">
      <xsd:complexType>
        <xsd:sequence>
          <xsd:element name="documentManagement">
            <xsd:complexType>
              <xsd:all>
                <xsd:element ref="ns2:RetentionDate" minOccurs="0"/>
                <xsd:element ref="ns2:RecordLocation"/>
                <xsd:element ref="ns2:OrganisationResponsible"/>
                <xsd:element ref="ns2:Approval_x0020_Workflow" minOccurs="0"/>
                <xsd:element ref="ns2:Review_x0020_Status" minOccurs="0"/>
                <xsd:element ref="ns2:Approver" minOccurs="0"/>
                <xsd:element ref="ns2:Approver_x0020_Comments" minOccurs="0"/>
                <xsd:element ref="ns2:Approval_x0020_Date" minOccurs="0"/>
                <xsd:element ref="ns2:Approver_x0020_Two" minOccurs="0"/>
                <xsd:element ref="ns2:Approver_x0020_Two_x0020_Comments" minOccurs="0"/>
                <xsd:element ref="ns2:o0af3f40c1b34fab9b0cea174a889620" minOccurs="0"/>
                <xsd:element ref="ns2:hb3c1fae58e444ff9b84da2896db5292" minOccurs="0"/>
                <xsd:element ref="ns2:TaxCatchAll" minOccurs="0"/>
                <xsd:element ref="ns2:TaxCatchAllLabel" minOccurs="0"/>
                <xsd:element ref="ns2:Approver_x0020_Two_x0020_Date" minOccurs="0"/>
                <xsd:element ref="ns3:i0f84bba906045b4af568ee102a52dcb" minOccurs="0"/>
                <xsd:element ref="ns4:MediaServiceMetadata" minOccurs="0"/>
                <xsd:element ref="ns4:MediaServiceFastMetadata" minOccurs="0"/>
                <xsd:element ref="ns4:MediaServiceDateTaken" minOccurs="0"/>
                <xsd:element ref="ns4:MediaServiceObjectDetectorVersions" minOccurs="0"/>
                <xsd:element ref="ns4:MediaServiceGenerationTime" minOccurs="0"/>
                <xsd:element ref="ns4:MediaServiceEventHashCode" minOccurs="0"/>
                <xsd:element ref="ns4:MediaLengthInSeconds" minOccurs="0"/>
                <xsd:element ref="ns4:lcf76f155ced4ddcb4097134ff3c332f" minOccurs="0"/>
                <xsd:element ref="ns1:_ip_UnifiedCompliancePolicyProperties" minOccurs="0"/>
                <xsd:element ref="ns1:_ip_UnifiedCompliancePolicyUIAction" minOccurs="0"/>
                <xsd:element ref="ns4:Phase" minOccurs="0"/>
                <xsd:element ref="ns3:_dlc_DocId" minOccurs="0"/>
                <xsd:element ref="ns3:_dlc_DocIdUrl" minOccurs="0"/>
                <xsd:element ref="ns3:_dlc_DocIdPersistId" minOccurs="0"/>
                <xsd:element ref="ns3:SharedWithUsers" minOccurs="0"/>
                <xsd:element ref="ns3:SharedWithDetails" minOccurs="0"/>
                <xsd:element ref="ns4:ProjectCode" minOccurs="0"/>
                <xsd:element ref="ns4:MediaServiceOCR" minOccurs="0"/>
                <xsd:element ref="ns4:MediaServiceSearchProperties" minOccurs="0"/>
                <xsd:element ref="ns4:DateTabled" minOccurs="0"/>
                <xsd:element ref="ns4: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7" nillable="true" ma:displayName="Unified Compliance Policy Properties" ma:hidden="true" ma:internalName="_ip_UnifiedCompliancePolicyProperties">
      <xsd:simpleType>
        <xsd:restriction base="dms:Note"/>
      </xsd:simpleType>
    </xsd:element>
    <xsd:element name="_ip_UnifiedCompliancePolicyUIAction" ma:index="3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c488fa-395e-4ef7-ac55-54406625a647" elementFormDefault="qualified">
    <xsd:import namespace="http://schemas.microsoft.com/office/2006/documentManagement/types"/>
    <xsd:import namespace="http://schemas.microsoft.com/office/infopath/2007/PartnerControls"/>
    <xsd:element name="RetentionDate" ma:index="3" nillable="true" ma:displayName="Retention Date" ma:format="DateOnly" ma:internalName="RetentionDate">
      <xsd:simpleType>
        <xsd:restriction base="dms:DateTime"/>
      </xsd:simpleType>
    </xsd:element>
    <xsd:element name="RecordLocation" ma:index="4" ma:displayName="Record Location" ma:default="Digital" ma:internalName="RecordLocation">
      <xsd:simpleType>
        <xsd:restriction base="dms:Text">
          <xsd:maxLength value="255"/>
        </xsd:restriction>
      </xsd:simpleType>
    </xsd:element>
    <xsd:element name="OrganisationResponsible" ma:index="5" ma:displayName="Organisation Responsible" ma:default="Office of the Information Commissioner" ma:internalName="OrganisationResponsible">
      <xsd:simpleType>
        <xsd:restriction base="dms:Text">
          <xsd:maxLength value="255"/>
        </xsd:restriction>
      </xsd:simpleType>
    </xsd:element>
    <xsd:element name="Approval_x0020_Workflow" ma:index="8" nillable="true" ma:displayName="Workflow" ma:internalName="Approval_x0020_Workflow">
      <xsd:simpleType>
        <xsd:restriction base="dms:Text">
          <xsd:maxLength value="255"/>
        </xsd:restriction>
      </xsd:simpleType>
    </xsd:element>
    <xsd:element name="Review_x0020_Status" ma:index="9" nillable="true" ma:displayName="Review Status" ma:default="Not Started" ma:format="Dropdown" ma:internalName="Review_x0020_Status">
      <xsd:simpleType>
        <xsd:union memberTypes="dms:Text">
          <xsd:simpleType>
            <xsd:restriction base="dms:Choice">
              <xsd:enumeration value="Not Started"/>
              <xsd:enumeration value="Pending Approver One"/>
              <xsd:enumeration value="Approver One Approved - Pending Approver Two"/>
              <xsd:enumeration value="Approved"/>
              <xsd:enumeration value="Rejected – Time out"/>
              <xsd:enumeration value="Rejected – Approver One"/>
              <xsd:enumeration value="Rejected – Approver Two"/>
            </xsd:restriction>
          </xsd:simpleType>
        </xsd:union>
      </xsd:simpleType>
    </xsd:element>
    <xsd:element name="Approver" ma:index="10" nillable="true" ma:displayName="Approver One" ma:internalName="Approver">
      <xsd:simpleType>
        <xsd:restriction base="dms:Text">
          <xsd:maxLength value="255"/>
        </xsd:restriction>
      </xsd:simpleType>
    </xsd:element>
    <xsd:element name="Approver_x0020_Comments" ma:index="11" nillable="true" ma:displayName="Approver One Comments" ma:internalName="Approver_x0020_Comments">
      <xsd:simpleType>
        <xsd:restriction base="dms:Note">
          <xsd:maxLength value="255"/>
        </xsd:restriction>
      </xsd:simpleType>
    </xsd:element>
    <xsd:element name="Approval_x0020_Date" ma:index="12" nillable="true" ma:displayName="Approval Date" ma:default="" ma:format="DateOnly" ma:internalName="Approval_x0020_Date">
      <xsd:simpleType>
        <xsd:restriction base="dms:DateTime"/>
      </xsd:simpleType>
    </xsd:element>
    <xsd:element name="Approver_x0020_Two" ma:index="13" nillable="true" ma:displayName="Approver Two" ma:default="" ma:internalName="Approver_x0020_Two">
      <xsd:simpleType>
        <xsd:restriction base="dms:Text">
          <xsd:maxLength value="255"/>
        </xsd:restriction>
      </xsd:simpleType>
    </xsd:element>
    <xsd:element name="Approver_x0020_Two_x0020_Comments" ma:index="14" nillable="true" ma:displayName="Approver Two Comments" ma:default="" ma:internalName="Approver_x0020_Two_x0020_Comments">
      <xsd:simpleType>
        <xsd:restriction base="dms:Note">
          <xsd:maxLength value="255"/>
        </xsd:restriction>
      </xsd:simpleType>
    </xsd:element>
    <xsd:element name="o0af3f40c1b34fab9b0cea174a889620" ma:index="16" nillable="true" ma:taxonomy="true" ma:internalName="o0af3f40c1b34fab9b0cea174a889620" ma:taxonomyFieldName="Departments" ma:displayName="Owner" ma:default="" ma:fieldId="{80af3f40-c1b3-4fab-9b0c-ea174a889620}" ma:taxonomyMulti="true" ma:sspId="c69375ae-ac4d-4fcd-b9d7-bbf4a10f3fd5" ma:termSetId="33195366-33c9-4681-8af0-51a841ad09c0" ma:anchorId="00000000-0000-0000-0000-000000000000" ma:open="false" ma:isKeyword="false">
      <xsd:complexType>
        <xsd:sequence>
          <xsd:element ref="pc:Terms" minOccurs="0" maxOccurs="1"/>
        </xsd:sequence>
      </xsd:complexType>
    </xsd:element>
    <xsd:element name="hb3c1fae58e444ff9b84da2896db5292" ma:index="20" nillable="true" ma:taxonomy="true" ma:internalName="hb3c1fae58e444ff9b84da2896db5292" ma:taxonomyFieldName="DocumentType" ma:displayName="Document Type" ma:default="" ma:fieldId="{1b3c1fae-58e4-44ff-9b84-da2896db5292}" ma:taxonomyMulti="true" ma:sspId="c69375ae-ac4d-4fcd-b9d7-bbf4a10f3fd5" ma:termSetId="b7d32c4e-0223-4b1b-8464-9ca1cb1a3840" ma:anchorId="00000000-0000-0000-0000-000000000000" ma:open="false" ma:isKeyword="false">
      <xsd:complexType>
        <xsd:sequence>
          <xsd:element ref="pc:Terms" minOccurs="0" maxOccurs="1"/>
        </xsd:sequence>
      </xsd:complexType>
    </xsd:element>
    <xsd:element name="TaxCatchAll" ma:index="22" nillable="true" ma:displayName="Taxonomy Catch All Column" ma:hidden="true" ma:list="{c3a1eb18-f5d5-437f-b00f-18d2076f2310}" ma:internalName="TaxCatchAll" ma:showField="CatchAllData" ma:web="00f13a72-b6c2-4ebb-ac87-eaed7592e15c">
      <xsd:complexType>
        <xsd:complexContent>
          <xsd:extension base="dms:MultiChoiceLookup">
            <xsd:sequence>
              <xsd:element name="Value" type="dms:Lookup" maxOccurs="unbounded" minOccurs="0" nillable="true"/>
            </xsd:sequence>
          </xsd:extension>
        </xsd:complexContent>
      </xsd:complexType>
    </xsd:element>
    <xsd:element name="TaxCatchAllLabel" ma:index="23" nillable="true" ma:displayName="Taxonomy Catch All Column1" ma:hidden="true" ma:list="{c3a1eb18-f5d5-437f-b00f-18d2076f2310}" ma:internalName="TaxCatchAllLabel" ma:readOnly="true" ma:showField="CatchAllDataLabel" ma:web="00f13a72-b6c2-4ebb-ac87-eaed7592e15c">
      <xsd:complexType>
        <xsd:complexContent>
          <xsd:extension base="dms:MultiChoiceLookup">
            <xsd:sequence>
              <xsd:element name="Value" type="dms:Lookup" maxOccurs="unbounded" minOccurs="0" nillable="true"/>
            </xsd:sequence>
          </xsd:extension>
        </xsd:complexContent>
      </xsd:complexType>
    </xsd:element>
    <xsd:element name="Approver_x0020_Two_x0020_Date" ma:index="25" nillable="true" ma:displayName="Approver Two Date" ma:default="" ma:format="DateOnly" ma:internalName="Approver_x0020_Two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0f13a72-b6c2-4ebb-ac87-eaed7592e15c" elementFormDefault="qualified">
    <xsd:import namespace="http://schemas.microsoft.com/office/2006/documentManagement/types"/>
    <xsd:import namespace="http://schemas.microsoft.com/office/infopath/2007/PartnerControls"/>
    <xsd:element name="i0f84bba906045b4af568ee102a52dcb" ma:index="26" ma:taxonomy="true" ma:internalName="i0f84bba906045b4af568ee102a52dcb" ma:taxonomyFieldName="RevIMBCS" ma:displayName="AvePoint Classification" ma:indexed="true" ma:default="54;#Other Common Activities|bf5c474f-f29a-4bd7-b282-912effe2a57e" ma:fieldId="{20f84bba-9060-45b4-af56-8ee102a52dcb}" ma:sspId="c69375ae-ac4d-4fcd-b9d7-bbf4a10f3fd5" ma:termSetId="9f41851b-008e-4d60-9bcf-7bfca3c976a7" ma:anchorId="00000000-0000-0000-0000-000000000000" ma:open="false" ma:isKeyword="false">
      <xsd:complexType>
        <xsd:sequence>
          <xsd:element ref="pc:Terms" minOccurs="0" maxOccurs="1"/>
        </xsd:sequence>
      </xsd:complexType>
    </xsd:element>
    <xsd:element name="_dlc_DocId" ma:index="40" nillable="true" ma:displayName="Document ID Value" ma:description="The value of the document ID assigned to this item." ma:indexed="true" ma:internalName="_dlc_DocId" ma:readOnly="true">
      <xsd:simpleType>
        <xsd:restriction base="dms:Text"/>
      </xsd:simpleType>
    </xsd:element>
    <xsd:element name="_dlc_DocIdUrl" ma:index="4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2" nillable="true" ma:displayName="Persist ID" ma:description="Keep ID on add." ma:hidden="true" ma:internalName="_dlc_DocIdPersistId" ma:readOnly="true">
      <xsd:simpleType>
        <xsd:restriction base="dms:Boolean"/>
      </xsd:simpleType>
    </xsd:element>
    <xsd:element name="SharedWithUsers" ma:index="4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f6b54c-b51c-4d15-a33e-478a82d333c7"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dexed="true" ma:internalName="MediaServiceDateTaken" ma:readOnly="true">
      <xsd:simpleType>
        <xsd:restriction base="dms:Text"/>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LengthInSeconds" ma:index="34" nillable="true" ma:displayName="MediaLengthInSeconds" ma:hidden="true" ma:internalName="MediaLengthInSeconds" ma:readOnly="true">
      <xsd:simpleType>
        <xsd:restriction base="dms:Unknown"/>
      </xsd:simpleType>
    </xsd:element>
    <xsd:element name="lcf76f155ced4ddcb4097134ff3c332f" ma:index="36" nillable="true" ma:taxonomy="true" ma:internalName="lcf76f155ced4ddcb4097134ff3c332f" ma:taxonomyFieldName="MediaServiceImageTags" ma:displayName="Image Tags" ma:readOnly="false" ma:fieldId="{5cf76f15-5ced-4ddc-b409-7134ff3c332f}" ma:taxonomyMulti="true" ma:sspId="c69375ae-ac4d-4fcd-b9d7-bbf4a10f3fd5" ma:termSetId="09814cd3-568e-fe90-9814-8d621ff8fb84" ma:anchorId="fba54fb3-c3e1-fe81-a776-ca4b69148c4d" ma:open="true" ma:isKeyword="false">
      <xsd:complexType>
        <xsd:sequence>
          <xsd:element ref="pc:Terms" minOccurs="0" maxOccurs="1"/>
        </xsd:sequence>
      </xsd:complexType>
    </xsd:element>
    <xsd:element name="Phase" ma:index="39" nillable="true" ma:displayName="Status" ma:format="Dropdown" ma:internalName="Phase">
      <xsd:simpleType>
        <xsd:restriction base="dms:Choice">
          <xsd:enumeration value="Planned"/>
          <xsd:enumeration value="In flight"/>
          <xsd:enumeration value="Completed"/>
          <xsd:enumeration value="Paused"/>
        </xsd:restriction>
      </xsd:simpleType>
    </xsd:element>
    <xsd:element name="ProjectCode" ma:index="45" nillable="true" ma:displayName="Project Code" ma:format="Dropdown" ma:internalName="ProjectCode">
      <xsd:simpleType>
        <xsd:restriction base="dms:Text">
          <xsd:maxLength value="255"/>
        </xsd:restriction>
      </xsd:simpleType>
    </xsd:element>
    <xsd:element name="MediaServiceOCR" ma:index="46" nillable="true" ma:displayName="Extracted Text" ma:internalName="MediaServiceOCR" ma:readOnly="true">
      <xsd:simpleType>
        <xsd:restriction base="dms:Note">
          <xsd:maxLength value="255"/>
        </xsd:restriction>
      </xsd:simpleType>
    </xsd:element>
    <xsd:element name="MediaServiceSearchProperties" ma:index="47" nillable="true" ma:displayName="MediaServiceSearchProperties" ma:hidden="true" ma:internalName="MediaServiceSearchProperties" ma:readOnly="true">
      <xsd:simpleType>
        <xsd:restriction base="dms:Note"/>
      </xsd:simpleType>
    </xsd:element>
    <xsd:element name="DateTabled" ma:index="48" nillable="true" ma:displayName="Date Tabled" ma:format="Dropdown" ma:internalName="DateTabled">
      <xsd:simpleType>
        <xsd:restriction base="dms:Text">
          <xsd:maxLength value="255"/>
        </xsd:restriction>
      </xsd:simpleType>
    </xsd:element>
    <xsd:element name="_Flow_SignoffStatus" ma:index="49"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rganisationResponsible xmlns="1bc488fa-395e-4ef7-ac55-54406625a647">Office of the Information Commissioner</OrganisationResponsible>
    <Approver_x0020_Two_x0020_Date xmlns="1bc488fa-395e-4ef7-ac55-54406625a647" xsi:nil="true"/>
    <_ip_UnifiedCompliancePolicyUIAction xmlns="http://schemas.microsoft.com/sharepoint/v3" xsi:nil="true"/>
    <RetentionDate xmlns="1bc488fa-395e-4ef7-ac55-54406625a647" xsi:nil="true"/>
    <o0af3f40c1b34fab9b0cea174a889620 xmlns="1bc488fa-395e-4ef7-ac55-54406625a647">
      <Terms xmlns="http://schemas.microsoft.com/office/infopath/2007/PartnerControls">
        <TermInfo xmlns="http://schemas.microsoft.com/office/infopath/2007/PartnerControls">
          <TermName xmlns="http://schemas.microsoft.com/office/infopath/2007/PartnerControls">Privacy</TermName>
          <TermId xmlns="http://schemas.microsoft.com/office/infopath/2007/PartnerControls">a6ac0d3f-2569-4fc0-897c-6c245eff2cd7</TermId>
        </TermInfo>
      </Terms>
    </o0af3f40c1b34fab9b0cea174a889620>
    <ProjectCode xmlns="99f6b54c-b51c-4d15-a33e-478a82d333c7" xsi:nil="true"/>
    <lcf76f155ced4ddcb4097134ff3c332f xmlns="99f6b54c-b51c-4d15-a33e-478a82d333c7">
      <Terms xmlns="http://schemas.microsoft.com/office/infopath/2007/PartnerControls"/>
    </lcf76f155ced4ddcb4097134ff3c332f>
    <Approver xmlns="1bc488fa-395e-4ef7-ac55-54406625a647" xsi:nil="true"/>
    <Approval_x0020_Workflow xmlns="1bc488fa-395e-4ef7-ac55-54406625a647" xsi:nil="true"/>
    <Approval_x0020_Date xmlns="1bc488fa-395e-4ef7-ac55-54406625a647" xsi:nil="true"/>
    <Review_x0020_Status xmlns="1bc488fa-395e-4ef7-ac55-54406625a647">Not Started</Review_x0020_Status>
    <RecordLocation xmlns="1bc488fa-395e-4ef7-ac55-54406625a647">Digital</RecordLocation>
    <Approver_x0020_Two_x0020_Comments xmlns="1bc488fa-395e-4ef7-ac55-54406625a647" xsi:nil="true"/>
    <_ip_UnifiedCompliancePolicyProperties xmlns="http://schemas.microsoft.com/sharepoint/v3" xsi:nil="true"/>
    <i0f84bba906045b4af568ee102a52dcb xmlns="00f13a72-b6c2-4ebb-ac87-eaed7592e15c">
      <Terms xmlns="http://schemas.microsoft.com/office/infopath/2007/PartnerControls">
        <TermInfo xmlns="http://schemas.microsoft.com/office/infopath/2007/PartnerControls">
          <TermName xmlns="http://schemas.microsoft.com/office/infopath/2007/PartnerControls">Other Common Activities</TermName>
          <TermId xmlns="http://schemas.microsoft.com/office/infopath/2007/PartnerControls">bf5c474f-f29a-4bd7-b282-912effe2a57e</TermId>
        </TermInfo>
      </Terms>
    </i0f84bba906045b4af568ee102a52dcb>
    <DateTabled xmlns="99f6b54c-b51c-4d15-a33e-478a82d333c7" xsi:nil="true"/>
    <Phase xmlns="99f6b54c-b51c-4d15-a33e-478a82d333c7" xsi:nil="true"/>
    <hb3c1fae58e444ff9b84da2896db5292 xmlns="1bc488fa-395e-4ef7-ac55-54406625a647">
      <Terms xmlns="http://schemas.microsoft.com/office/infopath/2007/PartnerControls">
        <TermInfo xmlns="http://schemas.microsoft.com/office/infopath/2007/PartnerControls">
          <TermName xmlns="http://schemas.microsoft.com/office/infopath/2007/PartnerControls">Speeches</TermName>
          <TermId xmlns="http://schemas.microsoft.com/office/infopath/2007/PartnerControls">0188c61e-20f5-4f53-a893-c508e8c91c2b</TermId>
        </TermInfo>
      </Terms>
    </hb3c1fae58e444ff9b84da2896db5292>
    <TaxCatchAll xmlns="1bc488fa-395e-4ef7-ac55-54406625a647">
      <Value>54</Value>
      <Value>59</Value>
      <Value>98</Value>
    </TaxCatchAll>
    <Approver_x0020_Comments xmlns="1bc488fa-395e-4ef7-ac55-54406625a647" xsi:nil="true"/>
    <Approver_x0020_Two xmlns="1bc488fa-395e-4ef7-ac55-54406625a647" xsi:nil="true"/>
    <_dlc_DocId xmlns="00f13a72-b6c2-4ebb-ac87-eaed7592e15c">OICDOC-1338206655-23418</_dlc_DocId>
    <_dlc_DocIdUrl xmlns="00f13a72-b6c2-4ebb-ac87-eaed7592e15c">
      <Url>https://oicqldgov.sharepoint.com/sites/TPOTProjects/_layouts/15/DocIdRedir.aspx?ID=OICDOC-1338206655-23418</Url>
      <Description>OICDOC-1338206655-23418</Description>
    </_dlc_DocIdUrl>
    <_Flow_SignoffStatus xmlns="99f6b54c-b51c-4d15-a33e-478a82d333c7" xsi:nil="true"/>
  </documentManagement>
</p:properties>
</file>

<file path=customXml/item4.xml><?xml version="1.0" encoding="utf-8"?>
<?mso-contentType ?>
<SharedContentType xmlns="Microsoft.SharePoint.Taxonomy.ContentTypeSync" SourceId="c69375ae-ac4d-4fcd-b9d7-bbf4a10f3fd5" ContentTypeId="0x0101007D1471A9CA652A4098763BD3FAE7F333" PreviousValue="false"/>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3B1C14-42F6-4975-922E-60129947F712}">
  <ds:schemaRefs>
    <ds:schemaRef ds:uri="http://schemas.microsoft.com/sharepoint/events"/>
  </ds:schemaRefs>
</ds:datastoreItem>
</file>

<file path=customXml/itemProps2.xml><?xml version="1.0" encoding="utf-8"?>
<ds:datastoreItem xmlns:ds="http://schemas.openxmlformats.org/officeDocument/2006/customXml" ds:itemID="{F5CB5D21-3479-4C04-9C59-92CB43C3A6E8}"/>
</file>

<file path=customXml/itemProps3.xml><?xml version="1.0" encoding="utf-8"?>
<ds:datastoreItem xmlns:ds="http://schemas.openxmlformats.org/officeDocument/2006/customXml" ds:itemID="{2DD7B28C-92EC-4B2E-B165-EAB21C1A0C67}">
  <ds:schemaRefs>
    <ds:schemaRef ds:uri="http://purl.org/dc/terms/"/>
    <ds:schemaRef ds:uri="http://schemas.microsoft.com/office/2006/documentManagement/types"/>
    <ds:schemaRef ds:uri="http://schemas.microsoft.com/office/2006/metadata/properties"/>
    <ds:schemaRef ds:uri="99f6b54c-b51c-4d15-a33e-478a82d333c7"/>
    <ds:schemaRef ds:uri="http://purl.org/dc/elements/1.1/"/>
    <ds:schemaRef ds:uri="http://schemas.microsoft.com/office/infopath/2007/PartnerControls"/>
    <ds:schemaRef ds:uri="1bc488fa-395e-4ef7-ac55-54406625a647"/>
    <ds:schemaRef ds:uri="http://schemas.openxmlformats.org/package/2006/metadata/core-properties"/>
    <ds:schemaRef ds:uri="00f13a72-b6c2-4ebb-ac87-eaed7592e15c"/>
    <ds:schemaRef ds:uri="http://schemas.microsoft.com/sharepoint/v3"/>
    <ds:schemaRef ds:uri="http://www.w3.org/XML/1998/namespace"/>
    <ds:schemaRef ds:uri="http://purl.org/dc/dcmitype/"/>
  </ds:schemaRefs>
</ds:datastoreItem>
</file>

<file path=customXml/itemProps4.xml><?xml version="1.0" encoding="utf-8"?>
<ds:datastoreItem xmlns:ds="http://schemas.openxmlformats.org/officeDocument/2006/customXml" ds:itemID="{8B9EF8B3-1B90-45D5-8BB1-53527E19D7EA}">
  <ds:schemaRefs>
    <ds:schemaRef ds:uri="Microsoft.SharePoint.Taxonomy.ContentTypeSync"/>
  </ds:schemaRefs>
</ds:datastoreItem>
</file>

<file path=customXml/itemProps5.xml><?xml version="1.0" encoding="utf-8"?>
<ds:datastoreItem xmlns:ds="http://schemas.openxmlformats.org/officeDocument/2006/customXml" ds:itemID="{0174671B-633D-418D-A5BB-5CAED8AC14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978</TotalTime>
  <Words>3946</Words>
  <Application>Microsoft Office PowerPoint</Application>
  <PresentationFormat>Widescreen</PresentationFormat>
  <Paragraphs>517</Paragraphs>
  <Slides>38</Slides>
  <Notes>38</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Parallax</vt:lpstr>
      <vt:lpstr>1_Parallax</vt:lpstr>
      <vt:lpstr>PowerPoint Presentation</vt:lpstr>
      <vt:lpstr>PowerPoint Presentation</vt:lpstr>
      <vt:lpstr>Welcome from the Information Commissioner</vt:lpstr>
      <vt:lpstr>Why are the IPOLA reforms important?</vt:lpstr>
      <vt:lpstr>Session agenda</vt:lpstr>
      <vt:lpstr>Overview: Information Privacy and Other Legislation Amendment Act 2023 (IPOLA Act)</vt:lpstr>
      <vt:lpstr>IPOLA Act   Summary of Changes</vt:lpstr>
      <vt:lpstr>IPOLA Act –  Changes to the IP Act</vt:lpstr>
      <vt:lpstr>PowerPoint Presentation</vt:lpstr>
      <vt:lpstr>PowerPoint Presentation</vt:lpstr>
      <vt:lpstr>Mandatory Notification of Data Breach Scheme</vt:lpstr>
      <vt:lpstr>Initiating the MNDB scheme  - a 3 step process</vt:lpstr>
      <vt:lpstr>Key MNDB scheme  - key terms</vt:lpstr>
      <vt:lpstr>A ‘data breach’ means:</vt:lpstr>
      <vt:lpstr>An ‘eligible data breach’</vt:lpstr>
      <vt:lpstr>‘Serious harm’, means:</vt:lpstr>
      <vt:lpstr>MNDB requirements</vt:lpstr>
      <vt:lpstr>Policies and Registers</vt:lpstr>
      <vt:lpstr>IPOLA Act –  Changes to the IP Act</vt:lpstr>
      <vt:lpstr>Queensland Privacy Principles</vt:lpstr>
      <vt:lpstr>Definition of ‘sensitive information’:</vt:lpstr>
      <vt:lpstr>Queensland Privacy Principles</vt:lpstr>
      <vt:lpstr>QPP 2 – Dealing anonymously and pseudonymously with an agency</vt:lpstr>
      <vt:lpstr>QPP 4 – Assessing and dealing with unsolicited personal information</vt:lpstr>
      <vt:lpstr>Privacy Complaint Timelines</vt:lpstr>
      <vt:lpstr>PowerPoint Presentation</vt:lpstr>
      <vt:lpstr>PowerPoint Presentation</vt:lpstr>
      <vt:lpstr>IPOLA Act –  Changes to the RTI Act</vt:lpstr>
      <vt:lpstr>PowerPoint Presentation</vt:lpstr>
      <vt:lpstr>New:  Information Commissioner – Remittal power</vt:lpstr>
      <vt:lpstr>RTI - Prepare for change:</vt:lpstr>
      <vt:lpstr>Additional Information</vt:lpstr>
      <vt:lpstr>PowerPoint Presentation</vt:lpstr>
      <vt:lpstr>OIC Training Program: </vt:lpstr>
      <vt:lpstr>Training Delivery</vt:lpstr>
      <vt:lpstr>Training Content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Haigh</dc:creator>
  <cp:lastModifiedBy>David Honeyman</cp:lastModifiedBy>
  <cp:revision>5</cp:revision>
  <cp:lastPrinted>2024-08-21T06:07:22Z</cp:lastPrinted>
  <dcterms:created xsi:type="dcterms:W3CDTF">2023-11-26T23:40:49Z</dcterms:created>
  <dcterms:modified xsi:type="dcterms:W3CDTF">2024-09-30T04:22:28Z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0x0101007D1471A9CA652A4098763BD3FAE7F33300BF762873E628474EBF2B9497A9787A0C</vt:lpwstr>
  </property>
  <property fmtid="{D5CDD505-2E9C-101B-9397-08002B2CF9AE}" pid="3" name="RevIMBCS">
    <vt:lpwstr>54;#Other Common Activities|bf5c474f-f29a-4bd7-b282-912effe2a57e</vt:lpwstr>
  </property>
  <property fmtid="{D5CDD505-2E9C-101B-9397-08002B2CF9AE}" pid="4" name="_dlc_DocIdItemGuid">
    <vt:lpwstr>78e09a29-4c6f-4c54-845e-f7b8fa2e74a2</vt:lpwstr>
  </property>
  <property fmtid="{D5CDD505-2E9C-101B-9397-08002B2CF9AE}" pid="5" name="MediaServiceImageTags">
    <vt:lpwstr/>
  </property>
  <property fmtid="{D5CDD505-2E9C-101B-9397-08002B2CF9AE}" pid="6" name="Departments">
    <vt:lpwstr>59;#Privacy|a6ac0d3f-2569-4fc0-897c-6c245eff2cd7</vt:lpwstr>
  </property>
  <property fmtid="{D5CDD505-2E9C-101B-9397-08002B2CF9AE}" pid="7" name="DocumentType">
    <vt:lpwstr>98;#Speeches|0188c61e-20f5-4f53-a893-c508e8c91c2b</vt:lpwstr>
  </property>
</Properties>
</file>