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542" r:id="rId2"/>
    <p:sldId id="524" r:id="rId3"/>
    <p:sldId id="523" r:id="rId4"/>
    <p:sldId id="522" r:id="rId5"/>
    <p:sldId id="521" r:id="rId6"/>
    <p:sldId id="520" r:id="rId7"/>
    <p:sldId id="519" r:id="rId8"/>
    <p:sldId id="518" r:id="rId9"/>
    <p:sldId id="517" r:id="rId10"/>
    <p:sldId id="516" r:id="rId11"/>
    <p:sldId id="515" r:id="rId12"/>
    <p:sldId id="514" r:id="rId13"/>
    <p:sldId id="525" r:id="rId14"/>
    <p:sldId id="526" r:id="rId15"/>
    <p:sldId id="527" r:id="rId16"/>
    <p:sldId id="528" r:id="rId17"/>
    <p:sldId id="529" r:id="rId18"/>
    <p:sldId id="531" r:id="rId19"/>
    <p:sldId id="530" r:id="rId20"/>
    <p:sldId id="532" r:id="rId21"/>
    <p:sldId id="533" r:id="rId22"/>
    <p:sldId id="534" r:id="rId23"/>
    <p:sldId id="535" r:id="rId24"/>
    <p:sldId id="537" r:id="rId25"/>
    <p:sldId id="538" r:id="rId26"/>
    <p:sldId id="539" r:id="rId27"/>
    <p:sldId id="540" r:id="rId28"/>
    <p:sldId id="541" r:id="rId29"/>
    <p:sldId id="407" r:id="rId30"/>
    <p:sldId id="509" r:id="rId31"/>
  </p:sldIdLst>
  <p:sldSz cx="9144000" cy="6858000" type="screen4x3"/>
  <p:notesSz cx="6797675" cy="9926638"/>
  <p:defaultTextStyle>
    <a:defPPr>
      <a:defRPr lang="en-US"/>
    </a:defPPr>
    <a:lvl1pPr algn="l" rtl="0" fontAlgn="base">
      <a:spcBef>
        <a:spcPct val="5000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5000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5000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5000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5000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Gill" initials="AG" lastIdx="1" clrIdx="0">
    <p:extLst>
      <p:ext uri="{19B8F6BF-5375-455C-9EA6-DF929625EA0E}">
        <p15:presenceInfo xmlns:p15="http://schemas.microsoft.com/office/powerpoint/2012/main" userId="S-1-5-21-6776287-1288131465-1396134992-1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9999"/>
    <a:srgbClr val="006600"/>
    <a:srgbClr val="990000"/>
    <a:srgbClr val="CCECFF"/>
    <a:srgbClr val="99CCFF"/>
    <a:srgbClr val="FFCCFF"/>
    <a:srgbClr val="FBC9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41" autoAdjust="0"/>
  </p:normalViewPr>
  <p:slideViewPr>
    <p:cSldViewPr>
      <p:cViewPr varScale="1">
        <p:scale>
          <a:sx n="85" d="100"/>
          <a:sy n="85" d="100"/>
        </p:scale>
        <p:origin x="5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36352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36352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36352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F6804D2-4596-43F7-9541-7968A7F37605}" type="slidenum">
              <a:rPr lang="en-US" altLang="en-US"/>
              <a:pPr/>
              <a:t>‹#›</a:t>
            </a:fld>
            <a:endParaRPr lang="en-US" altLang="en-US"/>
          </a:p>
        </p:txBody>
      </p:sp>
    </p:spTree>
    <p:extLst>
      <p:ext uri="{BB962C8B-B14F-4D97-AF65-F5344CB8AC3E}">
        <p14:creationId xmlns:p14="http://schemas.microsoft.com/office/powerpoint/2010/main" val="94714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87164445-1851-414D-AA59-080E15A8C1CF}" type="slidenum">
              <a:rPr lang="en-US" altLang="en-US"/>
              <a:pPr/>
              <a:t>‹#›</a:t>
            </a:fld>
            <a:endParaRPr lang="en-US" altLang="en-US"/>
          </a:p>
        </p:txBody>
      </p:sp>
    </p:spTree>
    <p:extLst>
      <p:ext uri="{BB962C8B-B14F-4D97-AF65-F5344CB8AC3E}">
        <p14:creationId xmlns:p14="http://schemas.microsoft.com/office/powerpoint/2010/main" val="418854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8D2071-AE8C-4371-8171-4796F6E5EE51}" type="slidenum">
              <a:rPr lang="en-AU" altLang="en-US"/>
              <a:pPr eaLnBrk="1" hangingPunct="1"/>
              <a:t>1</a:t>
            </a:fld>
            <a:endParaRPr lang="en-AU" altLang="en-US"/>
          </a:p>
        </p:txBody>
      </p:sp>
    </p:spTree>
    <p:extLst>
      <p:ext uri="{BB962C8B-B14F-4D97-AF65-F5344CB8AC3E}">
        <p14:creationId xmlns:p14="http://schemas.microsoft.com/office/powerpoint/2010/main" val="1179363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4053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6939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64122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5867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90232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4640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50508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299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19244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4079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59330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20405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68489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4483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40184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05930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83610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65120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20825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07829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133475" y="744538"/>
            <a:ext cx="4530725"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50000"/>
              </a:spcBef>
            </a:pPr>
            <a:endParaRPr lang="en-AU" altLang="en-US" sz="1800"/>
          </a:p>
        </p:txBody>
      </p:sp>
      <p:sp>
        <p:nvSpPr>
          <p:cNvPr id="25603" name="Rectangle 3"/>
          <p:cNvSpPr>
            <a:spLocks noGrp="1" noChangeArrowheads="1"/>
          </p:cNvSpPr>
          <p:nvPr>
            <p:ph type="body"/>
          </p:nvPr>
        </p:nvSpPr>
        <p:spPr>
          <a:xfrm>
            <a:off x="679450" y="4714875"/>
            <a:ext cx="5437188" cy="4467225"/>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7455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8700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917575" y="744538"/>
            <a:ext cx="4962525" cy="3722687"/>
          </a:xfrm>
          <a:ln/>
        </p:spPr>
      </p:sp>
      <p:sp>
        <p:nvSpPr>
          <p:cNvPr id="26627" name="Rectangle 3"/>
          <p:cNvSpPr>
            <a:spLocks noGrp="1" noChangeArrowheads="1"/>
          </p:cNvSpPr>
          <p:nvPr>
            <p:ph type="body" idx="1"/>
          </p:nvPr>
        </p:nvSpPr>
        <p:spPr>
          <a:noFill/>
        </p:spPr>
        <p:txBody>
          <a:bodyPr/>
          <a:lstStyle/>
          <a:p>
            <a:pPr eaLnBrk="1" hangingPunct="1"/>
            <a:endParaRPr lang="en-AU" altLang="en-US" smtClean="0">
              <a:latin typeface="Arial" panose="020B0604020202020204" pitchFamily="34" charset="0"/>
            </a:endParaRPr>
          </a:p>
        </p:txBody>
      </p:sp>
    </p:spTree>
    <p:extLst>
      <p:ext uri="{BB962C8B-B14F-4D97-AF65-F5344CB8AC3E}">
        <p14:creationId xmlns:p14="http://schemas.microsoft.com/office/powerpoint/2010/main" val="345934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8894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0785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5055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2117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53423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8560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643FC9-6E33-4E96-8529-C70CC3153E0D}" type="slidenum">
              <a:rPr lang="en-US" altLang="en-US"/>
              <a:pPr/>
              <a:t>‹#›</a:t>
            </a:fld>
            <a:endParaRPr lang="en-US" altLang="en-US"/>
          </a:p>
        </p:txBody>
      </p:sp>
    </p:spTree>
    <p:extLst>
      <p:ext uri="{BB962C8B-B14F-4D97-AF65-F5344CB8AC3E}">
        <p14:creationId xmlns:p14="http://schemas.microsoft.com/office/powerpoint/2010/main" val="332756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2AA4815-2062-4472-ADAE-85C29C72F6A1}" type="slidenum">
              <a:rPr lang="en-US" altLang="en-US"/>
              <a:pPr/>
              <a:t>‹#›</a:t>
            </a:fld>
            <a:endParaRPr lang="en-US" altLang="en-US"/>
          </a:p>
        </p:txBody>
      </p:sp>
    </p:spTree>
    <p:extLst>
      <p:ext uri="{BB962C8B-B14F-4D97-AF65-F5344CB8AC3E}">
        <p14:creationId xmlns:p14="http://schemas.microsoft.com/office/powerpoint/2010/main" val="97068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B3C348-4EBF-4840-9ED2-2F651CC86D1D}" type="slidenum">
              <a:rPr lang="en-US" altLang="en-US"/>
              <a:pPr/>
              <a:t>‹#›</a:t>
            </a:fld>
            <a:endParaRPr lang="en-US" altLang="en-US"/>
          </a:p>
        </p:txBody>
      </p:sp>
    </p:spTree>
    <p:extLst>
      <p:ext uri="{BB962C8B-B14F-4D97-AF65-F5344CB8AC3E}">
        <p14:creationId xmlns:p14="http://schemas.microsoft.com/office/powerpoint/2010/main" val="173575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8229600" cy="4525963"/>
          </a:xfrm>
        </p:spPr>
        <p:txBody>
          <a:bodyPr/>
          <a:lstStyle/>
          <a:p>
            <a:pPr lvl="0"/>
            <a:endParaRPr lang="en-A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6BC813-1AD8-4395-B141-B74B31890758}" type="slidenum">
              <a:rPr lang="en-US" altLang="en-US"/>
              <a:pPr/>
              <a:t>‹#›</a:t>
            </a:fld>
            <a:endParaRPr lang="en-US" altLang="en-US"/>
          </a:p>
        </p:txBody>
      </p:sp>
    </p:spTree>
    <p:extLst>
      <p:ext uri="{BB962C8B-B14F-4D97-AF65-F5344CB8AC3E}">
        <p14:creationId xmlns:p14="http://schemas.microsoft.com/office/powerpoint/2010/main" val="1993584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F7AB5F-67D3-47C1-BE56-9755E808F488}" type="slidenum">
              <a:rPr lang="en-US" altLang="en-US"/>
              <a:pPr/>
              <a:t>‹#›</a:t>
            </a:fld>
            <a:endParaRPr lang="en-US" altLang="en-US"/>
          </a:p>
        </p:txBody>
      </p:sp>
    </p:spTree>
    <p:extLst>
      <p:ext uri="{BB962C8B-B14F-4D97-AF65-F5344CB8AC3E}">
        <p14:creationId xmlns:p14="http://schemas.microsoft.com/office/powerpoint/2010/main" val="2598974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723C49-3B2D-4D30-925C-21ED5B408424}" type="slidenum">
              <a:rPr lang="en-US" altLang="en-US"/>
              <a:pPr/>
              <a:t>‹#›</a:t>
            </a:fld>
            <a:endParaRPr lang="en-US" altLang="en-US"/>
          </a:p>
        </p:txBody>
      </p:sp>
    </p:spTree>
    <p:extLst>
      <p:ext uri="{BB962C8B-B14F-4D97-AF65-F5344CB8AC3E}">
        <p14:creationId xmlns:p14="http://schemas.microsoft.com/office/powerpoint/2010/main" val="97475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13158DB-81A0-48B6-8269-052EAFE7B0B7}" type="slidenum">
              <a:rPr lang="en-US" altLang="en-US"/>
              <a:pPr/>
              <a:t>‹#›</a:t>
            </a:fld>
            <a:endParaRPr lang="en-US" altLang="en-US"/>
          </a:p>
        </p:txBody>
      </p:sp>
    </p:spTree>
    <p:extLst>
      <p:ext uri="{BB962C8B-B14F-4D97-AF65-F5344CB8AC3E}">
        <p14:creationId xmlns:p14="http://schemas.microsoft.com/office/powerpoint/2010/main" val="109093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4AA933-FE1B-4A76-A7AB-E6454D301189}" type="slidenum">
              <a:rPr lang="en-US" altLang="en-US"/>
              <a:pPr/>
              <a:t>‹#›</a:t>
            </a:fld>
            <a:endParaRPr lang="en-US" altLang="en-US"/>
          </a:p>
        </p:txBody>
      </p:sp>
    </p:spTree>
    <p:extLst>
      <p:ext uri="{BB962C8B-B14F-4D97-AF65-F5344CB8AC3E}">
        <p14:creationId xmlns:p14="http://schemas.microsoft.com/office/powerpoint/2010/main" val="56717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236DA74-2C89-401E-982B-36AC38DB5B50}" type="slidenum">
              <a:rPr lang="en-US" altLang="en-US"/>
              <a:pPr/>
              <a:t>‹#›</a:t>
            </a:fld>
            <a:endParaRPr lang="en-US" altLang="en-US"/>
          </a:p>
        </p:txBody>
      </p:sp>
    </p:spTree>
    <p:extLst>
      <p:ext uri="{BB962C8B-B14F-4D97-AF65-F5344CB8AC3E}">
        <p14:creationId xmlns:p14="http://schemas.microsoft.com/office/powerpoint/2010/main" val="29973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430165F-CD03-4E51-AD43-61EB2927CC76}" type="slidenum">
              <a:rPr lang="en-US" altLang="en-US"/>
              <a:pPr/>
              <a:t>‹#›</a:t>
            </a:fld>
            <a:endParaRPr lang="en-US" altLang="en-US"/>
          </a:p>
        </p:txBody>
      </p:sp>
    </p:spTree>
    <p:extLst>
      <p:ext uri="{BB962C8B-B14F-4D97-AF65-F5344CB8AC3E}">
        <p14:creationId xmlns:p14="http://schemas.microsoft.com/office/powerpoint/2010/main" val="374314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290BA1A-B38D-4248-BF66-72E52887075D}" type="slidenum">
              <a:rPr lang="en-US" altLang="en-US"/>
              <a:pPr/>
              <a:t>‹#›</a:t>
            </a:fld>
            <a:endParaRPr lang="en-US" altLang="en-US"/>
          </a:p>
        </p:txBody>
      </p:sp>
    </p:spTree>
    <p:extLst>
      <p:ext uri="{BB962C8B-B14F-4D97-AF65-F5344CB8AC3E}">
        <p14:creationId xmlns:p14="http://schemas.microsoft.com/office/powerpoint/2010/main" val="194599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FF50C90-45C2-4108-976D-6DBAA7F6129C}" type="slidenum">
              <a:rPr lang="en-US" altLang="en-US"/>
              <a:pPr/>
              <a:t>‹#›</a:t>
            </a:fld>
            <a:endParaRPr lang="en-US" altLang="en-US"/>
          </a:p>
        </p:txBody>
      </p:sp>
    </p:spTree>
    <p:extLst>
      <p:ext uri="{BB962C8B-B14F-4D97-AF65-F5344CB8AC3E}">
        <p14:creationId xmlns:p14="http://schemas.microsoft.com/office/powerpoint/2010/main" val="55519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5131BC1-3DD3-4C98-B412-760FBC4AECF7}" type="slidenum">
              <a:rPr lang="en-US" altLang="en-US"/>
              <a:pPr/>
              <a:t>‹#›</a:t>
            </a:fld>
            <a:endParaRPr lang="en-US" altLang="en-US"/>
          </a:p>
        </p:txBody>
      </p:sp>
    </p:spTree>
    <p:extLst>
      <p:ext uri="{BB962C8B-B14F-4D97-AF65-F5344CB8AC3E}">
        <p14:creationId xmlns:p14="http://schemas.microsoft.com/office/powerpoint/2010/main" val="38249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DBAD15C-8D44-4FCC-933D-83AC0BB7801C}" type="slidenum">
              <a:rPr lang="en-US" altLang="en-US"/>
              <a:pPr/>
              <a:t>‹#›</a:t>
            </a:fld>
            <a:endParaRPr lang="en-US" altLang="en-US"/>
          </a:p>
        </p:txBody>
      </p:sp>
    </p:spTree>
    <p:extLst>
      <p:ext uri="{BB962C8B-B14F-4D97-AF65-F5344CB8AC3E}">
        <p14:creationId xmlns:p14="http://schemas.microsoft.com/office/powerpoint/2010/main" val="10884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B5AA7C62-DBBD-4581-B6C1-FF68D27F496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www.google.com.au/url?sa=i&amp;rct=j&amp;q=&amp;esrc=s&amp;source=images&amp;cd=&amp;cad=rja&amp;uact=8&amp;ved=0CAcQjRw&amp;url=http://www.spiritfulvoices.org/book.php&amp;ei=gZJNVKDAB4XVmgWqw4H4Aw&amp;bvm=bv.77880786,d.dGY&amp;psig=AFQjCNE05JXyW2gUdoZwEuPLIm5MPCpRfQ&amp;ust=141445631563002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google.com.au/url?sa=i&amp;rct=j&amp;q=&amp;esrc=s&amp;source=images&amp;cd=&amp;cad=rja&amp;uact=8&amp;ved=0CAcQjRw&amp;url=http://www.dreamstime.com/royalty-free-stock-images-man-reading-document-image29661199&amp;ei=dKVNVLrCFYHXmAWSjoCYCg&amp;bvm=bv.77880786,d.dGY&amp;psig=AFQjCNFfjGC0PoEN1LX1gOqmRjmNZBZAkQ&amp;ust=141446116238299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ic.qld.gov.au/__data/assets/pdf_file/0018/23085/submission-DJAG-review-of-RTI-Act-and-chapter3-IP-Act.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nquiries@oic.qld.gov.a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google.com.au/url?sa=i&amp;rct=j&amp;q=&amp;esrc=s&amp;source=images&amp;cd=&amp;cad=rja&amp;uact=8&amp;ved=0CAcQjRw&amp;url=http://www.regentsprep.org/regents/math/geometry/gg2/regularsolids.htm&amp;ei=mYlNVPf0KoKdmwWg6YLwDA&amp;bvm=bv.77880786,d.dGY&amp;psig=AFQjCNFcQbyD0Uy2Xwm0ubzdPqUawFNUSg&amp;ust=141445403745141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854868"/>
            <a:ext cx="9144000" cy="610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10200" y="1501036"/>
            <a:ext cx="2004075" cy="7848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500" b="1" dirty="0">
                <a:ln w="11430"/>
                <a:solidFill>
                  <a:schemeClr val="accent1">
                    <a:lumMod val="50000"/>
                  </a:schemeClr>
                </a:solidFill>
                <a:effectLst>
                  <a:outerShdw blurRad="50800" dist="39000" dir="5460000" algn="tl">
                    <a:srgbClr val="000000">
                      <a:alpha val="38000"/>
                    </a:srgbClr>
                  </a:outerShdw>
                </a:effectLst>
                <a:latin typeface="Arabic Typesetting" pitchFamily="66" charset="-78"/>
                <a:cs typeface="Arabic Typesetting" pitchFamily="66" charset="-78"/>
              </a:rPr>
              <a:t>Welcome…</a:t>
            </a:r>
          </a:p>
        </p:txBody>
      </p:sp>
      <p:sp>
        <p:nvSpPr>
          <p:cNvPr id="5124" name="TextBox 3"/>
          <p:cNvSpPr txBox="1">
            <a:spLocks noChangeArrowheads="1"/>
          </p:cNvSpPr>
          <p:nvPr/>
        </p:nvSpPr>
        <p:spPr bwMode="auto">
          <a:xfrm>
            <a:off x="1894286" y="2132411"/>
            <a:ext cx="4878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dirty="0"/>
              <a:t>Topic: 		Consulting with a third party</a:t>
            </a:r>
          </a:p>
        </p:txBody>
      </p:sp>
      <p:sp>
        <p:nvSpPr>
          <p:cNvPr id="5125" name="TextBox 8"/>
          <p:cNvSpPr txBox="1">
            <a:spLocks noChangeArrowheads="1"/>
          </p:cNvSpPr>
          <p:nvPr/>
        </p:nvSpPr>
        <p:spPr bwMode="auto">
          <a:xfrm>
            <a:off x="1885950" y="3429001"/>
            <a:ext cx="3993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dirty="0"/>
              <a:t>Duration: 	approx. </a:t>
            </a:r>
            <a:r>
              <a:rPr lang="en-AU" altLang="en-US" dirty="0" smtClean="0"/>
              <a:t>40 minutes</a:t>
            </a:r>
            <a:endParaRPr lang="en-AU" altLang="en-US" dirty="0"/>
          </a:p>
        </p:txBody>
      </p:sp>
      <p:sp>
        <p:nvSpPr>
          <p:cNvPr id="5126" name="TextBox 10"/>
          <p:cNvSpPr txBox="1">
            <a:spLocks noChangeArrowheads="1"/>
          </p:cNvSpPr>
          <p:nvPr/>
        </p:nvSpPr>
        <p:spPr bwMode="auto">
          <a:xfrm>
            <a:off x="1894286" y="2665810"/>
            <a:ext cx="5938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dirty="0"/>
              <a:t>Presenter: 	Sharron Campbell and Kathryn Taylor </a:t>
            </a:r>
          </a:p>
          <a:p>
            <a:pPr eaLnBrk="1" hangingPunct="1"/>
            <a:r>
              <a:rPr lang="en-AU" altLang="en-US" dirty="0"/>
              <a:t>		Information and Assistance</a:t>
            </a:r>
          </a:p>
          <a:p>
            <a:pPr eaLnBrk="1" hangingPunct="1"/>
            <a:r>
              <a:rPr lang="en-AU" altLang="en-US" dirty="0"/>
              <a:t>		</a:t>
            </a:r>
            <a:endParaRPr lang="en-AU" altLang="en-US" dirty="0" smtClean="0"/>
          </a:p>
        </p:txBody>
      </p:sp>
      <p:sp>
        <p:nvSpPr>
          <p:cNvPr id="5127" name="TextBox 13"/>
          <p:cNvSpPr txBox="1">
            <a:spLocks noChangeArrowheads="1"/>
          </p:cNvSpPr>
          <p:nvPr/>
        </p:nvSpPr>
        <p:spPr bwMode="auto">
          <a:xfrm>
            <a:off x="1864357" y="4600343"/>
            <a:ext cx="65058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dirty="0"/>
              <a:t>Contact us: 	</a:t>
            </a:r>
            <a:r>
              <a:rPr lang="en-US" altLang="en-US" dirty="0"/>
              <a:t>Information and Assistance Team </a:t>
            </a:r>
          </a:p>
          <a:p>
            <a:pPr eaLnBrk="1" hangingPunct="1"/>
            <a:r>
              <a:rPr lang="en-US" altLang="en-US" dirty="0"/>
              <a:t>		(07) 3234 7373 or </a:t>
            </a:r>
            <a:r>
              <a:rPr lang="en-AU" altLang="en-US" dirty="0"/>
              <a:t>enquiries@oic.qld.gov.au</a:t>
            </a:r>
          </a:p>
          <a:p>
            <a:pPr eaLnBrk="1" hangingPunct="1"/>
            <a:endParaRPr lang="en-AU" altLang="en-US" dirty="0"/>
          </a:p>
        </p:txBody>
      </p:sp>
      <p:sp>
        <p:nvSpPr>
          <p:cNvPr id="5128" name="TextBox 7"/>
          <p:cNvSpPr txBox="1">
            <a:spLocks noChangeArrowheads="1"/>
          </p:cNvSpPr>
          <p:nvPr/>
        </p:nvSpPr>
        <p:spPr bwMode="auto">
          <a:xfrm>
            <a:off x="490799" y="5920882"/>
            <a:ext cx="84016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dirty="0"/>
              <a:t>* </a:t>
            </a:r>
            <a:r>
              <a:rPr lang="en-AU" altLang="en-US" dirty="0" smtClean="0"/>
              <a:t> These PowerPoint </a:t>
            </a:r>
            <a:r>
              <a:rPr lang="en-AU" altLang="en-US" dirty="0"/>
              <a:t>slides </a:t>
            </a:r>
            <a:r>
              <a:rPr lang="en-AU" altLang="en-US" dirty="0" smtClean="0"/>
              <a:t>will be provided to participants after the presentation.</a:t>
            </a:r>
            <a:endParaRPr lang="en-AU" altLang="en-US" dirty="0"/>
          </a:p>
        </p:txBody>
      </p:sp>
      <p:grpSp>
        <p:nvGrpSpPr>
          <p:cNvPr id="5129" name="Group 4"/>
          <p:cNvGrpSpPr>
            <a:grpSpLocks/>
          </p:cNvGrpSpPr>
          <p:nvPr/>
        </p:nvGrpSpPr>
        <p:grpSpPr bwMode="auto">
          <a:xfrm>
            <a:off x="3383757" y="939404"/>
            <a:ext cx="2788444" cy="1110094"/>
            <a:chOff x="2987675" y="109538"/>
            <a:chExt cx="3718648" cy="1480117"/>
          </a:xfrm>
        </p:grpSpPr>
        <p:pic>
          <p:nvPicPr>
            <p:cNvPr id="5130" name="Picture 6" descr="OIC_Logo_v1"/>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987675" y="109538"/>
              <a:ext cx="3313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21246743">
              <a:off x="4963748" y="821357"/>
              <a:ext cx="1742575" cy="738659"/>
            </a:xfrm>
            <a:prstGeom prst="rect">
              <a:avLst/>
            </a:prstGeom>
            <a:noFill/>
          </p:spPr>
          <p:txBody>
            <a:bodyPr>
              <a:spAutoFit/>
            </a:bodyPr>
            <a:lstStyle/>
            <a:p>
              <a:pPr algn="ctr">
                <a:defRPr/>
              </a:pPr>
              <a:r>
                <a:rPr lang="en-US" sz="3000" dirty="0">
                  <a:ln w="1905"/>
                  <a:solidFill>
                    <a:srgbClr val="002060"/>
                  </a:solidFill>
                  <a:effectLst>
                    <a:innerShdw blurRad="69850" dist="43180" dir="5400000">
                      <a:srgbClr val="000000">
                        <a:alpha val="65000"/>
                      </a:srgbClr>
                    </a:innerShdw>
                  </a:effectLst>
                  <a:latin typeface="Freestyle Script" pitchFamily="66" charset="0"/>
                </a:rPr>
                <a:t>Webinar</a:t>
              </a:r>
            </a:p>
          </p:txBody>
        </p:sp>
        <p:sp>
          <p:nvSpPr>
            <p:cNvPr id="4" name="TextBox 3"/>
            <p:cNvSpPr txBox="1"/>
            <p:nvPr/>
          </p:nvSpPr>
          <p:spPr>
            <a:xfrm>
              <a:off x="5004192" y="1004882"/>
              <a:ext cx="400187" cy="584773"/>
            </a:xfrm>
            <a:prstGeom prst="rect">
              <a:avLst/>
            </a:prstGeom>
            <a:noFill/>
          </p:spPr>
          <p:txBody>
            <a:bodyPr wrap="none">
              <a:spAutoFit/>
            </a:bodyPr>
            <a:lstStyle/>
            <a:p>
              <a:pPr>
                <a:defRPr/>
              </a:pPr>
              <a:r>
                <a:rPr lang="en-AU" sz="900" dirty="0">
                  <a:solidFill>
                    <a:schemeClr val="tx2">
                      <a:lumMod val="75000"/>
                    </a:schemeClr>
                  </a:solidFill>
                  <a:latin typeface="Arial" charset="0"/>
                </a:rPr>
                <a:t> ‘s</a:t>
              </a:r>
            </a:p>
            <a:p>
              <a:pPr>
                <a:defRPr/>
              </a:pPr>
              <a:endParaRPr lang="en-AU" sz="900" dirty="0">
                <a:solidFill>
                  <a:srgbClr val="336699"/>
                </a:solidFill>
                <a:latin typeface="Arial" charset="0"/>
              </a:endParaRPr>
            </a:p>
          </p:txBody>
        </p:sp>
      </p:grpSp>
    </p:spTree>
    <p:extLst>
      <p:ext uri="{BB962C8B-B14F-4D97-AF65-F5344CB8AC3E}">
        <p14:creationId xmlns:p14="http://schemas.microsoft.com/office/powerpoint/2010/main" val="558441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Two</a:t>
            </a:r>
          </a:p>
        </p:txBody>
      </p:sp>
      <p:sp>
        <p:nvSpPr>
          <p:cNvPr id="3075" name="Rectangle 3"/>
          <p:cNvSpPr>
            <a:spLocks noGrp="1" noChangeArrowheads="1"/>
          </p:cNvSpPr>
          <p:nvPr>
            <p:ph type="body" idx="1"/>
          </p:nvPr>
        </p:nvSpPr>
        <p:spPr>
          <a:xfrm>
            <a:off x="457201" y="1700212"/>
            <a:ext cx="8229600" cy="4752975"/>
          </a:xfrm>
        </p:spPr>
        <p:txBody>
          <a:bodyPr/>
          <a:lstStyle/>
          <a:p>
            <a:pPr marL="0" lvl="0" indent="0">
              <a:buNone/>
            </a:pPr>
            <a:r>
              <a:rPr lang="en-AU" dirty="0" smtClean="0"/>
              <a:t>Questions (cont.)</a:t>
            </a:r>
          </a:p>
          <a:p>
            <a:pPr marL="0" lvl="0" indent="0">
              <a:buNone/>
            </a:pPr>
            <a:r>
              <a:rPr lang="en-US" altLang="en-US" sz="2400" dirty="0" smtClean="0">
                <a:solidFill>
                  <a:schemeClr val="accent2"/>
                </a:solidFill>
              </a:rPr>
              <a:t>b) Would </a:t>
            </a:r>
            <a:r>
              <a:rPr lang="en-US" altLang="en-US" sz="2400" dirty="0">
                <a:solidFill>
                  <a:schemeClr val="accent2"/>
                </a:solidFill>
              </a:rPr>
              <a:t>you give them any weight in your decision</a:t>
            </a:r>
            <a:r>
              <a:rPr lang="en-US" altLang="en-US" sz="2400" dirty="0" smtClean="0">
                <a:solidFill>
                  <a:schemeClr val="accent2"/>
                </a:solidFill>
              </a:rPr>
              <a:t>?</a:t>
            </a:r>
          </a:p>
          <a:p>
            <a:pPr marL="0" lvl="0" indent="0">
              <a:buNone/>
            </a:pPr>
            <a:endParaRPr lang="en-US" altLang="en-US" sz="2400" dirty="0" smtClean="0">
              <a:solidFill>
                <a:schemeClr val="accent2"/>
              </a:solidFill>
            </a:endParaRPr>
          </a:p>
          <a:p>
            <a:r>
              <a:rPr lang="en-US" sz="2000" dirty="0" smtClean="0">
                <a:solidFill>
                  <a:schemeClr val="accent2"/>
                </a:solidFill>
              </a:rPr>
              <a:t>The applicant only wants it so he can copy it next time – </a:t>
            </a:r>
            <a:r>
              <a:rPr lang="en-US" sz="2000" i="1" dirty="0" smtClean="0">
                <a:solidFill>
                  <a:srgbClr val="FF0000"/>
                </a:solidFill>
              </a:rPr>
              <a:t>this is likely an irrelevant factor that needs to be considered and then </a:t>
            </a:r>
            <a:r>
              <a:rPr lang="en-US" sz="2000" i="1" u="sng" dirty="0" smtClean="0">
                <a:solidFill>
                  <a:srgbClr val="FF0000"/>
                </a:solidFill>
              </a:rPr>
              <a:t>disregarded</a:t>
            </a:r>
            <a:r>
              <a:rPr lang="en-US" sz="2000" i="1" dirty="0" smtClean="0">
                <a:solidFill>
                  <a:srgbClr val="FF0000"/>
                </a:solidFill>
              </a:rPr>
              <a:t> (schedule 4, part 1, section 3 – mischievous conduct by the applicant).   However, consider if there are any copyright considerations in terms of forms of access (not a public interest factor)</a:t>
            </a:r>
          </a:p>
          <a:p>
            <a:r>
              <a:rPr lang="en-US" sz="2000" dirty="0" smtClean="0">
                <a:solidFill>
                  <a:schemeClr val="accent2"/>
                </a:solidFill>
              </a:rPr>
              <a:t>No one but the agency would be able to understand it – </a:t>
            </a:r>
            <a:r>
              <a:rPr lang="en-US" sz="2000" i="1" dirty="0" smtClean="0">
                <a:solidFill>
                  <a:srgbClr val="FF0000"/>
                </a:solidFill>
              </a:rPr>
              <a:t>irrelevant factor which needs to be considered and then </a:t>
            </a:r>
            <a:r>
              <a:rPr lang="en-US" sz="2000" i="1" u="sng" dirty="0" smtClean="0">
                <a:solidFill>
                  <a:srgbClr val="FF0000"/>
                </a:solidFill>
              </a:rPr>
              <a:t>disregarded </a:t>
            </a:r>
            <a:r>
              <a:rPr lang="en-US" sz="2000" i="1" dirty="0" smtClean="0">
                <a:solidFill>
                  <a:srgbClr val="FF0000"/>
                </a:solidFill>
              </a:rPr>
              <a:t>(schedule 4, part 1, section 2 – could result in the applicant misinterpreting or misunderstanding the document).  </a:t>
            </a:r>
            <a:endParaRPr lang="en-US" sz="2000" dirty="0">
              <a:solidFill>
                <a:schemeClr val="accent2"/>
              </a:solidFill>
            </a:endParaRPr>
          </a:p>
          <a:p>
            <a:pPr marL="0" indent="0" eaLnBrk="1" hangingPunct="1">
              <a:lnSpc>
                <a:spcPct val="90000"/>
              </a:lnSpc>
              <a:buNone/>
            </a:pPr>
            <a:endParaRPr lang="en-US" altLang="en-US" dirty="0" smtClean="0">
              <a:solidFill>
                <a:schemeClr val="accent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90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1000"/>
                                        <p:tgtEl>
                                          <p:spTgt spid="3075">
                                            <p:txEl>
                                              <p:pRg st="3" end="3"/>
                                            </p:txEl>
                                          </p:spTgt>
                                        </p:tgtEl>
                                      </p:cBhvr>
                                    </p:animEffect>
                                    <p:anim calcmode="lin" valueType="num">
                                      <p:cBhvr>
                                        <p:cTn id="8"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4" end="4"/>
                                            </p:txEl>
                                          </p:spTgt>
                                        </p:tgtEl>
                                        <p:attrNameLst>
                                          <p:attrName>style.visibility</p:attrName>
                                        </p:attrNameLst>
                                      </p:cBhvr>
                                      <p:to>
                                        <p:strVal val="visible"/>
                                      </p:to>
                                    </p:set>
                                    <p:animEffect transition="in" filter="fade">
                                      <p:cBhvr>
                                        <p:cTn id="14" dur="1000"/>
                                        <p:tgtEl>
                                          <p:spTgt spid="3075">
                                            <p:txEl>
                                              <p:pRg st="4" end="4"/>
                                            </p:txEl>
                                          </p:spTgt>
                                        </p:tgtEl>
                                      </p:cBhvr>
                                    </p:animEffect>
                                    <p:anim calcmode="lin" valueType="num">
                                      <p:cBhvr>
                                        <p:cTn id="15"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Three</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dirty="0" smtClean="0">
                <a:solidFill>
                  <a:schemeClr val="accent2"/>
                </a:solidFill>
              </a:rPr>
              <a:t>The Department has decided to ban a breed of imported snake.  Anyone who owns one will have to surrender it to be destroyed.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3212976"/>
            <a:ext cx="2644329" cy="2644329"/>
          </a:xfrm>
          <a:prstGeom prst="rect">
            <a:avLst/>
          </a:prstGeom>
        </p:spPr>
      </p:pic>
    </p:spTree>
    <p:extLst>
      <p:ext uri="{BB962C8B-B14F-4D97-AF65-F5344CB8AC3E}">
        <p14:creationId xmlns:p14="http://schemas.microsoft.com/office/powerpoint/2010/main" val="2046174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Three</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descr="data:image/jpeg;base64,/9j/4AAQSkZJRgABAQAAAQABAAD/2wCEAAkGBxQSEhQUEhQUFBUUFRkUFRcVFBUVFhUVFBQWFxQUFRUYHCggGBolHBQUITEhJSkrLi4uFx8zODMsNygtLisBCgoKDg0OFxAQGywlICQsLCwsLC0sLCwsLCwsLCwsLCwsLCwsLCwsLCwsLCwsLCwsLCwsLCwsLCwsLCwsLCssLP/AABEIALcBEwMBIgACEQEDEQH/xAAcAAABBQEBAQAAAAAAAAAAAAADAAECBAUGBwj/xABBEAABAwIDBQUGBAMHBAMAAAABAAIRAyEEMUEFElFhcQYiMoGRE0JSodHwFWKxwRRy4QcjkqKy0vFDU3OCFiQz/8QAGQEBAAMBAQAAAAAAAAAAAAAAAAECAwQF/8QAJBEBAAMAAgEEAgMBAAAAAAAAAAECEQMhMQQSQVETYRQycUL/2gAMAwEAAhEDEQA/APLq9LFbMrllQOpvacs2vGjmnJzeYXb7I7QUMa0MrANqZTx+q9U7QbAoY6kaWIZvD3XCz2H4mO0PyOq8I7ZdhcRs52+JqUJ7tVo8PAVQPCeeR+SpNdWiXQ4rZNbCOFXDuMC43THoRku37J/2gMqxTxPcflvxAP8AONOuXReYdme2zqcU6/eZlJzH1XVYzY1LEt9rh3Cc7FU2a+U5r2JrpuLjRSC8e7PdrK+BcKVcF1OYg6fyn3T8l6nsja1LEs36TgRqMnN5OC0idVzGgE4WZtbbVLDjvmXaMb4j14DmVxe0u0Fatm7cZo1hIEczmVlyc9aNePhtd31faFJnjqMaeBcJ9ENm2KByrU/8QH6rzCVAmVz/AMu306f4cfb16nUDrtIPQg/opyvI6Dy27SRHAkfot3Z/amtTgOIqN/Nn5O+srSvq4/6hnb0lo8PQE6wMJ2rou8YdTPMbw9R9FrYbH06nge13IET6ZroryUt4lz247V8wsp0ydXUJJJJAkkkoQJJPCUIGSUoShBFJShLdQQShT3Ut1BCEoU91LdQDhNuou6m3UAt1MWoqSAO6kiQkgzAnfTDgWuAcCIIIkEHMEHMJwptCgeTduP7Jw7erbPEG5dhyYB/8Lj4T+U24RkvNtlbXr4KoR3mlph7HAggjMOacivqQmLmwGZOi8o/tUq4DFDugnENsK7LCPhf/ANwfpodFW0xHlasTIey9tYbaDN2pDXxylWdi9nsTSxE0Hu3Gw55aSIY4kQDBEmPCV4/h2vbUAYYdNiDA68l712H/ALQWezZSxJa3daG7xgNIAiTp5qtYiE21X2hsogl7S54N3b13g6z8QWa7JW+02LfialV+GqQxrnU2upuLd5oIDgwi5BLfFnMxbPEwON3QKdQERYEyT5k59Vx83DG7V18HP8WX6jg1jjwt66p2lrmww3iVGswOovP5bRyVfYDgKUuIkxP7Bc+O3U8G8yQdHX9PqrlOjfO11m4k7lSQZDj/AMrTZUt5Ji0SFham/Me6SD1BhWhIXObAx8GoCf8AqO/VbbMSDr5qJjCJiWvhduV6UQ8kcHd4fNbuA7YsNqzd0/E248xmPmuTDwRKrYruidFpTmvXxLG/BS3w9ZwuJZUE03NeORn14I8LxLBbRM71NzhGrSR+i6/s92tqNcG13b7CY3j4mc51HVdlPUxPVocV/TTHh30J4ThOupymhKE6SBQlCdKUDQkklKBJJpTSgkmTEqJKCRKYlRSQIlRJTwmIQRlJKEkFE2ubAamw9VhbT7XYejZrvav4MMjzdl6SvOsXj6tU/wB5Ue/q4keQyVcNXHb1P066+m+2rt3tLWxMgncZ8Dcj/Mfe81z1WgXZq+2kiNprmteZdNeOIYOI2IHXHdcMiNFkY0upNcKjbgd1wmC4XE8Oi7umwIGOwTXiIEcxKmnLMT2rfjiY6cV2f7S1MORB3magr0DCYyhjWyCA/hqCuA2r2eLSTTEctP6LKwuMfRfmWuC7ImL9w5LVmvl6XiaFWiC0zuuGeYvr/ULCDqu+1nhaLgzZ3RanZ7te2oBTrgOB+5B0K18dsQOb7SgQ9mZGo6jQ8wsrUifK9OWa/wCA4fCgNBcZMWSOJiyy3ve3OYGhzHXiOaFicXC5ppMT2768lbRsMxtb2eIqCbOO+P0K16WOsuJ2viyKwf5FXqO0A4CCtbcfUSxjl7mHY09pwIlUMTjHV3imw92Ycf2CwK2PLWOIzhavZaIB+5OZWc0yNae/Zx1VDDboDRYCyRYWlXKBmDkmrm6yie2kx09P7NvJwtEnPcHystJZfZh4dhaJGjd09Wkg/otTdXsU/rDxrf2kpTSpBqeFZVCUpU4ToBpQiJIB7qW6iJIB7iW4iJigh7NLcU0xQQ3E24ppFAPcTp0kHgjWIoYoqTXLxZl7CYCTih7yi9ykTc9Ra6Tmhg8UYQgOxoQMbsihWEVKbXc7hw6EXR2BFiVHumPBNYlztbsRSzpVKlM8DD2/OD81qbFw2LwpBbUY8Dq0xzBkfNXzKIx60/Pf5ZzwUlqVcLRxTZIFCsNCQGOP5Xe6eRXG7a2I5sxY8fdPWMuoXSMqQjioNVaOefmFf4+d1l4ztHCuFQNeIJP2RxCNS2S73TC9Q2hsyhVEOYLXBbYtPEcFlu2GGf8A5u3uT7H1C1/PGZCv4Z3twOIwlVouJC6Hs06KYkXH1VnHkM3g8QRoVR2bVgmevRVtb3VWpX22dzgKgi+qLXB6wsjYL9658uS6IMkLnx2ZsO07BVJw5Hw1CPUAro3PAzXI9gKke1p6WeOvhP7Lp6pl7R5r1OGdpDxuaMvI7nQJTh1pQ6zZspPsFqyPTfKi2rLiOCIBChTYJJ1KCOJrboGpJhELrTyVLaHipjSVec2RCADMTIaT7yLVMAwq9WjG4BkCrFXwnogAa5lg+LNN7cw+3hNlEAQwnjZSqHxidPRAvbHeaNHBExU7p3c1XaSW0yB15K1iAd0xwQVy8hzODhfqhBzg2pxBt0T0wCymSYhFcJc4TmMtEBKLpaDxCSBh63dGkW9CnUDxEhPCg1yKCvGewE4QoH1Rn2Q+IKnBAWT+0QzUvHpzQhUvBU4jWhTqKwyqs5lRHp1AomErwcpKoKqM16riVhhy9VCrVt1URVQqt4TEjh8ahD9rn9mNFVBM9TYcZRWC/Hj14K2E9IbV2WzEs3SS1w8LhmDzGo5LldobOqUIDxfKRkRyK7imyFGuWuaW1AHNP3IOhV63zpSa72ytguiF1eFErlW4I0jvMO/S46t5O+q3NnYiIVLOqkbDqNg1fZ12u0d3HdDl84XbME31XBYdk3XdYKrvMaeIB89V3elt1NXmetplosKM/JKpp1TUzc9UnG4XW4RHZJqeQTVDYp2ZBBTxzCX0yBrnwsryo41x36YGpV5AHEjw3i/qiVBY9EHGjw/zBHdkgogSxnX9Ciupd8kxBbEKBp9y1odOfNEezvgzmIQB/wCmN20OgjO03V7RUGPljpvDosrtJ0gHkgz6smk6bkG0IwqDeYfiGaixomoPOMlAjeYwiAWm8nQHigHXou3jDoSRq7SXGJ+wnQeGseiNP9Poqc+WqM2pofvovIx6ujm4g+vBVnTMOsdDx6Ipf/z9Qh1KgIg5fdwVMQaE9u93TY6H6IDwcjZw14hWSLR4h8/XVM/r/iEn5K0QjVZr/VFp1lTxeNYybgng2/65LBxW065nccGjgAD8yFpFNVm2O0p1JRRUXmoxVfen2j547xj0yWlS27iBmWu/mb/thTPB+0Ry/p3Iqpe1XKUO0h99nm0/sfqrlLb1O3ik8RAHUyqTxSvHJDoGvhEY66rU68qyw2Wc1xpurba1lCiz21RrBlMnoM1VxZhq2+y+F3Wb5u45cgqxWZW+GnR2OGzujPMG7T9Fzm1sE7CvDxPsSeppngTq3n6ruMNXRn02uEEAg5giQfJXmkfBFrQ5/ZOJkC8hdr2fxEtLeFx0K5TG9mjh2+3w5/uT46Zk7hmCWnRs8bdF0/Z7Cua0vdaRYcuJV/T0vTkiPhz+p5qcnH+2xSyTz3vJKmLBM3xHyXpPMSqmxUwh1cvMIgRKjjD/AH1PhmtBBdQBcHahGQBxQMCON+iMg4rIXi6MiFBpHs3GDYlGLu8y2evBQb4XgactU1WoQKelwCiUgCfaAiBppPOUXCEbojS3HJQE+0dOUW/dR2e4FpjIEhA25FXKxF/vyQGy5lRpuQVYxZgtdMQfVQZTDXn83CfWfVAWg+Wic4uks51ZwJANhxSUDw8FIOhDbUUXOGp9V5+PS0T2qYVlQr45oykn5LOxGNc7WOn1Voqa08ZtJrc7ngP3WJidqPeQJ3Wk5D9ygVn2WfVqLStGVrtl2EkZ+iHTwh1veFn4faZbYrqtghtVgdI1nkYKXiYhelq2ljPon4fmg1aJ4FdkcE1V8XhWhplViV7VcpTpSiigrbQJsFJyapg2z8U5mVxwP7cF0WBxbX5G/A5/1XM4Zu8YH0+a9C7JbDpMAqvio/MT4W9BqeZT8fuRPJFVL2G8IWxsqtugUzaMuas7fwQFI1aLBvMO85okAs94gaEZ+RWVgtqU3RvtI8p9CFjelqS6OK9bxrqaREK5SOpyHzWXs9weYpne8r/Oy3sJgLzUOWn10jklKWv4hPJy1pHcsbaW3sRhW776T6uFNQBzKYaS2nBLnuIvuucQCDYxBLRnq4barfasbRbUNOq1z2sEd2mzcD6oaTvbodUa3dbMacFE7ONSRTIbSJ3XUz4XM1APuzYEZEEhVu0mxHYj2TmVH4XEYck0K7ILRvCHU3t1YYbIMZDMSD6Fa+2MeTa3unXZscCAQZByIQW1++WgcyVyWw+01RlRuHx1NuHxDvC5p/8Aq4o/FQqGzKh1Y6JXVYQSXO1mOGXEcVdVYfp1RFVxVUiA3MngrIQSTpgnQAxgJAgxf7COCq2MNheLqwgptbPtBPT5pwN2mJ04fJJnjcDafmh0m9xzeF9D95ICPed5hjPzieaehDXuEATfqhOM0wc921rcvopVXeF4mPvPy/RATHUt5p5XtnzQKlSWteJO6Y4TCvKm3uuLY7p4aef3kgd+EY87178ykgltQWB15JIPnSo52hI6KvU5/NSxe0mNsSFm1MQ9/gY48yIHzXFWsy9CbRAtaqAs2tigFbGx6r7uMDl9USnsDWLauN55BaxSPlja8yw62JJyQgxxXaYLsy43LIGjdf8A2Wmzs9A8A9Fp48M83y88ZRjSVbw2LqU7s7vKLHqu+Z2ccb7gHAR+qn/8WJ90eiefJHXhw7tvVtY/zD91XftWo5d43sdv33bfr/RGPZDd9wX42HUngq5H0t75+3nbcVWNhbyCt0WPPicSvQKfZHdEkDiSjUey833TGg/cqchX3ftyGBwpMWPGOPVdrs3EOACsU9gkZAq3R2O/gVJ0u4TGFQbsSi90tJbNy1sR5DRRpbMe6QJAykZzqB+k/RaOz9lOpiGg+dyomsW8wRaa91lqbMwzKQhgjiTcnqUfGYk2Y27n26DUqu2g8QALmw/cnkPvNaOHwEHei5zKtEZ1Clp3uRMOdxoHD5kq5QyuZ4+ear0qO87KzbdXa+mXWeCtCjyVlFHaeyqeIY6k5rHMIG8x4lhM2Ee6c7jJVNl0KuE7jjVq0hAa57xUcxl+5IaC4NmA50mBflo4I7znAWAMnWQbDXgPIRZWsQywbPjO75XLv8ocgLhzIn4u95HL5QjAJg1SUhBOkkgq450btjc6eWasqntASW5G+rgNRaCRvequhBSkCrnnbTg3zj6psMHB9QG/AX9LiNU9RrvbCJLYk2sLRY/NDBjEHO4gZxdoNtNED4Vri17XDoYIBN8suAQqZ9pRcBMtJiPUeeasUyRVIJkXIsLZHh+5UcNQDXuEgh2kk5Hn1CAmz6m8wcu6eNuPNWFUwY3XOaBbPIATloL2AVtAN1FpuWg+QSREyDx/C9iKDLhgnpl659VfHZ6kwSRbot6tUDTuiXPiQ0An1IyVRlJz3d0hzxEuLRuU5mzdS5Uxp7mG7ZjTEsImd2mPE8cXn3RC06Gw2yC9rSR4QB4c9T5LdoYLdAElx1cczzKJ7O8ASdeQ5n9kxXWQ7BNaJgfK/qnpYAGHWPCLgdOPVaI2UC/fe4ujwtya3y1PMq26iGi+Q+wAFOGsn+GAEmAAk3Cb2YgaDjzd9PXgtWnhZMuHRvDmeLv004mVSnfdb4o1yaPiP7DX1TDWaaQyAkgTA4adEGjs8yX1YNrDRjdb/eS3aOEDRA6knMniTxUWUN8z7oy/MR7x5DTjnwTDWY3Cb0EiG6AjP8zh+g8+lkYXktVtFTFJTiNZbcJyTVMOSdxtiRLj8LeX5jBA6E6X1Krg1pMToAMyTYAdSnw9DdF7uJlx4u+gAAHIBMNVqWCAAAEAWA4QrLaICMAhV270M+LxfyDMedh5lMQjhGb3fPveHkzTzOfmBojYh+623iPdb/Mcp5DM8gUUBQDZfOjP9RF/Qf6ipEqNMNAA0GuZ5nmc01W7mtGsud/K20eZLfQowChRF3O4ndHRs/uXIJspgWAA6WQgJq8mM+bz+wZ/mVmELDjxH4nE+Q7o+TUBU6SSBJJJIKOMY3fbJINrZjMR08uavKniqZLmkA2jkM5uriBKnXgVGktHCbyJtbRXFR2gwy0gE3066oIVwfatMHh1B5hEqOIqC5gxbTIj6KWKBsQY84HRQxrC6IBnO3qghiXf3jeo/pPmrqpbRZYOnLkrdN0gFBJJMkg5LDYE5eGnmQd1zqk/EdB9Vo06IAgAAcAICMAo+LLLU/sPqoAy0mw8zw5Dmi06IAgffNFa2LBSNhdANwAElMylJ3nZ6D4f6/fUjGSZPkOHPqpuMdTkEAqlrC5OX1PJSpUQBxJuTqTxU6dOLnM5/Qck7+Az48B9VIE8b3d097/b9UZOynAgKYaggAnUw1QqCe6PPkP6oBMbvODtGzu8zkXekgdSrACk1sZKUIIQo0G5u+L/AEjIfqfNSqNk7vmenBGAQQcYE8E9FkDnmepuUzxJA0Fz+yKAgjUdAJ+50T0mwAOAUXiSBwufLJFQRqOgE8k9NsADgIUKomBxP6IiB0kkkCSSSQVcS4bzQRM8+atKriAd4WH0VlA6q44SBeOatKtjh3eKAeKplzAQJOik5hNMTYiNU1G9OMjCWHb3S0n0QJhJZE3HDknwrzEHNRw7YkAyq+DMOIKDQSTJIMsslTCQCmAgTU+4nAUwEDQkGXlSCkAgZJrVMBPCBoShShPCCKQapQnAQMFJKE8IGATpJwEDQpJQnQMAnShOgZOklCBJJQnhAySeEyAFahvEGbIwTpkDodVm8IKnKaUA2UYEKFGgGoxcOKiXjiEAm4cAyNUvYiZ1UzUHEKJqt4hBKUlD2zeISQc8NsH4VMbYPwpJK2CY2x+VSG1/ypJJkCQ2v+VTG1vypJJgf8W/Kn/FvypJJkB/xbkn/FuSSSZAb8WPBP8Aip4JJJkBfip4Jfip4JJJgX4q7gl+KO4JJIF+Ju4J/wASfwTpIF+Iv4JfiL0kkDfiL034g9JJA38e9N/HVEkkC/jKib+LqcUySBfxNTiomvU4p0kEDVqcUxdU4/NJJBAipx+aiadTj806SCBov4/NROGf8XzSSTRH+Ffx+aSSSal//9k=">
            <a:hlinkClick r:id="rId4"/>
          </p:cNvPr>
          <p:cNvSpPr>
            <a:spLocks noGrp="1" noChangeAspect="1" noChangeArrowheads="1"/>
          </p:cNvSpPr>
          <p:nvPr>
            <p:ph type="body" idx="1"/>
          </p:nvPr>
        </p:nvSpPr>
        <p:spPr bwMode="auto">
          <a:xfrm>
            <a:off x="457200" y="1700213"/>
            <a:ext cx="8229600" cy="4752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altLang="en-US" sz="2400" dirty="0" smtClean="0">
                <a:solidFill>
                  <a:schemeClr val="accent2"/>
                </a:solidFill>
              </a:rPr>
              <a:t>John applies to access all </a:t>
            </a:r>
            <a:br>
              <a:rPr lang="en-US" altLang="en-US" sz="2400" dirty="0" smtClean="0">
                <a:solidFill>
                  <a:schemeClr val="accent2"/>
                </a:solidFill>
              </a:rPr>
            </a:br>
            <a:r>
              <a:rPr lang="en-US" altLang="en-US" sz="2400" dirty="0" smtClean="0">
                <a:solidFill>
                  <a:schemeClr val="accent2"/>
                </a:solidFill>
              </a:rPr>
              <a:t>documents related to the </a:t>
            </a:r>
            <a:br>
              <a:rPr lang="en-US" altLang="en-US" sz="2400" dirty="0" smtClean="0">
                <a:solidFill>
                  <a:schemeClr val="accent2"/>
                </a:solidFill>
              </a:rPr>
            </a:br>
            <a:r>
              <a:rPr lang="en-US" altLang="en-US" sz="2400" dirty="0" smtClean="0">
                <a:solidFill>
                  <a:schemeClr val="accent2"/>
                </a:solidFill>
              </a:rPr>
              <a:t>Department’s decision.  </a:t>
            </a:r>
          </a:p>
          <a:p>
            <a:pPr marL="0" indent="0">
              <a:buNone/>
            </a:pPr>
            <a:endParaRPr lang="en-US" altLang="en-US" sz="2400" dirty="0">
              <a:solidFill>
                <a:schemeClr val="accent2"/>
              </a:solidFill>
            </a:endParaRPr>
          </a:p>
          <a:p>
            <a:pPr marL="0" indent="0">
              <a:buNone/>
            </a:pPr>
            <a:r>
              <a:rPr lang="en-US" altLang="en-US" sz="2400" dirty="0" smtClean="0">
                <a:solidFill>
                  <a:schemeClr val="accent2"/>
                </a:solidFill>
              </a:rPr>
              <a:t>The scope includes the submissions.</a:t>
            </a:r>
          </a:p>
          <a:p>
            <a:pPr marL="0" indent="0">
              <a:buNone/>
            </a:pPr>
            <a:endParaRPr lang="en-US" sz="2400" dirty="0">
              <a:solidFill>
                <a:schemeClr val="accent2"/>
              </a:solidFill>
            </a:endParaRPr>
          </a:p>
          <a:p>
            <a:pPr marL="0" indent="0">
              <a:buNone/>
            </a:pPr>
            <a:r>
              <a:rPr lang="en-US" sz="2400" dirty="0" smtClean="0">
                <a:solidFill>
                  <a:schemeClr val="accent2"/>
                </a:solidFill>
              </a:rPr>
              <a:t>Some of the submissions are from individuals detailing their opinions on, and personal experiences with, the breed, some are from commercial importers and breeders, and one is from People for the Ethical Treatment of Snakes (PETS).</a:t>
            </a:r>
            <a:endParaRPr lang="en-AU" sz="24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3688" y="1707833"/>
            <a:ext cx="2913112" cy="1922654"/>
          </a:xfrm>
          <a:prstGeom prst="rect">
            <a:avLst/>
          </a:prstGeom>
        </p:spPr>
      </p:pic>
    </p:spTree>
    <p:extLst>
      <p:ext uri="{BB962C8B-B14F-4D97-AF65-F5344CB8AC3E}">
        <p14:creationId xmlns:p14="http://schemas.microsoft.com/office/powerpoint/2010/main" val="4073850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Three</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dirty="0" smtClean="0">
                <a:solidFill>
                  <a:schemeClr val="accent2"/>
                </a:solidFill>
              </a:rPr>
              <a:t>Questions:</a:t>
            </a:r>
          </a:p>
          <a:p>
            <a:pPr marL="457200" indent="-457200" eaLnBrk="1" hangingPunct="1">
              <a:lnSpc>
                <a:spcPct val="90000"/>
              </a:lnSpc>
              <a:buAutoNum type="arabicParenR"/>
            </a:pPr>
            <a:r>
              <a:rPr lang="en-US" altLang="en-US" sz="2400" dirty="0" smtClean="0">
                <a:solidFill>
                  <a:schemeClr val="accent2"/>
                </a:solidFill>
              </a:rPr>
              <a:t>Presume in its call for submissions that the Department said ‘All submissions will be published online.’ </a:t>
            </a:r>
          </a:p>
          <a:p>
            <a:pPr marL="0" indent="0" eaLnBrk="1" hangingPunct="1">
              <a:lnSpc>
                <a:spcPct val="90000"/>
              </a:lnSpc>
              <a:buNone/>
            </a:pPr>
            <a:r>
              <a:rPr lang="en-US" altLang="en-US" sz="2400" dirty="0">
                <a:solidFill>
                  <a:schemeClr val="accent2"/>
                </a:solidFill>
              </a:rPr>
              <a:t> </a:t>
            </a:r>
            <a:r>
              <a:rPr lang="en-US" altLang="en-US" sz="2400" dirty="0" smtClean="0">
                <a:solidFill>
                  <a:schemeClr val="accent2"/>
                </a:solidFill>
              </a:rPr>
              <a:t>    Would you need to consult with the submitters?</a:t>
            </a:r>
          </a:p>
          <a:p>
            <a:pPr marL="0" indent="0" eaLnBrk="1" hangingPunct="1">
              <a:lnSpc>
                <a:spcPct val="90000"/>
              </a:lnSpc>
              <a:buNone/>
            </a:pPr>
            <a:endParaRPr lang="en-US" altLang="en-US" sz="2600" dirty="0" smtClean="0">
              <a:solidFill>
                <a:schemeClr val="accent2"/>
              </a:solidFill>
            </a:endParaRPr>
          </a:p>
          <a:p>
            <a:pPr marL="0" indent="0" eaLnBrk="1" hangingPunct="1">
              <a:lnSpc>
                <a:spcPct val="90000"/>
              </a:lnSpc>
              <a:buNone/>
            </a:pPr>
            <a:r>
              <a:rPr lang="en-US" altLang="en-US" sz="2600" i="1" dirty="0" smtClean="0">
                <a:solidFill>
                  <a:srgbClr val="FF0000"/>
                </a:solidFill>
              </a:rPr>
              <a:t>No. </a:t>
            </a:r>
          </a:p>
          <a:p>
            <a:pPr marL="0" indent="0" eaLnBrk="1" hangingPunct="1">
              <a:lnSpc>
                <a:spcPct val="90000"/>
              </a:lnSpc>
              <a:buNone/>
            </a:pPr>
            <a:r>
              <a:rPr lang="en-US" altLang="en-US" sz="2600" i="1" dirty="0" smtClean="0">
                <a:solidFill>
                  <a:srgbClr val="FF0000"/>
                </a:solidFill>
              </a:rPr>
              <a:t>The submitters were advised that their submissions would be published online –section 37 is not activated because the disclosure would not </a:t>
            </a:r>
            <a:r>
              <a:rPr lang="en-US" altLang="en-US" sz="2600" dirty="0" smtClean="0">
                <a:solidFill>
                  <a:srgbClr val="FF0000"/>
                </a:solidFill>
              </a:rPr>
              <a:t>‘reasonably’ </a:t>
            </a:r>
            <a:r>
              <a:rPr lang="en-US" altLang="en-US" sz="2600" i="1" dirty="0" smtClean="0">
                <a:solidFill>
                  <a:srgbClr val="FF0000"/>
                </a:solidFill>
              </a:rPr>
              <a:t>be expected to be of concern. Reasonable person test.  </a:t>
            </a:r>
            <a:endParaRPr lang="en-US" altLang="en-US" sz="2600" i="1" dirty="0">
              <a:solidFill>
                <a:srgbClr val="FF0000"/>
              </a:solidFill>
            </a:endParaRPr>
          </a:p>
          <a:p>
            <a:pPr marL="0" indent="0" eaLnBrk="1" hangingPunct="1">
              <a:lnSpc>
                <a:spcPct val="90000"/>
              </a:lnSpc>
              <a:buNone/>
            </a:pPr>
            <a:endParaRPr lang="en-US" altLang="en-US" i="1" dirty="0">
              <a:solidFill>
                <a:srgbClr val="FF000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440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Three</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dirty="0" smtClean="0">
                <a:solidFill>
                  <a:schemeClr val="accent2"/>
                </a:solidFill>
              </a:rPr>
              <a:t>Questions</a:t>
            </a:r>
          </a:p>
          <a:p>
            <a:pPr marL="0" indent="0" eaLnBrk="1" hangingPunct="1">
              <a:lnSpc>
                <a:spcPct val="90000"/>
              </a:lnSpc>
              <a:buNone/>
            </a:pPr>
            <a:r>
              <a:rPr lang="en-US" altLang="en-US" sz="2400" dirty="0" smtClean="0">
                <a:solidFill>
                  <a:schemeClr val="accent2"/>
                </a:solidFill>
              </a:rPr>
              <a:t>2) What if the Department said ‘some submissions will be published online, subject to deletion of personal information?’</a:t>
            </a:r>
          </a:p>
          <a:p>
            <a:pPr marL="457200" indent="-457200" eaLnBrk="1" hangingPunct="1">
              <a:lnSpc>
                <a:spcPct val="90000"/>
              </a:lnSpc>
              <a:buAutoNum type="alphaLcParenR"/>
            </a:pPr>
            <a:r>
              <a:rPr lang="en-US" altLang="en-US" sz="2400" dirty="0" smtClean="0">
                <a:solidFill>
                  <a:schemeClr val="accent2"/>
                </a:solidFill>
              </a:rPr>
              <a:t>Would you need to consult with the individuals?</a:t>
            </a:r>
          </a:p>
          <a:p>
            <a:pPr marL="0" indent="0" eaLnBrk="1" hangingPunct="1">
              <a:lnSpc>
                <a:spcPct val="90000"/>
              </a:lnSpc>
              <a:buNone/>
            </a:pPr>
            <a:endParaRPr lang="en-US" altLang="en-US" sz="2400" dirty="0">
              <a:solidFill>
                <a:schemeClr val="accent2"/>
              </a:solidFill>
            </a:endParaRPr>
          </a:p>
          <a:p>
            <a:pPr marL="0" indent="0" eaLnBrk="1" hangingPunct="1">
              <a:lnSpc>
                <a:spcPct val="90000"/>
              </a:lnSpc>
              <a:buNone/>
            </a:pPr>
            <a:r>
              <a:rPr lang="en-US" altLang="en-US" sz="2400" i="1" dirty="0" smtClean="0">
                <a:solidFill>
                  <a:srgbClr val="FF0000"/>
                </a:solidFill>
              </a:rPr>
              <a:t>It depends:</a:t>
            </a:r>
          </a:p>
          <a:p>
            <a:pPr eaLnBrk="1" hangingPunct="1">
              <a:lnSpc>
                <a:spcPct val="90000"/>
              </a:lnSpc>
            </a:pPr>
            <a:r>
              <a:rPr lang="en-US" altLang="en-US" sz="2400" i="1" dirty="0" smtClean="0">
                <a:solidFill>
                  <a:srgbClr val="FF0000"/>
                </a:solidFill>
              </a:rPr>
              <a:t>Were their submissions published? </a:t>
            </a:r>
          </a:p>
          <a:p>
            <a:pPr eaLnBrk="1" hangingPunct="1">
              <a:lnSpc>
                <a:spcPct val="90000"/>
              </a:lnSpc>
            </a:pPr>
            <a:r>
              <a:rPr lang="en-US" altLang="en-US" sz="2400" i="1" dirty="0" smtClean="0">
                <a:solidFill>
                  <a:srgbClr val="FF0000"/>
                </a:solidFill>
              </a:rPr>
              <a:t>Are you considering removing personal information and does this then remove the concern? </a:t>
            </a:r>
          </a:p>
          <a:p>
            <a:pPr eaLnBrk="1" hangingPunct="1">
              <a:lnSpc>
                <a:spcPct val="90000"/>
              </a:lnSpc>
            </a:pPr>
            <a:r>
              <a:rPr lang="en-US" altLang="en-US" sz="2400" i="1" dirty="0" smtClean="0">
                <a:solidFill>
                  <a:srgbClr val="FF0000"/>
                </a:solidFill>
              </a:rPr>
              <a:t>Do you think there is still concern because it isn’t clear which submissions would be published?</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84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1000"/>
                                        <p:tgtEl>
                                          <p:spTgt spid="3075">
                                            <p:txEl>
                                              <p:pRg st="4" end="4"/>
                                            </p:txEl>
                                          </p:spTgt>
                                        </p:tgtEl>
                                      </p:cBhvr>
                                    </p:animEffect>
                                    <p:anim calcmode="lin" valueType="num">
                                      <p:cBhvr>
                                        <p:cTn id="8"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5" end="5"/>
                                            </p:txEl>
                                          </p:spTgt>
                                        </p:tgtEl>
                                        <p:attrNameLst>
                                          <p:attrName>style.visibility</p:attrName>
                                        </p:attrNameLst>
                                      </p:cBhvr>
                                      <p:to>
                                        <p:strVal val="visible"/>
                                      </p:to>
                                    </p:set>
                                    <p:animEffect transition="in" filter="fade">
                                      <p:cBhvr>
                                        <p:cTn id="14" dur="1000"/>
                                        <p:tgtEl>
                                          <p:spTgt spid="3075">
                                            <p:txEl>
                                              <p:pRg st="5" end="5"/>
                                            </p:txEl>
                                          </p:spTgt>
                                        </p:tgtEl>
                                      </p:cBhvr>
                                    </p:animEffect>
                                    <p:anim calcmode="lin" valueType="num">
                                      <p:cBhvr>
                                        <p:cTn id="15"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6" end="6"/>
                                            </p:txEl>
                                          </p:spTgt>
                                        </p:tgtEl>
                                        <p:attrNameLst>
                                          <p:attrName>style.visibility</p:attrName>
                                        </p:attrNameLst>
                                      </p:cBhvr>
                                      <p:to>
                                        <p:strVal val="visible"/>
                                      </p:to>
                                    </p:set>
                                    <p:animEffect transition="in" filter="fade">
                                      <p:cBhvr>
                                        <p:cTn id="21" dur="1000"/>
                                        <p:tgtEl>
                                          <p:spTgt spid="3075">
                                            <p:txEl>
                                              <p:pRg st="6" end="6"/>
                                            </p:txEl>
                                          </p:spTgt>
                                        </p:tgtEl>
                                      </p:cBhvr>
                                    </p:animEffect>
                                    <p:anim calcmode="lin" valueType="num">
                                      <p:cBhvr>
                                        <p:cTn id="22"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7" end="7"/>
                                            </p:txEl>
                                          </p:spTgt>
                                        </p:tgtEl>
                                        <p:attrNameLst>
                                          <p:attrName>style.visibility</p:attrName>
                                        </p:attrNameLst>
                                      </p:cBhvr>
                                      <p:to>
                                        <p:strVal val="visible"/>
                                      </p:to>
                                    </p:set>
                                    <p:animEffect transition="in" filter="fade">
                                      <p:cBhvr>
                                        <p:cTn id="28" dur="1000"/>
                                        <p:tgtEl>
                                          <p:spTgt spid="3075">
                                            <p:txEl>
                                              <p:pRg st="7" end="7"/>
                                            </p:txEl>
                                          </p:spTgt>
                                        </p:tgtEl>
                                      </p:cBhvr>
                                    </p:animEffect>
                                    <p:anim calcmode="lin" valueType="num">
                                      <p:cBhvr>
                                        <p:cTn id="29"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Three</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dirty="0" smtClean="0">
                <a:solidFill>
                  <a:schemeClr val="accent2"/>
                </a:solidFill>
              </a:rPr>
              <a:t>Questions</a:t>
            </a:r>
          </a:p>
          <a:p>
            <a:pPr marL="0" indent="0" eaLnBrk="1" hangingPunct="1">
              <a:lnSpc>
                <a:spcPct val="90000"/>
              </a:lnSpc>
              <a:buNone/>
            </a:pPr>
            <a:r>
              <a:rPr lang="en-US" altLang="en-US" sz="2400" dirty="0" smtClean="0">
                <a:solidFill>
                  <a:schemeClr val="accent2"/>
                </a:solidFill>
              </a:rPr>
              <a:t>2) What if the Department said ‘ some submissions will be published online, subject to deletion of personal information?’</a:t>
            </a:r>
          </a:p>
          <a:p>
            <a:pPr marL="0" indent="0" eaLnBrk="1" hangingPunct="1">
              <a:lnSpc>
                <a:spcPct val="90000"/>
              </a:lnSpc>
              <a:buNone/>
            </a:pPr>
            <a:r>
              <a:rPr lang="en-US" altLang="en-US" sz="2400" dirty="0" smtClean="0">
                <a:solidFill>
                  <a:schemeClr val="accent2"/>
                </a:solidFill>
              </a:rPr>
              <a:t>b) Would you need to consult with the breeders?</a:t>
            </a:r>
          </a:p>
          <a:p>
            <a:pPr marL="0" indent="0" eaLnBrk="1" hangingPunct="1">
              <a:lnSpc>
                <a:spcPct val="90000"/>
              </a:lnSpc>
              <a:buNone/>
            </a:pPr>
            <a:endParaRPr lang="en-US" altLang="en-US" sz="2400" i="1" dirty="0" smtClean="0">
              <a:solidFill>
                <a:srgbClr val="FF0000"/>
              </a:solidFill>
            </a:endParaRPr>
          </a:p>
          <a:p>
            <a:pPr marL="0" indent="0" eaLnBrk="1" hangingPunct="1">
              <a:lnSpc>
                <a:spcPct val="90000"/>
              </a:lnSpc>
              <a:buNone/>
            </a:pPr>
            <a:r>
              <a:rPr lang="en-US" altLang="en-US" sz="2400" i="1" dirty="0" smtClean="0">
                <a:solidFill>
                  <a:srgbClr val="FF0000"/>
                </a:solidFill>
              </a:rPr>
              <a:t>It depends:</a:t>
            </a:r>
            <a:endParaRPr lang="en-US" altLang="en-US" sz="2400" i="1" dirty="0">
              <a:solidFill>
                <a:srgbClr val="FF0000"/>
              </a:solidFill>
            </a:endParaRPr>
          </a:p>
          <a:p>
            <a:pPr eaLnBrk="1" hangingPunct="1">
              <a:lnSpc>
                <a:spcPct val="90000"/>
              </a:lnSpc>
            </a:pPr>
            <a:r>
              <a:rPr lang="en-US" altLang="en-US" sz="2400" i="1" dirty="0">
                <a:solidFill>
                  <a:srgbClr val="FF0000"/>
                </a:solidFill>
              </a:rPr>
              <a:t>Were their submissions published? </a:t>
            </a:r>
          </a:p>
          <a:p>
            <a:pPr eaLnBrk="1" hangingPunct="1">
              <a:lnSpc>
                <a:spcPct val="90000"/>
              </a:lnSpc>
            </a:pPr>
            <a:r>
              <a:rPr lang="en-US" altLang="en-US" sz="2400" i="1" dirty="0">
                <a:solidFill>
                  <a:srgbClr val="FF0000"/>
                </a:solidFill>
              </a:rPr>
              <a:t>Are you considering removing personal information and does this then remove the concern? </a:t>
            </a:r>
          </a:p>
          <a:p>
            <a:pPr eaLnBrk="1" hangingPunct="1">
              <a:lnSpc>
                <a:spcPct val="90000"/>
              </a:lnSpc>
            </a:pPr>
            <a:r>
              <a:rPr lang="en-US" altLang="en-US" sz="2400" i="1" dirty="0">
                <a:solidFill>
                  <a:srgbClr val="FF0000"/>
                </a:solidFill>
              </a:rPr>
              <a:t>Do you think there is still concern because it isn’t clear which submissions would be published?</a:t>
            </a:r>
          </a:p>
          <a:p>
            <a:pPr marL="0" indent="0" eaLnBrk="1" hangingPunct="1">
              <a:lnSpc>
                <a:spcPct val="90000"/>
              </a:lnSpc>
              <a:buNone/>
            </a:pPr>
            <a:endParaRPr lang="en-US" altLang="en-US" sz="2400" dirty="0" smtClean="0">
              <a:solidFill>
                <a:schemeClr val="accent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30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1000"/>
                                        <p:tgtEl>
                                          <p:spTgt spid="3075">
                                            <p:txEl>
                                              <p:pRg st="4" end="4"/>
                                            </p:txEl>
                                          </p:spTgt>
                                        </p:tgtEl>
                                      </p:cBhvr>
                                    </p:animEffect>
                                    <p:anim calcmode="lin" valueType="num">
                                      <p:cBhvr>
                                        <p:cTn id="8"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5" end="5"/>
                                            </p:txEl>
                                          </p:spTgt>
                                        </p:tgtEl>
                                        <p:attrNameLst>
                                          <p:attrName>style.visibility</p:attrName>
                                        </p:attrNameLst>
                                      </p:cBhvr>
                                      <p:to>
                                        <p:strVal val="visible"/>
                                      </p:to>
                                    </p:set>
                                    <p:animEffect transition="in" filter="fade">
                                      <p:cBhvr>
                                        <p:cTn id="14" dur="1000"/>
                                        <p:tgtEl>
                                          <p:spTgt spid="3075">
                                            <p:txEl>
                                              <p:pRg st="5" end="5"/>
                                            </p:txEl>
                                          </p:spTgt>
                                        </p:tgtEl>
                                      </p:cBhvr>
                                    </p:animEffect>
                                    <p:anim calcmode="lin" valueType="num">
                                      <p:cBhvr>
                                        <p:cTn id="15"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6" end="6"/>
                                            </p:txEl>
                                          </p:spTgt>
                                        </p:tgtEl>
                                        <p:attrNameLst>
                                          <p:attrName>style.visibility</p:attrName>
                                        </p:attrNameLst>
                                      </p:cBhvr>
                                      <p:to>
                                        <p:strVal val="visible"/>
                                      </p:to>
                                    </p:set>
                                    <p:animEffect transition="in" filter="fade">
                                      <p:cBhvr>
                                        <p:cTn id="21" dur="1000"/>
                                        <p:tgtEl>
                                          <p:spTgt spid="3075">
                                            <p:txEl>
                                              <p:pRg st="6" end="6"/>
                                            </p:txEl>
                                          </p:spTgt>
                                        </p:tgtEl>
                                      </p:cBhvr>
                                    </p:animEffect>
                                    <p:anim calcmode="lin" valueType="num">
                                      <p:cBhvr>
                                        <p:cTn id="22"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7" end="7"/>
                                            </p:txEl>
                                          </p:spTgt>
                                        </p:tgtEl>
                                        <p:attrNameLst>
                                          <p:attrName>style.visibility</p:attrName>
                                        </p:attrNameLst>
                                      </p:cBhvr>
                                      <p:to>
                                        <p:strVal val="visible"/>
                                      </p:to>
                                    </p:set>
                                    <p:animEffect transition="in" filter="fade">
                                      <p:cBhvr>
                                        <p:cTn id="28" dur="1000"/>
                                        <p:tgtEl>
                                          <p:spTgt spid="3075">
                                            <p:txEl>
                                              <p:pRg st="7" end="7"/>
                                            </p:txEl>
                                          </p:spTgt>
                                        </p:tgtEl>
                                      </p:cBhvr>
                                    </p:animEffect>
                                    <p:anim calcmode="lin" valueType="num">
                                      <p:cBhvr>
                                        <p:cTn id="29"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Three</a:t>
            </a:r>
          </a:p>
        </p:txBody>
      </p:sp>
      <p:sp>
        <p:nvSpPr>
          <p:cNvPr id="3075" name="Rectangle 3"/>
          <p:cNvSpPr>
            <a:spLocks noGrp="1" noChangeArrowheads="1"/>
          </p:cNvSpPr>
          <p:nvPr>
            <p:ph type="body" idx="1"/>
          </p:nvPr>
        </p:nvSpPr>
        <p:spPr>
          <a:xfrm>
            <a:off x="470972" y="1700213"/>
            <a:ext cx="8229600" cy="4752975"/>
          </a:xfrm>
        </p:spPr>
        <p:txBody>
          <a:bodyPr/>
          <a:lstStyle/>
          <a:p>
            <a:pPr marL="0" indent="0" eaLnBrk="1" hangingPunct="1">
              <a:lnSpc>
                <a:spcPct val="90000"/>
              </a:lnSpc>
              <a:buNone/>
            </a:pPr>
            <a:r>
              <a:rPr lang="en-US" altLang="en-US" dirty="0">
                <a:solidFill>
                  <a:schemeClr val="accent2"/>
                </a:solidFill>
              </a:rPr>
              <a:t>Questions</a:t>
            </a:r>
          </a:p>
          <a:p>
            <a:pPr marL="0" indent="0" eaLnBrk="1" hangingPunct="1">
              <a:lnSpc>
                <a:spcPct val="90000"/>
              </a:lnSpc>
              <a:buNone/>
            </a:pPr>
            <a:r>
              <a:rPr lang="en-US" altLang="en-US" sz="2400" dirty="0">
                <a:solidFill>
                  <a:schemeClr val="accent2"/>
                </a:solidFill>
              </a:rPr>
              <a:t>2) What if the Department said ‘ some submissions will be published online, subject to deletion of personal information?’</a:t>
            </a:r>
          </a:p>
          <a:p>
            <a:pPr marL="0" indent="0" eaLnBrk="1" hangingPunct="1">
              <a:lnSpc>
                <a:spcPct val="90000"/>
              </a:lnSpc>
              <a:buNone/>
            </a:pPr>
            <a:r>
              <a:rPr lang="en-US" altLang="en-US" sz="2400" dirty="0" smtClean="0">
                <a:solidFill>
                  <a:schemeClr val="accent2"/>
                </a:solidFill>
              </a:rPr>
              <a:t>c) </a:t>
            </a:r>
            <a:r>
              <a:rPr lang="en-US" altLang="en-US" sz="2400" dirty="0">
                <a:solidFill>
                  <a:schemeClr val="accent2"/>
                </a:solidFill>
              </a:rPr>
              <a:t>Would you need to consult with </a:t>
            </a:r>
            <a:r>
              <a:rPr lang="en-US" altLang="en-US" sz="2400" dirty="0" smtClean="0">
                <a:solidFill>
                  <a:schemeClr val="accent2"/>
                </a:solidFill>
              </a:rPr>
              <a:t>PETS?</a:t>
            </a:r>
          </a:p>
          <a:p>
            <a:pPr marL="0" indent="0" eaLnBrk="1" hangingPunct="1">
              <a:lnSpc>
                <a:spcPct val="90000"/>
              </a:lnSpc>
              <a:buNone/>
            </a:pPr>
            <a:r>
              <a:rPr lang="en-US" altLang="en-US" sz="2400" i="1" dirty="0" smtClean="0">
                <a:solidFill>
                  <a:srgbClr val="FF0000"/>
                </a:solidFill>
              </a:rPr>
              <a:t/>
            </a:r>
            <a:br>
              <a:rPr lang="en-US" altLang="en-US" sz="2400" i="1" dirty="0" smtClean="0">
                <a:solidFill>
                  <a:srgbClr val="FF0000"/>
                </a:solidFill>
              </a:rPr>
            </a:br>
            <a:r>
              <a:rPr lang="en-US" altLang="en-US" sz="2400" i="1" dirty="0" smtClean="0">
                <a:solidFill>
                  <a:srgbClr val="FF0000"/>
                </a:solidFill>
              </a:rPr>
              <a:t>It depends:</a:t>
            </a:r>
            <a:endParaRPr lang="en-US" altLang="en-US" sz="2400" i="1" dirty="0">
              <a:solidFill>
                <a:srgbClr val="FF0000"/>
              </a:solidFill>
            </a:endParaRPr>
          </a:p>
          <a:p>
            <a:pPr eaLnBrk="1" hangingPunct="1">
              <a:lnSpc>
                <a:spcPct val="90000"/>
              </a:lnSpc>
            </a:pPr>
            <a:r>
              <a:rPr lang="en-US" altLang="en-US" sz="2400" i="1" dirty="0">
                <a:solidFill>
                  <a:srgbClr val="FF0000"/>
                </a:solidFill>
              </a:rPr>
              <a:t>Were their submissions </a:t>
            </a:r>
            <a:r>
              <a:rPr lang="en-US" altLang="en-US" sz="2400" i="1" dirty="0" smtClean="0">
                <a:solidFill>
                  <a:srgbClr val="FF0000"/>
                </a:solidFill>
              </a:rPr>
              <a:t>published by the Department? </a:t>
            </a:r>
            <a:endParaRPr lang="en-US" altLang="en-US" sz="2400" i="1" dirty="0">
              <a:solidFill>
                <a:srgbClr val="FF0000"/>
              </a:solidFill>
            </a:endParaRPr>
          </a:p>
          <a:p>
            <a:pPr eaLnBrk="1" hangingPunct="1">
              <a:lnSpc>
                <a:spcPct val="90000"/>
              </a:lnSpc>
            </a:pPr>
            <a:r>
              <a:rPr lang="en-US" altLang="en-US" sz="2400" i="1" dirty="0" smtClean="0">
                <a:solidFill>
                  <a:srgbClr val="FF0000"/>
                </a:solidFill>
              </a:rPr>
              <a:t>Did they publish their own submissions? </a:t>
            </a:r>
          </a:p>
          <a:p>
            <a:pPr eaLnBrk="1" hangingPunct="1">
              <a:lnSpc>
                <a:spcPct val="90000"/>
              </a:lnSpc>
            </a:pPr>
            <a:r>
              <a:rPr lang="en-US" altLang="en-US" sz="2400" i="1" dirty="0" smtClean="0">
                <a:solidFill>
                  <a:srgbClr val="FF0000"/>
                </a:solidFill>
              </a:rPr>
              <a:t>Do </a:t>
            </a:r>
            <a:r>
              <a:rPr lang="en-US" altLang="en-US" sz="2400" i="1" dirty="0">
                <a:solidFill>
                  <a:srgbClr val="FF0000"/>
                </a:solidFill>
              </a:rPr>
              <a:t>you think there is still concern because it isn’t clear which submissions would be published</a:t>
            </a:r>
            <a:r>
              <a:rPr lang="en-US" altLang="en-US" sz="2400" i="1" dirty="0" smtClean="0">
                <a:solidFill>
                  <a:srgbClr val="FF0000"/>
                </a:solidFill>
              </a:rPr>
              <a:t>?</a:t>
            </a:r>
          </a:p>
          <a:p>
            <a:pPr eaLnBrk="1" hangingPunct="1">
              <a:lnSpc>
                <a:spcPct val="90000"/>
              </a:lnSpc>
            </a:pPr>
            <a:r>
              <a:rPr lang="en-US" altLang="en-US" sz="2400" i="1" dirty="0" smtClean="0">
                <a:solidFill>
                  <a:srgbClr val="FF0000"/>
                </a:solidFill>
              </a:rPr>
              <a:t>Do you think such an entity would be as concerned about their submissions being released as an individual?</a:t>
            </a:r>
            <a:endParaRPr lang="en-US" altLang="en-US" sz="2400" i="1" dirty="0">
              <a:solidFill>
                <a:srgbClr val="FF0000"/>
              </a:solidFill>
            </a:endParaRPr>
          </a:p>
          <a:p>
            <a:pPr marL="0" indent="0" eaLnBrk="1" hangingPunct="1">
              <a:lnSpc>
                <a:spcPct val="90000"/>
              </a:lnSpc>
              <a:buNone/>
            </a:pPr>
            <a:endParaRPr lang="en-US" altLang="en-US" sz="2400" dirty="0">
              <a:solidFill>
                <a:schemeClr val="accent2"/>
              </a:solidFill>
            </a:endParaRPr>
          </a:p>
          <a:p>
            <a:pPr marL="0" indent="0" eaLnBrk="1" hangingPunct="1">
              <a:lnSpc>
                <a:spcPct val="90000"/>
              </a:lnSpc>
              <a:buNone/>
            </a:pPr>
            <a:endParaRPr lang="en-US" altLang="en-US" dirty="0" smtClean="0">
              <a:solidFill>
                <a:schemeClr val="accent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709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Three</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dirty="0" smtClean="0">
                <a:solidFill>
                  <a:schemeClr val="accent2"/>
                </a:solidFill>
              </a:rPr>
              <a:t>Questions</a:t>
            </a:r>
            <a:br>
              <a:rPr lang="en-US" altLang="en-US" dirty="0" smtClean="0">
                <a:solidFill>
                  <a:schemeClr val="accent2"/>
                </a:solidFill>
              </a:rPr>
            </a:br>
            <a:r>
              <a:rPr lang="en-US" altLang="en-US" sz="2000" dirty="0" smtClean="0">
                <a:solidFill>
                  <a:schemeClr val="accent2"/>
                </a:solidFill>
              </a:rPr>
              <a:t>3) </a:t>
            </a:r>
            <a:r>
              <a:rPr lang="en-US" altLang="en-US" sz="2000" dirty="0">
                <a:solidFill>
                  <a:schemeClr val="accent2"/>
                </a:solidFill>
              </a:rPr>
              <a:t>What if the </a:t>
            </a:r>
            <a:r>
              <a:rPr lang="en-US" altLang="en-US" sz="2000" dirty="0" smtClean="0">
                <a:solidFill>
                  <a:schemeClr val="accent2"/>
                </a:solidFill>
              </a:rPr>
              <a:t>Department’s call for submissions was silent about the submissions being published online?</a:t>
            </a:r>
          </a:p>
          <a:p>
            <a:pPr marL="0" indent="0" eaLnBrk="1" hangingPunct="1">
              <a:lnSpc>
                <a:spcPct val="90000"/>
              </a:lnSpc>
              <a:buNone/>
            </a:pPr>
            <a:r>
              <a:rPr lang="en-US" altLang="en-US" sz="1800" dirty="0" smtClean="0">
                <a:solidFill>
                  <a:schemeClr val="accent2"/>
                </a:solidFill>
              </a:rPr>
              <a:t>a) Would you need to consult with the individuals?</a:t>
            </a:r>
          </a:p>
          <a:p>
            <a:pPr marL="0" indent="0" eaLnBrk="1" hangingPunct="1">
              <a:lnSpc>
                <a:spcPct val="90000"/>
              </a:lnSpc>
              <a:buNone/>
            </a:pPr>
            <a:r>
              <a:rPr lang="en-US" altLang="en-US" sz="1800" dirty="0" smtClean="0">
                <a:solidFill>
                  <a:srgbClr val="FF0000"/>
                </a:solidFill>
              </a:rPr>
              <a:t>      Yes.</a:t>
            </a:r>
          </a:p>
          <a:p>
            <a:pPr marL="0" indent="0" eaLnBrk="1" hangingPunct="1">
              <a:lnSpc>
                <a:spcPct val="90000"/>
              </a:lnSpc>
              <a:buNone/>
            </a:pPr>
            <a:r>
              <a:rPr lang="en-US" altLang="en-US" sz="1800" dirty="0" smtClean="0">
                <a:solidFill>
                  <a:schemeClr val="accent2"/>
                </a:solidFill>
              </a:rPr>
              <a:t>b) Would you need to consult with the breeders?</a:t>
            </a:r>
          </a:p>
          <a:p>
            <a:pPr marL="0" indent="0" eaLnBrk="1" hangingPunct="1">
              <a:lnSpc>
                <a:spcPct val="90000"/>
              </a:lnSpc>
              <a:buNone/>
            </a:pPr>
            <a:r>
              <a:rPr lang="en-US" altLang="en-US" sz="1800" dirty="0" smtClean="0">
                <a:solidFill>
                  <a:srgbClr val="FF0000"/>
                </a:solidFill>
              </a:rPr>
              <a:t>      Yes.</a:t>
            </a:r>
          </a:p>
          <a:p>
            <a:pPr marL="0" indent="0" eaLnBrk="1" hangingPunct="1">
              <a:lnSpc>
                <a:spcPct val="90000"/>
              </a:lnSpc>
              <a:buNone/>
            </a:pPr>
            <a:r>
              <a:rPr lang="en-US" altLang="en-US" sz="1800" dirty="0" smtClean="0">
                <a:solidFill>
                  <a:schemeClr val="accent2"/>
                </a:solidFill>
              </a:rPr>
              <a:t>c) Would you need to consult with PETS?</a:t>
            </a:r>
          </a:p>
          <a:p>
            <a:pPr marL="0" indent="0" eaLnBrk="1" hangingPunct="1">
              <a:lnSpc>
                <a:spcPct val="90000"/>
              </a:lnSpc>
              <a:buNone/>
            </a:pPr>
            <a:r>
              <a:rPr lang="en-US" altLang="en-US" sz="1800" dirty="0">
                <a:solidFill>
                  <a:schemeClr val="accent2"/>
                </a:solidFill>
              </a:rPr>
              <a:t> </a:t>
            </a:r>
            <a:r>
              <a:rPr lang="en-US" altLang="en-US" sz="1800" dirty="0" smtClean="0">
                <a:solidFill>
                  <a:schemeClr val="accent2"/>
                </a:solidFill>
              </a:rPr>
              <a:t>     It depends.</a:t>
            </a:r>
          </a:p>
          <a:p>
            <a:pPr lvl="1" eaLnBrk="1" hangingPunct="1">
              <a:lnSpc>
                <a:spcPct val="90000"/>
              </a:lnSpc>
            </a:pPr>
            <a:r>
              <a:rPr lang="en-US" altLang="en-US" sz="1600" i="1" dirty="0">
                <a:solidFill>
                  <a:srgbClr val="FF0000"/>
                </a:solidFill>
              </a:rPr>
              <a:t>Were their submissions published by the Department? </a:t>
            </a:r>
          </a:p>
          <a:p>
            <a:pPr lvl="1" eaLnBrk="1" hangingPunct="1">
              <a:lnSpc>
                <a:spcPct val="90000"/>
              </a:lnSpc>
            </a:pPr>
            <a:r>
              <a:rPr lang="en-US" altLang="en-US" sz="1600" i="1" dirty="0">
                <a:solidFill>
                  <a:srgbClr val="FF0000"/>
                </a:solidFill>
              </a:rPr>
              <a:t>Did they publish their own submissions? </a:t>
            </a:r>
          </a:p>
          <a:p>
            <a:pPr lvl="1" eaLnBrk="1" hangingPunct="1">
              <a:lnSpc>
                <a:spcPct val="90000"/>
              </a:lnSpc>
            </a:pPr>
            <a:r>
              <a:rPr lang="en-US" altLang="en-US" sz="1600" i="1" dirty="0">
                <a:solidFill>
                  <a:srgbClr val="FF0000"/>
                </a:solidFill>
              </a:rPr>
              <a:t>Do you think there is still concern because it isn’t clear which submissions would be published?</a:t>
            </a:r>
          </a:p>
          <a:p>
            <a:pPr lvl="1" eaLnBrk="1" hangingPunct="1">
              <a:lnSpc>
                <a:spcPct val="90000"/>
              </a:lnSpc>
            </a:pPr>
            <a:r>
              <a:rPr lang="en-US" altLang="en-US" sz="1600" i="1" dirty="0">
                <a:solidFill>
                  <a:srgbClr val="FF0000"/>
                </a:solidFill>
              </a:rPr>
              <a:t>Do you think such an entity would be as concerned about their submissions being released as an individual?</a:t>
            </a:r>
          </a:p>
          <a:p>
            <a:pPr marL="0" indent="0" eaLnBrk="1" hangingPunct="1">
              <a:lnSpc>
                <a:spcPct val="90000"/>
              </a:lnSpc>
              <a:buNone/>
            </a:pPr>
            <a:endParaRPr lang="en-US" altLang="en-US" sz="1800" dirty="0" smtClean="0">
              <a:solidFill>
                <a:srgbClr val="FF000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9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1000"/>
                                        <p:tgtEl>
                                          <p:spTgt spid="3075">
                                            <p:txEl>
                                              <p:pRg st="1" end="1"/>
                                            </p:txEl>
                                          </p:spTgt>
                                        </p:tgtEl>
                                      </p:cBhvr>
                                    </p:animEffect>
                                    <p:anim calcmode="lin" valueType="num">
                                      <p:cBhvr>
                                        <p:cTn id="8"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Effect transition="in" filter="fade">
                                      <p:cBhvr>
                                        <p:cTn id="14" dur="1000"/>
                                        <p:tgtEl>
                                          <p:spTgt spid="3075">
                                            <p:txEl>
                                              <p:pRg st="2" end="2"/>
                                            </p:txEl>
                                          </p:spTgt>
                                        </p:tgtEl>
                                      </p:cBhvr>
                                    </p:animEffect>
                                    <p:anim calcmode="lin" valueType="num">
                                      <p:cBhvr>
                                        <p:cTn id="15"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fade">
                                      <p:cBhvr>
                                        <p:cTn id="21" dur="1000"/>
                                        <p:tgtEl>
                                          <p:spTgt spid="3075">
                                            <p:txEl>
                                              <p:pRg st="3" end="3"/>
                                            </p:txEl>
                                          </p:spTgt>
                                        </p:tgtEl>
                                      </p:cBhvr>
                                    </p:animEffect>
                                    <p:anim calcmode="lin" valueType="num">
                                      <p:cBhvr>
                                        <p:cTn id="22"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4" end="4"/>
                                            </p:txEl>
                                          </p:spTgt>
                                        </p:tgtEl>
                                        <p:attrNameLst>
                                          <p:attrName>style.visibility</p:attrName>
                                        </p:attrNameLst>
                                      </p:cBhvr>
                                      <p:to>
                                        <p:strVal val="visible"/>
                                      </p:to>
                                    </p:set>
                                    <p:animEffect transition="in" filter="fade">
                                      <p:cBhvr>
                                        <p:cTn id="28" dur="1000"/>
                                        <p:tgtEl>
                                          <p:spTgt spid="3075">
                                            <p:txEl>
                                              <p:pRg st="4" end="4"/>
                                            </p:txEl>
                                          </p:spTgt>
                                        </p:tgtEl>
                                      </p:cBhvr>
                                    </p:animEffect>
                                    <p:anim calcmode="lin" valueType="num">
                                      <p:cBhvr>
                                        <p:cTn id="29"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1000"/>
                                        <p:tgtEl>
                                          <p:spTgt spid="3075">
                                            <p:txEl>
                                              <p:pRg st="5" end="5"/>
                                            </p:txEl>
                                          </p:spTgt>
                                        </p:tgtEl>
                                      </p:cBhvr>
                                    </p:animEffect>
                                    <p:anim calcmode="lin" valueType="num">
                                      <p:cBhvr>
                                        <p:cTn id="36"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Effect transition="in" filter="fade">
                                      <p:cBhvr>
                                        <p:cTn id="42" dur="1000"/>
                                        <p:tgtEl>
                                          <p:spTgt spid="3075">
                                            <p:txEl>
                                              <p:pRg st="6" end="6"/>
                                            </p:txEl>
                                          </p:spTgt>
                                        </p:tgtEl>
                                      </p:cBhvr>
                                    </p:animEffect>
                                    <p:anim calcmode="lin" valueType="num">
                                      <p:cBhvr>
                                        <p:cTn id="43"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075">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75">
                                            <p:txEl>
                                              <p:pRg st="7" end="7"/>
                                            </p:txEl>
                                          </p:spTgt>
                                        </p:tgtEl>
                                        <p:attrNameLst>
                                          <p:attrName>style.visibility</p:attrName>
                                        </p:attrNameLst>
                                      </p:cBhvr>
                                      <p:to>
                                        <p:strVal val="visible"/>
                                      </p:to>
                                    </p:set>
                                    <p:animEffect transition="in" filter="fade">
                                      <p:cBhvr>
                                        <p:cTn id="47" dur="1000"/>
                                        <p:tgtEl>
                                          <p:spTgt spid="3075">
                                            <p:txEl>
                                              <p:pRg st="7" end="7"/>
                                            </p:txEl>
                                          </p:spTgt>
                                        </p:tgtEl>
                                      </p:cBhvr>
                                    </p:animEffect>
                                    <p:anim calcmode="lin" valueType="num">
                                      <p:cBhvr>
                                        <p:cTn id="48"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075">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75">
                                            <p:txEl>
                                              <p:pRg st="8" end="8"/>
                                            </p:txEl>
                                          </p:spTgt>
                                        </p:tgtEl>
                                        <p:attrNameLst>
                                          <p:attrName>style.visibility</p:attrName>
                                        </p:attrNameLst>
                                      </p:cBhvr>
                                      <p:to>
                                        <p:strVal val="visible"/>
                                      </p:to>
                                    </p:set>
                                    <p:animEffect transition="in" filter="fade">
                                      <p:cBhvr>
                                        <p:cTn id="52" dur="1000"/>
                                        <p:tgtEl>
                                          <p:spTgt spid="3075">
                                            <p:txEl>
                                              <p:pRg st="8" end="8"/>
                                            </p:txEl>
                                          </p:spTgt>
                                        </p:tgtEl>
                                      </p:cBhvr>
                                    </p:animEffect>
                                    <p:anim calcmode="lin" valueType="num">
                                      <p:cBhvr>
                                        <p:cTn id="53"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075">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75">
                                            <p:txEl>
                                              <p:pRg st="9" end="9"/>
                                            </p:txEl>
                                          </p:spTgt>
                                        </p:tgtEl>
                                        <p:attrNameLst>
                                          <p:attrName>style.visibility</p:attrName>
                                        </p:attrNameLst>
                                      </p:cBhvr>
                                      <p:to>
                                        <p:strVal val="visible"/>
                                      </p:to>
                                    </p:set>
                                    <p:animEffect transition="in" filter="fade">
                                      <p:cBhvr>
                                        <p:cTn id="57" dur="1000"/>
                                        <p:tgtEl>
                                          <p:spTgt spid="3075">
                                            <p:txEl>
                                              <p:pRg st="9" end="9"/>
                                            </p:txEl>
                                          </p:spTgt>
                                        </p:tgtEl>
                                      </p:cBhvr>
                                    </p:animEffect>
                                    <p:anim calcmode="lin" valueType="num">
                                      <p:cBhvr>
                                        <p:cTn id="58"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075">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075">
                                            <p:txEl>
                                              <p:pRg st="10" end="10"/>
                                            </p:txEl>
                                          </p:spTgt>
                                        </p:tgtEl>
                                        <p:attrNameLst>
                                          <p:attrName>style.visibility</p:attrName>
                                        </p:attrNameLst>
                                      </p:cBhvr>
                                      <p:to>
                                        <p:strVal val="visible"/>
                                      </p:to>
                                    </p:set>
                                    <p:animEffect transition="in" filter="fade">
                                      <p:cBhvr>
                                        <p:cTn id="62" dur="1000"/>
                                        <p:tgtEl>
                                          <p:spTgt spid="3075">
                                            <p:txEl>
                                              <p:pRg st="10" end="10"/>
                                            </p:txEl>
                                          </p:spTgt>
                                        </p:tgtEl>
                                      </p:cBhvr>
                                    </p:animEffect>
                                    <p:anim calcmode="lin" valueType="num">
                                      <p:cBhvr>
                                        <p:cTn id="63" dur="10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307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Three</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dirty="0" smtClean="0">
                <a:solidFill>
                  <a:schemeClr val="accent2"/>
                </a:solidFill>
              </a:rPr>
              <a:t>Questions</a:t>
            </a:r>
          </a:p>
          <a:p>
            <a:pPr marL="0" indent="0" eaLnBrk="1" hangingPunct="1">
              <a:lnSpc>
                <a:spcPct val="90000"/>
              </a:lnSpc>
              <a:buNone/>
            </a:pPr>
            <a:endParaRPr lang="en-US" altLang="en-US" sz="2400" dirty="0">
              <a:solidFill>
                <a:schemeClr val="accent2"/>
              </a:solidFill>
            </a:endParaRPr>
          </a:p>
          <a:p>
            <a:pPr marL="0" indent="0" eaLnBrk="1" hangingPunct="1">
              <a:lnSpc>
                <a:spcPct val="90000"/>
              </a:lnSpc>
              <a:buNone/>
            </a:pPr>
            <a:r>
              <a:rPr lang="en-US" altLang="en-US" sz="2400" dirty="0" smtClean="0">
                <a:solidFill>
                  <a:schemeClr val="accent2"/>
                </a:solidFill>
              </a:rPr>
              <a:t>4) If a submitter had published their submission online themselves, would you still need to consult with them?</a:t>
            </a:r>
          </a:p>
          <a:p>
            <a:pPr marL="0" indent="0" eaLnBrk="1" hangingPunct="1">
              <a:lnSpc>
                <a:spcPct val="90000"/>
              </a:lnSpc>
              <a:buNone/>
            </a:pPr>
            <a:endParaRPr lang="en-US" altLang="en-US" sz="2400" dirty="0">
              <a:solidFill>
                <a:schemeClr val="accent2"/>
              </a:solidFill>
            </a:endParaRPr>
          </a:p>
          <a:p>
            <a:pPr marL="0" indent="0" eaLnBrk="1" hangingPunct="1">
              <a:lnSpc>
                <a:spcPct val="90000"/>
              </a:lnSpc>
              <a:buNone/>
            </a:pPr>
            <a:r>
              <a:rPr lang="en-US" altLang="en-US" sz="2400" dirty="0" smtClean="0">
                <a:solidFill>
                  <a:srgbClr val="FF0000"/>
                </a:solidFill>
              </a:rPr>
              <a:t>No.  They have made the information publicly available which indicates they would not be concerned about its release.</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5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1000"/>
                                        <p:tgtEl>
                                          <p:spTgt spid="3075">
                                            <p:txEl>
                                              <p:pRg st="4" end="4"/>
                                            </p:txEl>
                                          </p:spTgt>
                                        </p:tgtEl>
                                      </p:cBhvr>
                                    </p:animEffect>
                                    <p:anim calcmode="lin" valueType="num">
                                      <p:cBhvr>
                                        <p:cTn id="8"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Four</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sz="2400" dirty="0" smtClean="0">
                <a:solidFill>
                  <a:schemeClr val="accent2"/>
                </a:solidFill>
              </a:rPr>
              <a:t>You consult with Alec as a third party.  You’ve redacted the document to remove the applicant’s personal information and some of Alec’s information that you are not going to release.</a:t>
            </a:r>
          </a:p>
          <a:p>
            <a:pPr marL="0" indent="0" eaLnBrk="1" hangingPunct="1">
              <a:lnSpc>
                <a:spcPct val="90000"/>
              </a:lnSpc>
              <a:buNone/>
            </a:pPr>
            <a:endParaRPr lang="en-US" altLang="en-US" sz="2400" dirty="0" smtClean="0">
              <a:solidFill>
                <a:schemeClr val="accent2"/>
              </a:solidFill>
            </a:endParaRPr>
          </a:p>
          <a:p>
            <a:pPr marL="0" indent="0" eaLnBrk="1" hangingPunct="1">
              <a:lnSpc>
                <a:spcPct val="90000"/>
              </a:lnSpc>
              <a:buNone/>
            </a:pPr>
            <a:endParaRPr lang="en-US" altLang="en-US" sz="2400" dirty="0">
              <a:solidFill>
                <a:schemeClr val="accent2"/>
              </a:solidFill>
            </a:endParaRPr>
          </a:p>
          <a:p>
            <a:pPr marL="0" indent="0" eaLnBrk="1" hangingPunct="1">
              <a:lnSpc>
                <a:spcPct val="90000"/>
              </a:lnSpc>
              <a:buNone/>
            </a:pPr>
            <a:endParaRPr lang="en-US" altLang="en-US" sz="2400" dirty="0" smtClean="0">
              <a:solidFill>
                <a:schemeClr val="accent2"/>
              </a:solidFill>
            </a:endParaRPr>
          </a:p>
          <a:p>
            <a:pPr marL="0" indent="0" eaLnBrk="1" hangingPunct="1">
              <a:lnSpc>
                <a:spcPct val="90000"/>
              </a:lnSpc>
              <a:buNone/>
            </a:pPr>
            <a:endParaRPr lang="en-US" altLang="en-US" sz="2400" dirty="0">
              <a:solidFill>
                <a:schemeClr val="accent2"/>
              </a:solidFill>
            </a:endParaRPr>
          </a:p>
          <a:p>
            <a:pPr marL="0" indent="0" eaLnBrk="1" hangingPunct="1">
              <a:lnSpc>
                <a:spcPct val="90000"/>
              </a:lnSpc>
              <a:buNone/>
            </a:pPr>
            <a:endParaRPr lang="en-US" altLang="en-US" sz="2400" dirty="0" smtClean="0">
              <a:solidFill>
                <a:schemeClr val="accent2"/>
              </a:solidFill>
            </a:endParaRPr>
          </a:p>
          <a:p>
            <a:pPr marL="0" indent="0" eaLnBrk="1" hangingPunct="1">
              <a:lnSpc>
                <a:spcPct val="90000"/>
              </a:lnSpc>
              <a:buNone/>
            </a:pPr>
            <a:r>
              <a:rPr lang="en-US" altLang="en-US" sz="2400" dirty="0" smtClean="0">
                <a:solidFill>
                  <a:schemeClr val="accent2"/>
                </a:solidFill>
              </a:rPr>
              <a:t>Alec calls you and demands to see the whole document, without all that information removed.  He tells you he can’t possibly give you his views until he sees the whole document and he won’t be doing so until he receives a copy.</a:t>
            </a:r>
          </a:p>
          <a:p>
            <a:pPr marL="0" indent="0" eaLnBrk="1" hangingPunct="1">
              <a:lnSpc>
                <a:spcPct val="90000"/>
              </a:lnSpc>
              <a:buNone/>
            </a:pPr>
            <a:endParaRPr lang="en-US" altLang="en-US" sz="2800" dirty="0" smtClean="0">
              <a:solidFill>
                <a:schemeClr val="accent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2996952"/>
            <a:ext cx="1944216" cy="1944216"/>
          </a:xfrm>
          <a:prstGeom prst="rect">
            <a:avLst/>
          </a:prstGeom>
        </p:spPr>
      </p:pic>
    </p:spTree>
    <p:extLst>
      <p:ext uri="{BB962C8B-B14F-4D97-AF65-F5344CB8AC3E}">
        <p14:creationId xmlns:p14="http://schemas.microsoft.com/office/powerpoint/2010/main" val="154291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One</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sz="2200" dirty="0" smtClean="0">
                <a:solidFill>
                  <a:schemeClr val="accent2"/>
                </a:solidFill>
              </a:rPr>
              <a:t>John applied to access records of all royalty payments made by Company A.</a:t>
            </a:r>
          </a:p>
          <a:p>
            <a:pPr marL="0" indent="0" eaLnBrk="1" hangingPunct="1">
              <a:lnSpc>
                <a:spcPct val="90000"/>
              </a:lnSpc>
              <a:buNone/>
            </a:pPr>
            <a:endParaRPr lang="en-US" altLang="en-US" sz="2200" dirty="0">
              <a:solidFill>
                <a:schemeClr val="accent2"/>
              </a:solidFill>
            </a:endParaRPr>
          </a:p>
          <a:p>
            <a:pPr marL="0" indent="0" eaLnBrk="1" hangingPunct="1">
              <a:lnSpc>
                <a:spcPct val="90000"/>
              </a:lnSpc>
              <a:buNone/>
            </a:pPr>
            <a:r>
              <a:rPr lang="en-US" altLang="en-US" sz="2200" dirty="0" smtClean="0">
                <a:solidFill>
                  <a:schemeClr val="accent2"/>
                </a:solidFill>
              </a:rPr>
              <a:t>The Department does not prepare individual reports for each company which pay royalties.  </a:t>
            </a:r>
          </a:p>
          <a:p>
            <a:pPr marL="0" indent="0" eaLnBrk="1" hangingPunct="1">
              <a:lnSpc>
                <a:spcPct val="90000"/>
              </a:lnSpc>
              <a:buNone/>
            </a:pPr>
            <a:endParaRPr lang="en-US" altLang="en-US" sz="2200" dirty="0">
              <a:solidFill>
                <a:schemeClr val="accent2"/>
              </a:solidFill>
            </a:endParaRPr>
          </a:p>
          <a:p>
            <a:pPr marL="0" indent="0" eaLnBrk="1" hangingPunct="1">
              <a:lnSpc>
                <a:spcPct val="90000"/>
              </a:lnSpc>
              <a:buNone/>
            </a:pPr>
            <a:r>
              <a:rPr lang="en-US" altLang="en-US" sz="2200" dirty="0" smtClean="0">
                <a:solidFill>
                  <a:schemeClr val="accent2"/>
                </a:solidFill>
              </a:rPr>
              <a:t>A single royalty report is produced annually, which lists </a:t>
            </a:r>
            <a:r>
              <a:rPr lang="en-US" altLang="en-US" sz="2200" u="sng" dirty="0" smtClean="0">
                <a:solidFill>
                  <a:schemeClr val="accent2"/>
                </a:solidFill>
              </a:rPr>
              <a:t>all</a:t>
            </a:r>
            <a:r>
              <a:rPr lang="en-US" altLang="en-US" sz="2200" dirty="0" smtClean="0">
                <a:solidFill>
                  <a:schemeClr val="accent2"/>
                </a:solidFill>
              </a:rPr>
              <a:t> companies which pays royalties, how much they paid, and what it was for.</a:t>
            </a:r>
          </a:p>
          <a:p>
            <a:pPr marL="0" indent="0" eaLnBrk="1" hangingPunct="1">
              <a:lnSpc>
                <a:spcPct val="90000"/>
              </a:lnSpc>
              <a:buNone/>
            </a:pPr>
            <a:endParaRPr lang="en-US" altLang="en-US" sz="2200" dirty="0">
              <a:solidFill>
                <a:schemeClr val="accent2"/>
              </a:solidFill>
            </a:endParaRPr>
          </a:p>
          <a:p>
            <a:pPr marL="0" indent="0" eaLnBrk="1" hangingPunct="1">
              <a:lnSpc>
                <a:spcPct val="90000"/>
              </a:lnSpc>
              <a:buNone/>
            </a:pPr>
            <a:r>
              <a:rPr lang="en-US" altLang="en-US" sz="2200" dirty="0" smtClean="0">
                <a:solidFill>
                  <a:schemeClr val="accent2"/>
                </a:solidFill>
              </a:rPr>
              <a:t>You decide to release some of the information about Company A’s royalty payments.  You also decide you need to consult with them.</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64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Four</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data:image/jpeg;base64,/9j/4AAQSkZJRgABAQAAAQABAAD/2wCEAAkGBxQTEBQUEhQUFRQUFRUUGBUVFBQUFBcUFBQXFhUVFxUYHCggGBolHBQWITEhJSkrLi4uFx8zODMsNygtLisBCgoKDg0OGhAQGiwcHBwsLCwsLCwsLCwsLCwsLCwsLCwsLCwsLCwsLCwsLCwsLCwsLCwsLCwsLCwsLCwsLCwsLP/AABEIAMABBgMBIgACEQEDEQH/xAAcAAACAwEBAQEAAAAAAAAAAAAAAQIDBAUHBgj/xABCEAACAQIDBAcECAUDAwUAAAABAgADEQQhMQUSQVETIjJhcYGRBlKS0QcUI0JiobHBU3KC4fCissIzY/ElNENzk//EABkBAQEBAQEBAAAAAAAAAAAAAAABAgMEBf/EACIRAQADAAMAAgIDAQAAAAAAAAABAhEDEiExcSJBE1GxBP/aAAwDAQACEQMRAD8A9mtHCEw0I4ROwAJJAAFySbAAaknhAcJ517SfSYqMaeDQVCMula+5f8K6t4kjznne1/aLGVz9rXqMDnuq24ljyVbA+kGP0Oagva4vyuLyU/Lj0SPG/p/ebdle0WLwxHQ1qigfd3iyeaG6/lHhkv0tHPLvZz6V7kJjaW7/AN2mCV8Wp6jyJ8J6XhMUlVFemwdGFwym4IgXRSVoWgRhHCAoRxQFCOECNoiJKEghaK0mRFaQRikiIjAjC0cIECIpORIgRtIESy0i0CoiRIlhEiRIqoiEnaKDHUhCObQp5V9JftS1R2wtE2pod2qwPbcap/KvHmfDP0jbuNNHC1qo1p03YfzBTu/naeCYZN9wtyST5m5zueNzM2nGqxsu5sP2YNVA75XseN7Tv1vZqmFtoRxt36/tOphaoSmg06oGWmnCZsRitZ5+70xVwMRsCn3m2fD0nIxOyKQOn5zv4rEXE4WLe95z7TLpFYUqEXLdB8c+Fv0n1Hsp7VLhyEAApE5qNBfUr3/rPi6rG0y9MQZuuwxasS/SNCsrqGU3VhcEcQZZPPfor24aivQbML1lPI8V89fIz0Keqs7DyWjJwrRWkoSojCSiIgRhHaEBRRyNoDBhC0JMCtFaShAhaKTIitIIRSdv8tFaBAiRIkzERArIkSJZaRIkFREJIiEq66EYEI5pHA9vB/6biP5V0/8AsW88owmECAFu0bG+eQtw8+I5cc7+ve1wP1HE24UXb4RvftPJMG9xnbnp+Q7s5z5JyHTjj13MPXJQX7/XlFUPMzFhqwGXnpl5Sysb6TyS9cDE1ltzM4larczdVH95nrUBa95dXHNqrOfWWdXcBcLzuPymTEoOjB8QfFTaaiUmHb9gMWUqLunrLWRyOLUzZWHflee5GfmDDbXWlUVlPWUg5fOfpH2f2smKw1OumjqCRe5VrdZT3gz00eTk+W8QjhNuZQjhAURjkTIFHaMCFo0KKSIilCijhAULQhIEZG0mZGBGRIkjEZBAyJkzIyCBEI2hKN8IRzQxbaw/SYaug1ejUQeLIQP1ngmDxtnyuRa1wN7Tnu6ag5z1b6R69VVodHkjuVbK+Ztu/vPi62DpGr0S5VSDUFuNjqRpqbc55uTkjt1mHo4+OevaJLY9HeBfI8rZidKoERSz5D9e4R0MEop5gh+JuQdOd5ydqu6q27vMQDZSFa54C91sOE4zHrtE5Dkba9oVUXp0+r7zXUf+Z8/iPaOswyp5HuP6mdjZ5quXatSVWVt0tZWamN1SFUE6Zg3vnecjE4KpVfdOeeo0Ges9FaVxxm9t8V4TalTpFeqpRFNy1uqMrAXHMkTJicUaxKIeqWZhnbU6mfTY7ZZNOnhgReoy3HEqpBcnyBPkBxmHa+w0o1gyDdAuCANVP7jKStqxKzFph8/hsBu1bHrEcuOdstQed9Mp7b7JM52e9elVNOrhabjcKUzTdVQuq1AoBYXvY3uLGxzN/MqGIpcC3wMPzIn3n0eUXr/WKCtuU6tMLUJF2KX3WCAHIlWI3icr6Gb7bZzmmVelez20HxGGp1atFqDOCeicgsBc2JtzFjbXOdGEJ1chCEIChHEZJBCEJASJkpEzQIo4QFFHFAIjHAwIGKJ3AmarigPQ/lJg0GRmOjXYkH7pAPnNhiYwKKOKQb4QhNDDtzAdPQZOOTL/ADod5fzE8ppA0MTUqVUYjsdIBcLc9kjUH5T2ScH2i2NvqWpg7x7Sjj+Id88/Nx7+UfLvwcmfjPxL5p1vpxF/WZ6lIWl1FGUMjKVNM7tibm1gQT6mZqx1tPPL0Q5G1tm9Ysjst7XA3CuXGzqc/CcgYWpxquB3bin1VQZ9Mc5yNsVQqm0RaWusMuzKCI7OmbkWLsSzW72Ocu2zhukp34ic/B1ujpk7m8+oBJCsTpc2yAmtdtfZN06pTPHcJcdwBteSYtM615EPnEo2OenDv8J6j9EVK7Vm5Kq+pJ/4ieV18fvvdclBso0y4nznrX0Pp9lXbgTTHpvGeikT2h5uSY6zj0KEIT0vKIGEIBFHCAoQhMgiMcRmgoQiJgEUg9UCZKuK5c7S4NT1gJjr4vO3M2kCjNrkL38pNaYHreXBQu8bHTM3524SVOgBbiRfM98vtEZQpomUmaQcpm4Io4TA3QhCaBCEYhHwO2NrUquKqLTv1AqO33WbO1j4Zek57DMyrb+E6GrusbEORe270gqX3MuYIGfdMK7R3TZvWeTkjLPXxz+K6pVtefP7XqhjY6cZ28SQwJBnyu3bquvfOVa+u028N8WWyQG2n9pzsXTN8yDzHdKsBRYqC7uAdQtsvylmM2YlrmrvL+IgZeAneIiGPbQ5tVlXs9a5zseyO/vnv/0X4Lotm0mIzrE1T4Nkn+kA+c8NWkjWp0x2iFGXEm3yn6TpIKdNUTJUVUA7lAA/ITtT15uTzxrvHMeHxd2sfWbZtzKEW9HAIQiMBRxEyDVIwYdq41kyXLjeLY+0DUVg+TKbXta6kZH9R5QxW6x3jnoPSIA9YAWFspIpO7rc2r1zGx69plbEk2txMBS0J4C0mFtpN4wo6MnU8bywIBpJyLG2soIjOfidrKMqYNRuQ7Pm3D+0xVmYi9dwq+4hsPAnUy4jpNtBN8IDvMeAzt4nhNBM5GHqHLoqe6l+0Ra/gNZsQ9bWJGqaE0EzzQmgmLKIQMUwOhCEYE0C0YWM5CKm01EI+R+kn2YfF4cPQ/8AcUCKiDTpAt70j43JHfbgTPJ6O0hUW5yOhByYMMiCDmCDlafomeZfSP7A75fGYJbVs2q0V0rc2UcKn+7xnLl4+3v7deLk6+T8PPF2i1M65cv2lOJxArC17HgOHlOd9dWoORGVtLd0YsRnOEePRPrRh1K/KXVsKrZ/ePL9Jz/rbL3/AK+sbY8gb26L55EnQixOVuEub6zuOrsHDqtekTY2dSQbZdZSttdRxy1yM91pYneQW4ieNewuGasUqvnv1KnCwsrjIDlcGeu4akQnhPRWMcLzsrlaxuJ0cPUNrmc1OE2UyZuGGio+YMsD535zG9TK/KBc3FtDGI116uUqfEZ25ygITfvkhTGXdGGhqpIOtx5yO6bg90tiMqK1pgfrJRyjE4tEF3YDxMqrjIVKgUXJAHMzlVNqO+VFMvffIeQ1Mx1qagg13NQ8F4eSiXBtqbX3jaghqH3tEH9XHymPE0zriKl/+2Mk9NW85a1WoR1VFNfDP04StMOA19TzOZl+BBXY5U1CLzI/RfnNdDBL2j125tn6co0pmX7oUXY2EmoQOVoqY60obGlsqS3HFjkB4c5ZTHWkxW2aE0Ezy9NBMWUzCIxzA6AEmokZMTpCSpxNSwlNOpYg+vhNNRZjZbaekDeDAzFRrW/zSabyo8v+k36N+lL4vBC1btVKI0q82XlU/wB3jmfHaeIINmBBBIIIsQRkQRwM/WV58d7Z/R7h8cTUH2OIt/1VFw3LpEuN7xyPfwnO1NdaXx4Mag8/8zlNY2BPIXn3Y+ifFrW3TVobmpqAuT/+dsz5+cxfSJ7EfUsH01Oqag3lRwVCkFtGFjpewt3znFJdJvD7r6NtlD6hhGyB6PpD41WL/wDKfaqo085x/ZLDdFRo0f4dGkh/oRV/ad7oxe87xDz6oBO7kM5buG4PdJgRyoitMZ98laRNQCQNU8B6y4LZW9YDjM9bFqg67jwmIY1m/wCjTJ/E2QlwdE1SdBYczMtXaaJkW3m5LmZlrYcnOvVy91eqPmZn+sIMqFO/foPG/GXBdVxdappamvq3yEzblNTc3qP39Y/2kxTdu2fJch6y6lTUaCBEJUfU7i93a/tLkwyochnzOZMmpllQcWyHMyCNcXtIilYXOXjMrbTBNqKlzxb7o8+MpakWzqNvd2ijyjBofaP3aS7x945L68ZFMJvHeqkueWijy4yyknIRVsQqZG7MfurmYF1PQ2GUSHrDxmfo6j9o7i+4uvmZfT7QkVtly6SiXrpMWIIxxGEwrob9pNWlNhGrToi2rUsDMKNebGFxMDjdMCwrfxjpuRFeSUyo0K94wZmtbSWU6l/GBy8dUYVj329LCZdqbOXEUHo1Oy4APiCGB9QJvxy3qjL7o/Uy0ULCMVTgKWbHymwxYala/fY+ce8De3hCAzDUqKp6zEnkJunOxpCtpcmWAvrZ+4nmZU1Kox+0qWHJcvzi6RzyEXQ37RJlCUUkPVXebnqfUxF6zmwtTXnqfSX01tpaW3jRjGzVBBclz+LT0muoBbLSDAmQquqC7sBAoCGWdEFF2IAmZ9pM2VJP6myHj3zOcIWN6rFzy0X0lwXvtK+VFd4+8clHnxkTgC43qzFuO6MkHlxminpYCSr1VRbuwUfnJ9BlRugKB4CU1SlPNznwGplBxFRx9mvRr77DM+CyWHwSoN5z4sxzMCPSVKmSjcXu7R+UvSmlEXYgE+p/cyo40tlSFh7508hxjw2HG9vE7zcz+w4Shmq9Ts9ROZ7R8BwltPtfvHXqKikuwW/OKmesJmRsmgaCZpoGkzdYIwiJhOatxeRLROL+MpDWyM6I0o8pxwyvI70qxFS4gKk8vmFDNVN5UXqYGQvJAwIOOtfXK0sZ7yJkC0CxKtr+BP6fOU4QZWveV7+o9fC6y6kf38uUKtlGKXKXmQqjKEYQhkhTg+JReNzKXxrHsrbvM0NPR+Uz1cUi8bnkM5QabN2mPgMpOnhwuggRarVfsgIvM6+kE2enaYbzc2z/ACmpWytKqtRUF3YAQKmUk5QdVQXdgBMr7RZsqS2Hvtp5CRp4G53qhLtzOg8BLgk2Od8qK2Hvtp5DjJ4fAgHefrt7zaDwHCFbGIh3V67e6vDx5Sr6u9XOobD3F08zxgTfHi+7TG+3P7g85WKBc9c7x5fdHlNVKmAtlAHhkBK1xSjeWmOkqW0Gnfcx9C5MNlmwA9JlfFkkpQS5GRdslHz8pd9XLsTWa6n/AOMDqheZ75KpV4DKwFx/ndAz0sEAd5yaj8zoP5RwnTRAJiQ3M3ySCXkypUJmgTneWohXumKWFo5z1cJiQ0sqpcX4zPjMYi23w63va6Pw8pmp7XQe98DfKW3PxVnLWiJ+4Y1pD2gTeJm3gGVXIOfYb5d8r3X9x/hM6RO/ATCxk6bRlWI7D/A3K/KQCMPuP8Df5xlVrUwvaVU94HsP8Dc7SbMT91/gb5QiZMi0iGPuP8DfKDE+4/wNztygZC1qg7ww/Q/tNtM3mGpSfeUhHyPunQg3mukSNUf4G5X5SK0wIkDU/C/wN4codJ+F/gb5d0qOe9IA5CKxmisDe4Rz/Q3K/KZ3aqOzSfzE0JCifCQq10XU3PIZytqFZu0r+AUwTBEZ9G/wG+l4EGr1H7ICDmdfSRp4VQbt1zzbP8poqU3AypVD4L8/GYmw2Ic2KNTXuF21troJRPFY1E1NzwUZmZGao+p3F5DteZ4TWmzii3FN76klTfnmT4SNKmWOSsSADYAnI6Ecx3iSbVjwQoUguSi3fxPiYVsWqZZljoq5kwfC4hzYU3prztdjnbK2kvw+zzTHVpOSdWKkkyjJ0FSoPtG6NPcU9Y+JmimFpi1MBf1lrUKv8N/hPK8j9Tqfw3+E840RasxyJkqWHJN+c00sIRqjn+hv84TQiHir/A3K/KSZFdKjbQTStHnGGtoj/A3y74b59x/gb5TnNplqIhK0ixkSx9x/gblflESfcf4G+XfMZK6CYREN7j/AYRhqv2lQNVw6sbBmYHwJScytTQo3VVd0cABZt0tu5Z6jdsxN8zlafQ7Z2SK4W7FSt7HUZ2vccdBOOns3VdrVat1GhuzG3cDpPmf9PByzy2mtO0W/fn9Z7/rjMerjUQUqG9V6Imnk24xtmvW3x1UzIGeu9aWiompxq2vYDeUAELpfeuczexOlgb6zbV2UhVF3EcIpQdJc5G3Lw5cBKzshN/e6KjfeLg533ib72mvzM+rx1mtIif1ENsD1VAA+uqQTui12vcHI7r5dg5i2h0mhdx2+yxa3ciwVg2aJZrDezOQPLXLOXDZC3zpUf9Xf3fiPrJrspQQeipArexF7gG5Iv4mbBhsdRQG+IRgSWBaoDZdLXJzGU6NOoGAZSCCLgg3BB0IM5ibKWw+yoggEfeIAItYeWXhblNiI6gBQgAFgLtl+UDTCUA1OSerfKANS+iW8W+UC+Erpb2e9u91r/vLIBCEIBCEIBCEIBCEIBMGM2YjdZVAa+ZAsSD2gbWveb4TF6VvGWgU4WiFXIWvmR32A/aXQhNRGRkCvEAlGC9rdNuGdspzMBQrgPclSdy2+/Sab29z/AAzp4hN5GAyJUj1FpzNn7LdA12C727boyfu73MfiHpON4n+Ws5P7+ka0pVrG7qTwstuI/a/rL8OrBeuQWzzAsNTbLwtKHw1S2VYg5Z7iHj4covqtT+M2uXUTTLLT853VthMf1Wp/Gb4U5ZcM/ONsM/Cqw77A8ANDlrnp+9w1wmIYWpY/bNx+4mXK2Ul9Xqfxjr7ichlp3H1ga4SNJSAATvHmQBf0yigf/9k=">
            <a:hlinkClick r:id="rId4"/>
          </p:cNvPr>
          <p:cNvSpPr>
            <a:spLocks noGrp="1" noChangeAspect="1" noChangeArrowheads="1"/>
          </p:cNvSpPr>
          <p:nvPr>
            <p:ph type="body" idx="1"/>
          </p:nvPr>
        </p:nvSpPr>
        <p:spPr bwMode="auto">
          <a:xfrm>
            <a:off x="457200" y="1700213"/>
            <a:ext cx="8229600" cy="4752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altLang="en-US" dirty="0">
                <a:solidFill>
                  <a:schemeClr val="accent2"/>
                </a:solidFill>
              </a:rPr>
              <a:t>Questions</a:t>
            </a:r>
          </a:p>
          <a:p>
            <a:pPr marL="514350" indent="-514350">
              <a:buAutoNum type="arabicParenR"/>
            </a:pPr>
            <a:r>
              <a:rPr lang="en-AU" sz="2800" dirty="0" smtClean="0">
                <a:solidFill>
                  <a:schemeClr val="accent2"/>
                </a:solidFill>
              </a:rPr>
              <a:t>Would </a:t>
            </a:r>
            <a:r>
              <a:rPr lang="en-AU" sz="2800" dirty="0">
                <a:solidFill>
                  <a:schemeClr val="accent2"/>
                </a:solidFill>
              </a:rPr>
              <a:t>you give him an </a:t>
            </a:r>
            <a:r>
              <a:rPr lang="en-AU" sz="2800" dirty="0" err="1">
                <a:solidFill>
                  <a:schemeClr val="accent2"/>
                </a:solidFill>
              </a:rPr>
              <a:t>unredacted</a:t>
            </a:r>
            <a:r>
              <a:rPr lang="en-AU" sz="2800" dirty="0">
                <a:solidFill>
                  <a:schemeClr val="accent2"/>
                </a:solidFill>
              </a:rPr>
              <a:t> copy of the document</a:t>
            </a:r>
            <a:r>
              <a:rPr lang="en-AU" sz="2800" dirty="0" smtClean="0">
                <a:solidFill>
                  <a:schemeClr val="accent2"/>
                </a:solidFill>
              </a:rPr>
              <a:t>?</a:t>
            </a:r>
          </a:p>
          <a:p>
            <a:pPr marL="0" indent="0" eaLnBrk="1" hangingPunct="1">
              <a:lnSpc>
                <a:spcPct val="90000"/>
              </a:lnSpc>
              <a:buNone/>
            </a:pPr>
            <a:r>
              <a:rPr lang="en-AU" sz="2400" dirty="0" smtClean="0">
                <a:solidFill>
                  <a:srgbClr val="FF0000"/>
                </a:solidFill>
              </a:rPr>
              <a:t>No. </a:t>
            </a:r>
          </a:p>
          <a:p>
            <a:pPr eaLnBrk="1" hangingPunct="1">
              <a:lnSpc>
                <a:spcPct val="90000"/>
              </a:lnSpc>
            </a:pPr>
            <a:r>
              <a:rPr lang="en-US" altLang="en-US" sz="2400" i="1" dirty="0" smtClean="0">
                <a:solidFill>
                  <a:srgbClr val="FF0000"/>
                </a:solidFill>
              </a:rPr>
              <a:t>Not </a:t>
            </a:r>
            <a:r>
              <a:rPr lang="en-US" altLang="en-US" sz="2400" i="1" dirty="0">
                <a:solidFill>
                  <a:srgbClr val="FF0000"/>
                </a:solidFill>
              </a:rPr>
              <a:t>all information being considered for release as it is not within scope of the application</a:t>
            </a:r>
          </a:p>
          <a:p>
            <a:pPr eaLnBrk="1" hangingPunct="1">
              <a:lnSpc>
                <a:spcPct val="90000"/>
              </a:lnSpc>
            </a:pPr>
            <a:r>
              <a:rPr lang="en-US" altLang="en-US" sz="2400" i="1" dirty="0" smtClean="0">
                <a:solidFill>
                  <a:srgbClr val="FF0000"/>
                </a:solidFill>
              </a:rPr>
              <a:t>Would </a:t>
            </a:r>
            <a:r>
              <a:rPr lang="en-US" altLang="en-US" sz="2400" i="1" dirty="0">
                <a:solidFill>
                  <a:srgbClr val="FF0000"/>
                </a:solidFill>
              </a:rPr>
              <a:t>reveal contrary to public interest/exempt information about the </a:t>
            </a:r>
            <a:r>
              <a:rPr lang="en-US" altLang="en-US" sz="2400" i="1" dirty="0" smtClean="0">
                <a:solidFill>
                  <a:srgbClr val="FF0000"/>
                </a:solidFill>
              </a:rPr>
              <a:t>applicant</a:t>
            </a:r>
          </a:p>
          <a:p>
            <a:pPr eaLnBrk="1" hangingPunct="1">
              <a:lnSpc>
                <a:spcPct val="90000"/>
              </a:lnSpc>
            </a:pPr>
            <a:r>
              <a:rPr lang="en-US" altLang="en-US" sz="2400" i="1" dirty="0" smtClean="0">
                <a:solidFill>
                  <a:srgbClr val="FF0000"/>
                </a:solidFill>
              </a:rPr>
              <a:t>Not </a:t>
            </a:r>
            <a:r>
              <a:rPr lang="en-US" altLang="en-US" sz="2400" i="1" dirty="0">
                <a:solidFill>
                  <a:srgbClr val="FF0000"/>
                </a:solidFill>
              </a:rPr>
              <a:t>part of the consultation with </a:t>
            </a:r>
            <a:r>
              <a:rPr lang="en-US" altLang="en-US" sz="2400" i="1" dirty="0" smtClean="0">
                <a:solidFill>
                  <a:srgbClr val="FF0000"/>
                </a:solidFill>
              </a:rPr>
              <a:t>third party and may </a:t>
            </a:r>
            <a:r>
              <a:rPr lang="en-US" altLang="en-US" sz="2400" i="1" dirty="0">
                <a:solidFill>
                  <a:srgbClr val="FF0000"/>
                </a:solidFill>
              </a:rPr>
              <a:t>cause confusion about what information you are seeking their views on</a:t>
            </a:r>
          </a:p>
          <a:p>
            <a:pPr marL="0" indent="0">
              <a:buNone/>
            </a:pPr>
            <a:endParaRPr lang="en-AU" sz="2800" dirty="0">
              <a:solidFill>
                <a:srgbClr val="FF0000"/>
              </a:solidFill>
            </a:endParaRPr>
          </a:p>
        </p:txBody>
      </p:sp>
    </p:spTree>
    <p:extLst>
      <p:ext uri="{BB962C8B-B14F-4D97-AF65-F5344CB8AC3E}">
        <p14:creationId xmlns:p14="http://schemas.microsoft.com/office/powerpoint/2010/main" val="5992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Four</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dirty="0" smtClean="0">
                <a:solidFill>
                  <a:schemeClr val="accent2"/>
                </a:solidFill>
              </a:rPr>
              <a:t>Questions</a:t>
            </a:r>
            <a:br>
              <a:rPr lang="en-US" altLang="en-US" dirty="0" smtClean="0">
                <a:solidFill>
                  <a:schemeClr val="accent2"/>
                </a:solidFill>
              </a:rPr>
            </a:br>
            <a:endParaRPr lang="en-US" altLang="en-US" dirty="0" smtClean="0">
              <a:solidFill>
                <a:schemeClr val="accent2"/>
              </a:solidFill>
            </a:endParaRPr>
          </a:p>
          <a:p>
            <a:pPr marL="0" indent="0" eaLnBrk="1" hangingPunct="1">
              <a:lnSpc>
                <a:spcPct val="90000"/>
              </a:lnSpc>
              <a:buNone/>
            </a:pPr>
            <a:r>
              <a:rPr lang="en-US" altLang="en-US" sz="2400" dirty="0" smtClean="0">
                <a:solidFill>
                  <a:schemeClr val="accent2"/>
                </a:solidFill>
              </a:rPr>
              <a:t>2) Presume you do </a:t>
            </a:r>
            <a:r>
              <a:rPr lang="en-US" altLang="en-US" sz="2400" b="1" dirty="0" smtClean="0">
                <a:solidFill>
                  <a:schemeClr val="accent2"/>
                </a:solidFill>
              </a:rPr>
              <a:t>not</a:t>
            </a:r>
            <a:r>
              <a:rPr lang="en-US" altLang="en-US" sz="2400" dirty="0" smtClean="0">
                <a:solidFill>
                  <a:schemeClr val="accent2"/>
                </a:solidFill>
              </a:rPr>
              <a:t> give him an </a:t>
            </a:r>
            <a:r>
              <a:rPr lang="en-US" altLang="en-US" sz="2400" dirty="0" err="1" smtClean="0">
                <a:solidFill>
                  <a:schemeClr val="accent2"/>
                </a:solidFill>
              </a:rPr>
              <a:t>unredacted</a:t>
            </a:r>
            <a:r>
              <a:rPr lang="en-US" altLang="en-US" sz="2400" dirty="0" smtClean="0">
                <a:solidFill>
                  <a:schemeClr val="accent2"/>
                </a:solidFill>
              </a:rPr>
              <a:t> copy and he maintains he will not give his views until you give him one.  You remind him twice that he needs to give you his views but he refuses, so you make your decision and release Alec’s information.</a:t>
            </a:r>
          </a:p>
          <a:p>
            <a:pPr marL="0" indent="0" eaLnBrk="1" hangingPunct="1">
              <a:lnSpc>
                <a:spcPct val="90000"/>
              </a:lnSpc>
              <a:buNone/>
            </a:pPr>
            <a:endParaRPr lang="en-US" altLang="en-US" sz="2800" dirty="0">
              <a:solidFill>
                <a:schemeClr val="accent2"/>
              </a:solidFill>
            </a:endParaRPr>
          </a:p>
          <a:p>
            <a:pPr marL="0" indent="0" eaLnBrk="1" hangingPunct="1">
              <a:lnSpc>
                <a:spcPct val="90000"/>
              </a:lnSpc>
              <a:buNone/>
            </a:pPr>
            <a:endParaRPr lang="en-US" altLang="en-US" sz="2800" dirty="0" smtClean="0">
              <a:solidFill>
                <a:schemeClr val="accent2"/>
              </a:solidFill>
            </a:endParaRPr>
          </a:p>
          <a:p>
            <a:pPr marL="0" indent="0" eaLnBrk="1" hangingPunct="1">
              <a:lnSpc>
                <a:spcPct val="90000"/>
              </a:lnSpc>
              <a:buNone/>
            </a:pPr>
            <a:endParaRPr lang="en-US" altLang="en-US" sz="2400" dirty="0" smtClean="0">
              <a:solidFill>
                <a:schemeClr val="accent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4437112"/>
            <a:ext cx="4968552" cy="2333059"/>
          </a:xfrm>
          <a:prstGeom prst="rect">
            <a:avLst/>
          </a:prstGeom>
        </p:spPr>
      </p:pic>
    </p:spTree>
    <p:extLst>
      <p:ext uri="{BB962C8B-B14F-4D97-AF65-F5344CB8AC3E}">
        <p14:creationId xmlns:p14="http://schemas.microsoft.com/office/powerpoint/2010/main" val="1938650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Four</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dirty="0" smtClean="0">
                <a:solidFill>
                  <a:schemeClr val="accent2"/>
                </a:solidFill>
              </a:rPr>
              <a:t>Questions</a:t>
            </a:r>
          </a:p>
          <a:p>
            <a:pPr marL="0" indent="0" eaLnBrk="1" hangingPunct="1">
              <a:lnSpc>
                <a:spcPct val="90000"/>
              </a:lnSpc>
              <a:buNone/>
            </a:pPr>
            <a:endParaRPr lang="en-US" altLang="en-US" sz="2400" dirty="0">
              <a:solidFill>
                <a:schemeClr val="accent2"/>
              </a:solidFill>
            </a:endParaRPr>
          </a:p>
          <a:p>
            <a:pPr marL="0" indent="0" eaLnBrk="1" hangingPunct="1">
              <a:lnSpc>
                <a:spcPct val="90000"/>
              </a:lnSpc>
              <a:buNone/>
            </a:pPr>
            <a:r>
              <a:rPr lang="en-US" altLang="en-US" sz="2400" dirty="0" smtClean="0">
                <a:solidFill>
                  <a:schemeClr val="accent2"/>
                </a:solidFill>
              </a:rPr>
              <a:t>2(a). Do you have to defer access?</a:t>
            </a:r>
          </a:p>
          <a:p>
            <a:pPr marL="0" indent="0" eaLnBrk="1" hangingPunct="1">
              <a:lnSpc>
                <a:spcPct val="90000"/>
              </a:lnSpc>
              <a:buNone/>
            </a:pPr>
            <a:endParaRPr lang="en-US" altLang="en-US" sz="2400" dirty="0">
              <a:solidFill>
                <a:schemeClr val="accent2"/>
              </a:solidFill>
            </a:endParaRPr>
          </a:p>
          <a:p>
            <a:pPr marL="0" indent="0" eaLnBrk="1" hangingPunct="1">
              <a:lnSpc>
                <a:spcPct val="90000"/>
              </a:lnSpc>
              <a:buNone/>
            </a:pPr>
            <a:r>
              <a:rPr lang="en-US" altLang="en-US" sz="2200" i="1" dirty="0" smtClean="0">
                <a:solidFill>
                  <a:srgbClr val="FF0000"/>
                </a:solidFill>
              </a:rPr>
              <a:t>No.</a:t>
            </a:r>
            <a:br>
              <a:rPr lang="en-US" altLang="en-US" sz="2200" i="1" dirty="0" smtClean="0">
                <a:solidFill>
                  <a:srgbClr val="FF0000"/>
                </a:solidFill>
              </a:rPr>
            </a:br>
            <a:endParaRPr lang="en-US" altLang="en-US" sz="2200" i="1" dirty="0" smtClean="0">
              <a:solidFill>
                <a:srgbClr val="FF0000"/>
              </a:solidFill>
            </a:endParaRPr>
          </a:p>
          <a:p>
            <a:pPr marL="0" indent="0" eaLnBrk="1" hangingPunct="1">
              <a:lnSpc>
                <a:spcPct val="90000"/>
              </a:lnSpc>
              <a:buNone/>
            </a:pPr>
            <a:r>
              <a:rPr lang="en-US" altLang="en-US" sz="2200" i="1" dirty="0" smtClean="0">
                <a:solidFill>
                  <a:srgbClr val="FF0000"/>
                </a:solidFill>
              </a:rPr>
              <a:t>You have taken steps that are reasonable practicable to obtain the third parties views and they have declined to provide you with a response.  If you have clearly explained the timeframes you have allowed, provided them with the relevant information for consultation and they do not respond then you can proceed to make your decision.  Access is </a:t>
            </a:r>
            <a:r>
              <a:rPr lang="en-US" altLang="en-US" sz="2200" i="1" u="sng" dirty="0" smtClean="0">
                <a:solidFill>
                  <a:srgbClr val="FF0000"/>
                </a:solidFill>
              </a:rPr>
              <a:t>not</a:t>
            </a:r>
            <a:r>
              <a:rPr lang="en-US" altLang="en-US" sz="2200" i="1" dirty="0" smtClean="0">
                <a:solidFill>
                  <a:srgbClr val="FF0000"/>
                </a:solidFill>
              </a:rPr>
              <a:t> deferred because your decision is not contrary to their view (because they have not provided any).</a:t>
            </a:r>
          </a:p>
          <a:p>
            <a:pPr marL="0" indent="0" eaLnBrk="1" hangingPunct="1">
              <a:lnSpc>
                <a:spcPct val="90000"/>
              </a:lnSpc>
              <a:buNone/>
            </a:pPr>
            <a:endParaRPr lang="en-US" altLang="en-US" sz="2400" dirty="0">
              <a:solidFill>
                <a:schemeClr val="accent2"/>
              </a:solidFill>
            </a:endParaRPr>
          </a:p>
          <a:p>
            <a:pPr marL="0" indent="0" eaLnBrk="1" hangingPunct="1">
              <a:lnSpc>
                <a:spcPct val="90000"/>
              </a:lnSpc>
              <a:buNone/>
            </a:pPr>
            <a:endParaRPr lang="en-US" altLang="en-US" dirty="0" smtClean="0">
              <a:solidFill>
                <a:schemeClr val="accent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84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1000"/>
                                        <p:tgtEl>
                                          <p:spTgt spid="3075">
                                            <p:txEl>
                                              <p:pRg st="4" end="4"/>
                                            </p:txEl>
                                          </p:spTgt>
                                        </p:tgtEl>
                                      </p:cBhvr>
                                    </p:animEffect>
                                    <p:anim calcmode="lin" valueType="num">
                                      <p:cBhvr>
                                        <p:cTn id="8"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5" end="5"/>
                                            </p:txEl>
                                          </p:spTgt>
                                        </p:tgtEl>
                                        <p:attrNameLst>
                                          <p:attrName>style.visibility</p:attrName>
                                        </p:attrNameLst>
                                      </p:cBhvr>
                                      <p:to>
                                        <p:strVal val="visible"/>
                                      </p:to>
                                    </p:set>
                                    <p:animEffect transition="in" filter="fade">
                                      <p:cBhvr>
                                        <p:cTn id="14" dur="1000"/>
                                        <p:tgtEl>
                                          <p:spTgt spid="3075">
                                            <p:txEl>
                                              <p:pRg st="5" end="5"/>
                                            </p:txEl>
                                          </p:spTgt>
                                        </p:tgtEl>
                                      </p:cBhvr>
                                    </p:animEffect>
                                    <p:anim calcmode="lin" valueType="num">
                                      <p:cBhvr>
                                        <p:cTn id="15"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Five</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sz="2200" dirty="0" smtClean="0">
                <a:solidFill>
                  <a:schemeClr val="accent2"/>
                </a:solidFill>
              </a:rPr>
              <a:t>You consult with Eliot as a third party.  He demands to know who the applicant is.</a:t>
            </a:r>
          </a:p>
          <a:p>
            <a:pPr marL="0" indent="0" eaLnBrk="1" hangingPunct="1">
              <a:lnSpc>
                <a:spcPct val="90000"/>
              </a:lnSpc>
              <a:buNone/>
            </a:pPr>
            <a:endParaRPr lang="en-US" altLang="en-US" sz="2200" dirty="0" smtClean="0">
              <a:solidFill>
                <a:schemeClr val="accent2"/>
              </a:solidFill>
            </a:endParaRPr>
          </a:p>
          <a:p>
            <a:pPr marL="0" indent="0" eaLnBrk="1" hangingPunct="1">
              <a:lnSpc>
                <a:spcPct val="90000"/>
              </a:lnSpc>
              <a:buNone/>
            </a:pPr>
            <a:r>
              <a:rPr lang="en-US" altLang="en-US" sz="2200" dirty="0" smtClean="0">
                <a:solidFill>
                  <a:schemeClr val="accent2"/>
                </a:solidFill>
              </a:rPr>
              <a:t>QUESTIONS</a:t>
            </a:r>
          </a:p>
          <a:p>
            <a:pPr marL="0" indent="0" eaLnBrk="1" hangingPunct="1">
              <a:lnSpc>
                <a:spcPct val="90000"/>
              </a:lnSpc>
              <a:buNone/>
            </a:pPr>
            <a:endParaRPr lang="en-US" altLang="en-US" sz="2200" dirty="0" smtClean="0">
              <a:solidFill>
                <a:schemeClr val="accent2"/>
              </a:solidFill>
            </a:endParaRPr>
          </a:p>
          <a:p>
            <a:pPr marL="457200" indent="-457200" eaLnBrk="1" hangingPunct="1">
              <a:lnSpc>
                <a:spcPct val="90000"/>
              </a:lnSpc>
              <a:buAutoNum type="alphaLcParenR"/>
            </a:pPr>
            <a:r>
              <a:rPr lang="en-US" altLang="en-US" sz="2200" dirty="0" smtClean="0">
                <a:solidFill>
                  <a:schemeClr val="accent2"/>
                </a:solidFill>
              </a:rPr>
              <a:t>If the applicant is an individual, would you tell him?</a:t>
            </a:r>
          </a:p>
          <a:p>
            <a:pPr marL="0" indent="0" eaLnBrk="1" hangingPunct="1">
              <a:lnSpc>
                <a:spcPct val="90000"/>
              </a:lnSpc>
              <a:buNone/>
            </a:pPr>
            <a:r>
              <a:rPr lang="en-US" altLang="en-US" sz="2200" i="1" dirty="0" smtClean="0">
                <a:solidFill>
                  <a:srgbClr val="FF0000"/>
                </a:solidFill>
              </a:rPr>
              <a:t>Generally not.  The privacy principles apply so usually it could only be done with the applicant’s consent or if the consultation could not be completed without revealing that applicant’s identity. </a:t>
            </a:r>
            <a:endParaRPr lang="en-US" altLang="en-US" sz="2200" i="1" dirty="0">
              <a:solidFill>
                <a:srgbClr val="FF0000"/>
              </a:solidFill>
            </a:endParaRPr>
          </a:p>
          <a:p>
            <a:pPr marL="0" indent="0" eaLnBrk="1" hangingPunct="1">
              <a:lnSpc>
                <a:spcPct val="90000"/>
              </a:lnSpc>
              <a:buNone/>
            </a:pPr>
            <a:r>
              <a:rPr lang="en-US" altLang="en-US" sz="2200" dirty="0" smtClean="0">
                <a:solidFill>
                  <a:schemeClr val="accent2"/>
                </a:solidFill>
              </a:rPr>
              <a:t>b) If the applicant is a company, would you tell him? </a:t>
            </a:r>
          </a:p>
          <a:p>
            <a:pPr marL="0" indent="0" eaLnBrk="1" hangingPunct="1">
              <a:lnSpc>
                <a:spcPct val="90000"/>
              </a:lnSpc>
              <a:buNone/>
            </a:pPr>
            <a:r>
              <a:rPr lang="en-US" altLang="en-US" sz="2200" i="1" dirty="0">
                <a:solidFill>
                  <a:srgbClr val="FF0000"/>
                </a:solidFill>
              </a:rPr>
              <a:t>The privacy principles </a:t>
            </a:r>
            <a:r>
              <a:rPr lang="en-US" altLang="en-US" sz="2200" i="1" dirty="0" smtClean="0">
                <a:solidFill>
                  <a:srgbClr val="FF0000"/>
                </a:solidFill>
              </a:rPr>
              <a:t>do not apply to companies.  Up to the agency (consider consistency for each application and perhaps developing a policy)</a:t>
            </a:r>
            <a:endParaRPr lang="en-US" altLang="en-US" sz="2200" i="1" dirty="0">
              <a:solidFill>
                <a:srgbClr val="FF0000"/>
              </a:solidFill>
            </a:endParaRPr>
          </a:p>
          <a:p>
            <a:pPr marL="0" indent="0" eaLnBrk="1" hangingPunct="1">
              <a:lnSpc>
                <a:spcPct val="90000"/>
              </a:lnSpc>
              <a:buNone/>
            </a:pPr>
            <a:endParaRPr lang="en-US" altLang="en-US" sz="2200" dirty="0">
              <a:solidFill>
                <a:schemeClr val="accent2"/>
              </a:solidFill>
            </a:endParaRPr>
          </a:p>
          <a:p>
            <a:pPr marL="0" indent="0" eaLnBrk="1" hangingPunct="1">
              <a:lnSpc>
                <a:spcPct val="90000"/>
              </a:lnSpc>
              <a:buNone/>
            </a:pPr>
            <a:endParaRPr lang="en-US" altLang="en-US" sz="2200" dirty="0" smtClean="0">
              <a:solidFill>
                <a:srgbClr val="FF0000"/>
              </a:solidFill>
            </a:endParaRPr>
          </a:p>
          <a:p>
            <a:pPr marL="0" indent="0" eaLnBrk="1" hangingPunct="1">
              <a:lnSpc>
                <a:spcPct val="90000"/>
              </a:lnSpc>
              <a:buNone/>
            </a:pPr>
            <a:endParaRPr lang="en-US" altLang="en-US" sz="2200" i="1" dirty="0" smtClean="0">
              <a:solidFill>
                <a:schemeClr val="accent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1000"/>
                                        <p:tgtEl>
                                          <p:spTgt spid="3075">
                                            <p:txEl>
                                              <p:pRg st="2" end="2"/>
                                            </p:txEl>
                                          </p:spTgt>
                                        </p:tgtEl>
                                      </p:cBhvr>
                                    </p:animEffect>
                                    <p:anim calcmode="lin" valueType="num">
                                      <p:cBhvr>
                                        <p:cTn id="8"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4" end="4"/>
                                            </p:txEl>
                                          </p:spTgt>
                                        </p:tgtEl>
                                        <p:attrNameLst>
                                          <p:attrName>style.visibility</p:attrName>
                                        </p:attrNameLst>
                                      </p:cBhvr>
                                      <p:to>
                                        <p:strVal val="visible"/>
                                      </p:to>
                                    </p:set>
                                    <p:animEffect transition="in" filter="fade">
                                      <p:cBhvr>
                                        <p:cTn id="14" dur="1000"/>
                                        <p:tgtEl>
                                          <p:spTgt spid="3075">
                                            <p:txEl>
                                              <p:pRg st="4" end="4"/>
                                            </p:txEl>
                                          </p:spTgt>
                                        </p:tgtEl>
                                      </p:cBhvr>
                                    </p:animEffect>
                                    <p:anim calcmode="lin" valueType="num">
                                      <p:cBhvr>
                                        <p:cTn id="15"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animEffect transition="in" filter="fade">
                                      <p:cBhvr>
                                        <p:cTn id="21" dur="1000"/>
                                        <p:tgtEl>
                                          <p:spTgt spid="3075">
                                            <p:txEl>
                                              <p:pRg st="5" end="5"/>
                                            </p:txEl>
                                          </p:spTgt>
                                        </p:tgtEl>
                                      </p:cBhvr>
                                    </p:animEffect>
                                    <p:anim calcmode="lin" valueType="num">
                                      <p:cBhvr>
                                        <p:cTn id="22"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6" end="6"/>
                                            </p:txEl>
                                          </p:spTgt>
                                        </p:tgtEl>
                                        <p:attrNameLst>
                                          <p:attrName>style.visibility</p:attrName>
                                        </p:attrNameLst>
                                      </p:cBhvr>
                                      <p:to>
                                        <p:strVal val="visible"/>
                                      </p:to>
                                    </p:set>
                                    <p:animEffect transition="in" filter="fade">
                                      <p:cBhvr>
                                        <p:cTn id="28" dur="1000"/>
                                        <p:tgtEl>
                                          <p:spTgt spid="3075">
                                            <p:txEl>
                                              <p:pRg st="6" end="6"/>
                                            </p:txEl>
                                          </p:spTgt>
                                        </p:tgtEl>
                                      </p:cBhvr>
                                    </p:animEffect>
                                    <p:anim calcmode="lin" valueType="num">
                                      <p:cBhvr>
                                        <p:cTn id="29"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5">
                                            <p:txEl>
                                              <p:pRg st="7" end="7"/>
                                            </p:txEl>
                                          </p:spTgt>
                                        </p:tgtEl>
                                        <p:attrNameLst>
                                          <p:attrName>style.visibility</p:attrName>
                                        </p:attrNameLst>
                                      </p:cBhvr>
                                      <p:to>
                                        <p:strVal val="visible"/>
                                      </p:to>
                                    </p:set>
                                    <p:animEffect transition="in" filter="fade">
                                      <p:cBhvr>
                                        <p:cTn id="35" dur="1000"/>
                                        <p:tgtEl>
                                          <p:spTgt spid="3075">
                                            <p:txEl>
                                              <p:pRg st="7" end="7"/>
                                            </p:txEl>
                                          </p:spTgt>
                                        </p:tgtEl>
                                      </p:cBhvr>
                                    </p:animEffect>
                                    <p:anim calcmode="lin" valueType="num">
                                      <p:cBhvr>
                                        <p:cTn id="36"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Six</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sz="2200" dirty="0" smtClean="0">
                <a:solidFill>
                  <a:schemeClr val="accent2"/>
                </a:solidFill>
              </a:rPr>
              <a:t>You call John, the applicant, to let him know the decision due date has changed because you have to consult with a third party.  He demands to know the identity of the third party.</a:t>
            </a:r>
          </a:p>
          <a:p>
            <a:pPr marL="0" indent="0" eaLnBrk="1" hangingPunct="1">
              <a:lnSpc>
                <a:spcPct val="90000"/>
              </a:lnSpc>
              <a:buNone/>
            </a:pPr>
            <a:endParaRPr lang="en-US" altLang="en-US" sz="2200" dirty="0">
              <a:solidFill>
                <a:schemeClr val="accent2"/>
              </a:solidFill>
            </a:endParaRPr>
          </a:p>
          <a:p>
            <a:pPr marL="0" indent="0" eaLnBrk="1" hangingPunct="1">
              <a:lnSpc>
                <a:spcPct val="90000"/>
              </a:lnSpc>
              <a:buNone/>
            </a:pPr>
            <a:r>
              <a:rPr lang="en-US" altLang="en-US" sz="2200" dirty="0">
                <a:solidFill>
                  <a:schemeClr val="accent2"/>
                </a:solidFill>
              </a:rPr>
              <a:t>QUESTIONS</a:t>
            </a:r>
          </a:p>
          <a:p>
            <a:pPr marL="457200" indent="-457200" eaLnBrk="1" hangingPunct="1">
              <a:lnSpc>
                <a:spcPct val="90000"/>
              </a:lnSpc>
              <a:buAutoNum type="alphaLcParenR"/>
            </a:pPr>
            <a:r>
              <a:rPr lang="en-US" altLang="en-US" sz="2200" dirty="0" smtClean="0">
                <a:solidFill>
                  <a:schemeClr val="accent2"/>
                </a:solidFill>
              </a:rPr>
              <a:t>If </a:t>
            </a:r>
            <a:r>
              <a:rPr lang="en-US" altLang="en-US" sz="2200" dirty="0">
                <a:solidFill>
                  <a:schemeClr val="accent2"/>
                </a:solidFill>
              </a:rPr>
              <a:t>the </a:t>
            </a:r>
            <a:r>
              <a:rPr lang="en-US" altLang="en-US" sz="2200" dirty="0" smtClean="0">
                <a:solidFill>
                  <a:schemeClr val="accent2"/>
                </a:solidFill>
              </a:rPr>
              <a:t>third party is </a:t>
            </a:r>
            <a:r>
              <a:rPr lang="en-US" altLang="en-US" sz="2200" dirty="0">
                <a:solidFill>
                  <a:schemeClr val="accent2"/>
                </a:solidFill>
              </a:rPr>
              <a:t>an individual, would you tell him?</a:t>
            </a:r>
          </a:p>
          <a:p>
            <a:pPr marL="0" indent="0" eaLnBrk="1" hangingPunct="1">
              <a:lnSpc>
                <a:spcPct val="90000"/>
              </a:lnSpc>
              <a:buNone/>
            </a:pPr>
            <a:r>
              <a:rPr lang="en-US" altLang="en-US" sz="2200" i="1" dirty="0">
                <a:solidFill>
                  <a:srgbClr val="FF0000"/>
                </a:solidFill>
              </a:rPr>
              <a:t>Generally not.  </a:t>
            </a:r>
          </a:p>
          <a:p>
            <a:pPr marL="0" indent="0" eaLnBrk="1" hangingPunct="1">
              <a:lnSpc>
                <a:spcPct val="90000"/>
              </a:lnSpc>
              <a:buNone/>
            </a:pPr>
            <a:r>
              <a:rPr lang="en-US" altLang="en-US" sz="2200" dirty="0">
                <a:solidFill>
                  <a:schemeClr val="accent2"/>
                </a:solidFill>
              </a:rPr>
              <a:t>b) If the </a:t>
            </a:r>
            <a:r>
              <a:rPr lang="en-US" altLang="en-US" sz="2200" dirty="0" smtClean="0">
                <a:solidFill>
                  <a:schemeClr val="accent2"/>
                </a:solidFill>
              </a:rPr>
              <a:t>third party </a:t>
            </a:r>
            <a:r>
              <a:rPr lang="en-US" altLang="en-US" sz="2200" dirty="0">
                <a:solidFill>
                  <a:schemeClr val="accent2"/>
                </a:solidFill>
              </a:rPr>
              <a:t>is a company, would you tell him? </a:t>
            </a:r>
          </a:p>
          <a:p>
            <a:pPr marL="0" indent="0" eaLnBrk="1" hangingPunct="1">
              <a:lnSpc>
                <a:spcPct val="90000"/>
              </a:lnSpc>
              <a:buNone/>
            </a:pPr>
            <a:r>
              <a:rPr lang="en-US" altLang="en-US" sz="2200" i="1" dirty="0" smtClean="0">
                <a:solidFill>
                  <a:srgbClr val="FF0000"/>
                </a:solidFill>
              </a:rPr>
              <a:t>Generally not, but the </a:t>
            </a:r>
            <a:r>
              <a:rPr lang="en-US" altLang="en-US" sz="2200" i="1" dirty="0">
                <a:solidFill>
                  <a:srgbClr val="FF0000"/>
                </a:solidFill>
              </a:rPr>
              <a:t>privacy principles do not apply to </a:t>
            </a:r>
            <a:r>
              <a:rPr lang="en-US" altLang="en-US" sz="2200" i="1" dirty="0" smtClean="0">
                <a:solidFill>
                  <a:srgbClr val="FF0000"/>
                </a:solidFill>
              </a:rPr>
              <a:t>companies.  Refer to page 56 the OIC’s submission to the legislative review for </a:t>
            </a:r>
            <a:r>
              <a:rPr lang="en-US" altLang="en-US" sz="2200" i="1" dirty="0">
                <a:solidFill>
                  <a:srgbClr val="FF0000"/>
                </a:solidFill>
              </a:rPr>
              <a:t>more information </a:t>
            </a:r>
            <a:r>
              <a:rPr lang="en-US" altLang="en-US" sz="2200" i="1" dirty="0">
                <a:solidFill>
                  <a:srgbClr val="FF0000"/>
                </a:solidFill>
                <a:hlinkClick r:id="rId3"/>
              </a:rPr>
              <a:t>http://www.oic.qld.gov.au/__</a:t>
            </a:r>
            <a:r>
              <a:rPr lang="en-US" altLang="en-US" sz="2200" i="1" dirty="0" smtClean="0">
                <a:solidFill>
                  <a:srgbClr val="FF0000"/>
                </a:solidFill>
                <a:hlinkClick r:id="rId3"/>
              </a:rPr>
              <a:t>data/assets/pdf_file/0018/23085/submission-DJAG-review-of-RTI-Act-and-chapter3-IP-Act.pdf</a:t>
            </a:r>
            <a:r>
              <a:rPr lang="en-US" altLang="en-US" sz="2200" i="1" dirty="0" smtClean="0">
                <a:solidFill>
                  <a:srgbClr val="FF0000"/>
                </a:solidFill>
              </a:rPr>
              <a:t> </a:t>
            </a:r>
            <a:endParaRPr lang="en-US" altLang="en-US" sz="2200" i="1" dirty="0">
              <a:solidFill>
                <a:srgbClr val="FF0000"/>
              </a:solidFill>
            </a:endParaRPr>
          </a:p>
          <a:p>
            <a:pPr marL="0" indent="0" eaLnBrk="1" hangingPunct="1">
              <a:lnSpc>
                <a:spcPct val="90000"/>
              </a:lnSpc>
              <a:buNone/>
            </a:pPr>
            <a:endParaRPr lang="en-US" altLang="en-US" sz="2200" dirty="0" smtClean="0">
              <a:solidFill>
                <a:schemeClr val="accent2"/>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969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Seven</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sz="2400" dirty="0" smtClean="0">
                <a:solidFill>
                  <a:schemeClr val="accent2"/>
                </a:solidFill>
              </a:rPr>
              <a:t>The applicant applies for all reports about a company.  She is given access to two reports and refused access to one report.  She has not been given actual access to any of the documents because access is deferred.</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3573016"/>
            <a:ext cx="3672408" cy="2232248"/>
          </a:xfrm>
          <a:prstGeom prst="rect">
            <a:avLst/>
          </a:prstGeom>
        </p:spPr>
      </p:pic>
    </p:spTree>
    <p:extLst>
      <p:ext uri="{BB962C8B-B14F-4D97-AF65-F5344CB8AC3E}">
        <p14:creationId xmlns:p14="http://schemas.microsoft.com/office/powerpoint/2010/main" val="3819266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Seven</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sz="2400" dirty="0" smtClean="0">
                <a:solidFill>
                  <a:schemeClr val="accent2"/>
                </a:solidFill>
              </a:rPr>
              <a:t>Questions</a:t>
            </a:r>
          </a:p>
          <a:p>
            <a:pPr marL="0" indent="0" eaLnBrk="1" hangingPunct="1">
              <a:lnSpc>
                <a:spcPct val="90000"/>
              </a:lnSpc>
              <a:buNone/>
            </a:pPr>
            <a:endParaRPr lang="en-US" altLang="en-US" sz="2200" dirty="0">
              <a:solidFill>
                <a:schemeClr val="accent2"/>
              </a:solidFill>
            </a:endParaRPr>
          </a:p>
          <a:p>
            <a:pPr marL="457200" indent="-457200" eaLnBrk="1" hangingPunct="1">
              <a:lnSpc>
                <a:spcPct val="90000"/>
              </a:lnSpc>
              <a:buAutoNum type="arabicParenR"/>
            </a:pPr>
            <a:r>
              <a:rPr lang="en-US" altLang="en-US" sz="2200" dirty="0" smtClean="0">
                <a:solidFill>
                  <a:schemeClr val="accent2"/>
                </a:solidFill>
              </a:rPr>
              <a:t>The company, a consulted third party, applies for an internal review of the decision to release the two reports about their company.  You decide to uphold the original decision in its entirety.</a:t>
            </a:r>
          </a:p>
          <a:p>
            <a:pPr marL="0" indent="0" eaLnBrk="1" hangingPunct="1">
              <a:lnSpc>
                <a:spcPct val="90000"/>
              </a:lnSpc>
              <a:buNone/>
            </a:pPr>
            <a:endParaRPr lang="en-US" altLang="en-US" sz="2200" dirty="0" smtClean="0">
              <a:solidFill>
                <a:schemeClr val="accent2"/>
              </a:solidFill>
            </a:endParaRPr>
          </a:p>
          <a:p>
            <a:pPr marL="457200" indent="-457200" eaLnBrk="1" hangingPunct="1">
              <a:lnSpc>
                <a:spcPct val="90000"/>
              </a:lnSpc>
              <a:buAutoNum type="alphaLcParenR"/>
            </a:pPr>
            <a:r>
              <a:rPr lang="en-US" altLang="en-US" sz="2200" dirty="0" smtClean="0">
                <a:solidFill>
                  <a:schemeClr val="accent2"/>
                </a:solidFill>
              </a:rPr>
              <a:t>Do you give prescribed written notice to the third party?</a:t>
            </a:r>
          </a:p>
          <a:p>
            <a:pPr marL="0" indent="0" eaLnBrk="1" hangingPunct="1">
              <a:lnSpc>
                <a:spcPct val="90000"/>
              </a:lnSpc>
              <a:buNone/>
            </a:pPr>
            <a:r>
              <a:rPr lang="en-US" altLang="en-US" sz="2200" i="1" dirty="0" smtClean="0">
                <a:solidFill>
                  <a:srgbClr val="FF0000"/>
                </a:solidFill>
              </a:rPr>
              <a:t>Yes.  They are the applicant for internal review. </a:t>
            </a:r>
          </a:p>
          <a:p>
            <a:pPr marL="0" indent="0" eaLnBrk="1" hangingPunct="1">
              <a:lnSpc>
                <a:spcPct val="90000"/>
              </a:lnSpc>
              <a:buNone/>
            </a:pPr>
            <a:endParaRPr lang="en-US" altLang="en-US" sz="2200" i="1" dirty="0">
              <a:solidFill>
                <a:srgbClr val="FF0000"/>
              </a:solidFill>
            </a:endParaRPr>
          </a:p>
          <a:p>
            <a:pPr marL="0" indent="0" eaLnBrk="1" hangingPunct="1">
              <a:lnSpc>
                <a:spcPct val="90000"/>
              </a:lnSpc>
              <a:buNone/>
            </a:pPr>
            <a:r>
              <a:rPr lang="en-US" altLang="en-US" sz="2200" dirty="0" smtClean="0">
                <a:solidFill>
                  <a:schemeClr val="accent2"/>
                </a:solidFill>
              </a:rPr>
              <a:t>b) </a:t>
            </a:r>
            <a:r>
              <a:rPr lang="en-US" altLang="en-US" sz="2200" dirty="0">
                <a:solidFill>
                  <a:schemeClr val="accent2"/>
                </a:solidFill>
              </a:rPr>
              <a:t>Do you give prescribed written notice to the </a:t>
            </a:r>
            <a:r>
              <a:rPr lang="en-US" altLang="en-US" sz="2200" dirty="0" smtClean="0">
                <a:solidFill>
                  <a:schemeClr val="accent2"/>
                </a:solidFill>
              </a:rPr>
              <a:t>applicant?</a:t>
            </a:r>
          </a:p>
          <a:p>
            <a:pPr marL="0" indent="0" eaLnBrk="1" hangingPunct="1">
              <a:lnSpc>
                <a:spcPct val="90000"/>
              </a:lnSpc>
              <a:buNone/>
            </a:pPr>
            <a:r>
              <a:rPr lang="en-US" altLang="en-US" sz="2200" i="1" dirty="0" smtClean="0">
                <a:solidFill>
                  <a:srgbClr val="FF0000"/>
                </a:solidFill>
              </a:rPr>
              <a:t>No, as their decision has not changed. Let them know as a courtesy, though, as the date they can access docs has changed</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08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1000"/>
                                        <p:tgtEl>
                                          <p:spTgt spid="3075">
                                            <p:txEl>
                                              <p:pRg st="2" end="2"/>
                                            </p:txEl>
                                          </p:spTgt>
                                        </p:tgtEl>
                                      </p:cBhvr>
                                    </p:animEffect>
                                    <p:anim calcmode="lin" valueType="num">
                                      <p:cBhvr>
                                        <p:cTn id="8"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4" end="4"/>
                                            </p:txEl>
                                          </p:spTgt>
                                        </p:tgtEl>
                                        <p:attrNameLst>
                                          <p:attrName>style.visibility</p:attrName>
                                        </p:attrNameLst>
                                      </p:cBhvr>
                                      <p:to>
                                        <p:strVal val="visible"/>
                                      </p:to>
                                    </p:set>
                                    <p:animEffect transition="in" filter="fade">
                                      <p:cBhvr>
                                        <p:cTn id="14" dur="1000"/>
                                        <p:tgtEl>
                                          <p:spTgt spid="3075">
                                            <p:txEl>
                                              <p:pRg st="4" end="4"/>
                                            </p:txEl>
                                          </p:spTgt>
                                        </p:tgtEl>
                                      </p:cBhvr>
                                    </p:animEffect>
                                    <p:anim calcmode="lin" valueType="num">
                                      <p:cBhvr>
                                        <p:cTn id="15"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animEffect transition="in" filter="fade">
                                      <p:cBhvr>
                                        <p:cTn id="21" dur="1000"/>
                                        <p:tgtEl>
                                          <p:spTgt spid="3075">
                                            <p:txEl>
                                              <p:pRg st="5" end="5"/>
                                            </p:txEl>
                                          </p:spTgt>
                                        </p:tgtEl>
                                      </p:cBhvr>
                                    </p:animEffect>
                                    <p:anim calcmode="lin" valueType="num">
                                      <p:cBhvr>
                                        <p:cTn id="22"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7" end="7"/>
                                            </p:txEl>
                                          </p:spTgt>
                                        </p:tgtEl>
                                        <p:attrNameLst>
                                          <p:attrName>style.visibility</p:attrName>
                                        </p:attrNameLst>
                                      </p:cBhvr>
                                      <p:to>
                                        <p:strVal val="visible"/>
                                      </p:to>
                                    </p:set>
                                    <p:animEffect transition="in" filter="fade">
                                      <p:cBhvr>
                                        <p:cTn id="28" dur="1000"/>
                                        <p:tgtEl>
                                          <p:spTgt spid="3075">
                                            <p:txEl>
                                              <p:pRg st="7" end="7"/>
                                            </p:txEl>
                                          </p:spTgt>
                                        </p:tgtEl>
                                      </p:cBhvr>
                                    </p:animEffect>
                                    <p:anim calcmode="lin" valueType="num">
                                      <p:cBhvr>
                                        <p:cTn id="29"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Effect transition="in" filter="fade">
                                      <p:cBhvr>
                                        <p:cTn id="35" dur="1000"/>
                                        <p:tgtEl>
                                          <p:spTgt spid="3075">
                                            <p:txEl>
                                              <p:pRg st="8" end="8"/>
                                            </p:txEl>
                                          </p:spTgt>
                                        </p:tgtEl>
                                      </p:cBhvr>
                                    </p:animEffect>
                                    <p:anim calcmode="lin" valueType="num">
                                      <p:cBhvr>
                                        <p:cTn id="36"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Seven</a:t>
            </a:r>
          </a:p>
        </p:txBody>
      </p:sp>
      <p:sp>
        <p:nvSpPr>
          <p:cNvPr id="3075" name="Rectangle 3"/>
          <p:cNvSpPr>
            <a:spLocks noGrp="1" noChangeArrowheads="1"/>
          </p:cNvSpPr>
          <p:nvPr>
            <p:ph type="body" idx="1"/>
          </p:nvPr>
        </p:nvSpPr>
        <p:spPr>
          <a:xfrm>
            <a:off x="457200" y="1556792"/>
            <a:ext cx="8229600" cy="4752975"/>
          </a:xfrm>
        </p:spPr>
        <p:txBody>
          <a:bodyPr/>
          <a:lstStyle/>
          <a:p>
            <a:pPr marL="0" indent="0" eaLnBrk="1" hangingPunct="1">
              <a:lnSpc>
                <a:spcPct val="90000"/>
              </a:lnSpc>
              <a:buNone/>
            </a:pPr>
            <a:r>
              <a:rPr lang="en-US" altLang="en-US" sz="2400" dirty="0" smtClean="0">
                <a:solidFill>
                  <a:schemeClr val="accent2"/>
                </a:solidFill>
              </a:rPr>
              <a:t>Questions</a:t>
            </a:r>
          </a:p>
          <a:p>
            <a:pPr marL="0" indent="0" eaLnBrk="1" hangingPunct="1">
              <a:lnSpc>
                <a:spcPct val="90000"/>
              </a:lnSpc>
              <a:buNone/>
            </a:pPr>
            <a:endParaRPr lang="en-US" altLang="en-US" sz="2400" dirty="0">
              <a:solidFill>
                <a:schemeClr val="accent2"/>
              </a:solidFill>
            </a:endParaRPr>
          </a:p>
          <a:p>
            <a:pPr marL="0" indent="0" eaLnBrk="1" hangingPunct="1">
              <a:lnSpc>
                <a:spcPct val="90000"/>
              </a:lnSpc>
              <a:buNone/>
            </a:pPr>
            <a:r>
              <a:rPr lang="en-US" altLang="en-US" sz="2200" dirty="0" smtClean="0">
                <a:solidFill>
                  <a:schemeClr val="accent2"/>
                </a:solidFill>
              </a:rPr>
              <a:t>2) The company, a consulted third party, applies for an internal review of the decision to release the two reports about their company.  You decide to alter the original decision and </a:t>
            </a:r>
            <a:r>
              <a:rPr lang="en-US" altLang="en-US" sz="2200" b="1" dirty="0" smtClean="0">
                <a:solidFill>
                  <a:schemeClr val="accent2"/>
                </a:solidFill>
              </a:rPr>
              <a:t>refuse access </a:t>
            </a:r>
            <a:r>
              <a:rPr lang="en-US" altLang="en-US" sz="2200" dirty="0" smtClean="0">
                <a:solidFill>
                  <a:schemeClr val="accent2"/>
                </a:solidFill>
              </a:rPr>
              <a:t>to the two reports.</a:t>
            </a:r>
          </a:p>
          <a:p>
            <a:pPr marL="0" indent="0" eaLnBrk="1" hangingPunct="1">
              <a:lnSpc>
                <a:spcPct val="90000"/>
              </a:lnSpc>
              <a:buNone/>
            </a:pPr>
            <a:endParaRPr lang="en-US" altLang="en-US" sz="2200" dirty="0" smtClean="0">
              <a:solidFill>
                <a:schemeClr val="accent2"/>
              </a:solidFill>
            </a:endParaRPr>
          </a:p>
          <a:p>
            <a:pPr marL="457200" indent="-457200" eaLnBrk="1" hangingPunct="1">
              <a:lnSpc>
                <a:spcPct val="90000"/>
              </a:lnSpc>
              <a:buAutoNum type="alphaLcParenR"/>
            </a:pPr>
            <a:r>
              <a:rPr lang="en-US" altLang="en-US" sz="2200" dirty="0" smtClean="0">
                <a:solidFill>
                  <a:schemeClr val="accent2"/>
                </a:solidFill>
              </a:rPr>
              <a:t>Do you give a prescribed written notice to the third party?</a:t>
            </a:r>
          </a:p>
          <a:p>
            <a:pPr marL="0" indent="0" eaLnBrk="1" hangingPunct="1">
              <a:lnSpc>
                <a:spcPct val="90000"/>
              </a:lnSpc>
              <a:buNone/>
            </a:pPr>
            <a:r>
              <a:rPr lang="en-US" altLang="en-US" sz="2200" i="1" dirty="0" smtClean="0">
                <a:solidFill>
                  <a:srgbClr val="FF0000"/>
                </a:solidFill>
              </a:rPr>
              <a:t>Yes.  They are the applicant for the internal review and need to be advised of the decision.</a:t>
            </a:r>
          </a:p>
          <a:p>
            <a:pPr marL="0" indent="0" eaLnBrk="1" hangingPunct="1">
              <a:lnSpc>
                <a:spcPct val="90000"/>
              </a:lnSpc>
              <a:buNone/>
            </a:pPr>
            <a:endParaRPr lang="en-US" altLang="en-US" sz="2200" i="1" dirty="0">
              <a:solidFill>
                <a:srgbClr val="FF0000"/>
              </a:solidFill>
            </a:endParaRPr>
          </a:p>
          <a:p>
            <a:pPr marL="0" indent="0" eaLnBrk="1" hangingPunct="1">
              <a:lnSpc>
                <a:spcPct val="90000"/>
              </a:lnSpc>
              <a:buNone/>
            </a:pPr>
            <a:r>
              <a:rPr lang="en-US" altLang="en-US" sz="2200" dirty="0" smtClean="0">
                <a:solidFill>
                  <a:schemeClr val="accent2"/>
                </a:solidFill>
              </a:rPr>
              <a:t>b) Do </a:t>
            </a:r>
            <a:r>
              <a:rPr lang="en-US" altLang="en-US" sz="2200" dirty="0">
                <a:solidFill>
                  <a:schemeClr val="accent2"/>
                </a:solidFill>
              </a:rPr>
              <a:t>you give a prescribed written notice to the </a:t>
            </a:r>
            <a:r>
              <a:rPr lang="en-US" altLang="en-US" sz="2200" dirty="0" smtClean="0">
                <a:solidFill>
                  <a:schemeClr val="accent2"/>
                </a:solidFill>
              </a:rPr>
              <a:t>applicant?</a:t>
            </a:r>
          </a:p>
          <a:p>
            <a:pPr marL="0" indent="0" eaLnBrk="1" hangingPunct="1">
              <a:lnSpc>
                <a:spcPct val="90000"/>
              </a:lnSpc>
              <a:buNone/>
            </a:pPr>
            <a:r>
              <a:rPr lang="en-US" altLang="en-US" sz="2200" i="1" dirty="0" smtClean="0">
                <a:solidFill>
                  <a:srgbClr val="FF0000"/>
                </a:solidFill>
              </a:rPr>
              <a:t>Yes.  The decision alters what documents they are being given access to.  They will have review rights on the internal review decision.</a:t>
            </a:r>
          </a:p>
          <a:p>
            <a:pPr marL="0" indent="0" eaLnBrk="1" hangingPunct="1">
              <a:lnSpc>
                <a:spcPct val="90000"/>
              </a:lnSpc>
              <a:buNone/>
            </a:pPr>
            <a:endParaRPr lang="en-US" altLang="en-US" sz="2200" i="1" dirty="0">
              <a:solidFill>
                <a:schemeClr val="accent2"/>
              </a:solidFill>
            </a:endParaRPr>
          </a:p>
          <a:p>
            <a:pPr marL="0" indent="0" eaLnBrk="1" hangingPunct="1">
              <a:lnSpc>
                <a:spcPct val="90000"/>
              </a:lnSpc>
              <a:buNone/>
            </a:pPr>
            <a:endParaRPr lang="en-US" altLang="en-US" sz="2200" dirty="0">
              <a:solidFill>
                <a:srgbClr val="FF000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94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1000"/>
                                        <p:tgtEl>
                                          <p:spTgt spid="3075">
                                            <p:txEl>
                                              <p:pRg st="2" end="2"/>
                                            </p:txEl>
                                          </p:spTgt>
                                        </p:tgtEl>
                                      </p:cBhvr>
                                    </p:animEffect>
                                    <p:anim calcmode="lin" valueType="num">
                                      <p:cBhvr>
                                        <p:cTn id="8"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4" end="4"/>
                                            </p:txEl>
                                          </p:spTgt>
                                        </p:tgtEl>
                                        <p:attrNameLst>
                                          <p:attrName>style.visibility</p:attrName>
                                        </p:attrNameLst>
                                      </p:cBhvr>
                                      <p:to>
                                        <p:strVal val="visible"/>
                                      </p:to>
                                    </p:set>
                                    <p:animEffect transition="in" filter="fade">
                                      <p:cBhvr>
                                        <p:cTn id="14" dur="1000"/>
                                        <p:tgtEl>
                                          <p:spTgt spid="3075">
                                            <p:txEl>
                                              <p:pRg st="4" end="4"/>
                                            </p:txEl>
                                          </p:spTgt>
                                        </p:tgtEl>
                                      </p:cBhvr>
                                    </p:animEffect>
                                    <p:anim calcmode="lin" valueType="num">
                                      <p:cBhvr>
                                        <p:cTn id="15"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animEffect transition="in" filter="fade">
                                      <p:cBhvr>
                                        <p:cTn id="21" dur="1000"/>
                                        <p:tgtEl>
                                          <p:spTgt spid="3075">
                                            <p:txEl>
                                              <p:pRg st="5" end="5"/>
                                            </p:txEl>
                                          </p:spTgt>
                                        </p:tgtEl>
                                      </p:cBhvr>
                                    </p:animEffect>
                                    <p:anim calcmode="lin" valueType="num">
                                      <p:cBhvr>
                                        <p:cTn id="22"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7" end="7"/>
                                            </p:txEl>
                                          </p:spTgt>
                                        </p:tgtEl>
                                        <p:attrNameLst>
                                          <p:attrName>style.visibility</p:attrName>
                                        </p:attrNameLst>
                                      </p:cBhvr>
                                      <p:to>
                                        <p:strVal val="visible"/>
                                      </p:to>
                                    </p:set>
                                    <p:animEffect transition="in" filter="fade">
                                      <p:cBhvr>
                                        <p:cTn id="28" dur="1000"/>
                                        <p:tgtEl>
                                          <p:spTgt spid="3075">
                                            <p:txEl>
                                              <p:pRg st="7" end="7"/>
                                            </p:txEl>
                                          </p:spTgt>
                                        </p:tgtEl>
                                      </p:cBhvr>
                                    </p:animEffect>
                                    <p:anim calcmode="lin" valueType="num">
                                      <p:cBhvr>
                                        <p:cTn id="29"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Effect transition="in" filter="fade">
                                      <p:cBhvr>
                                        <p:cTn id="35" dur="1000"/>
                                        <p:tgtEl>
                                          <p:spTgt spid="3075">
                                            <p:txEl>
                                              <p:pRg st="8" end="8"/>
                                            </p:txEl>
                                          </p:spTgt>
                                        </p:tgtEl>
                                      </p:cBhvr>
                                    </p:animEffect>
                                    <p:anim calcmode="lin" valueType="num">
                                      <p:cBhvr>
                                        <p:cTn id="36"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Seven</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sz="2200" dirty="0" smtClean="0">
                <a:solidFill>
                  <a:schemeClr val="accent2"/>
                </a:solidFill>
              </a:rPr>
              <a:t>Questions</a:t>
            </a:r>
          </a:p>
          <a:p>
            <a:pPr marL="0" indent="0" eaLnBrk="1" hangingPunct="1">
              <a:lnSpc>
                <a:spcPct val="90000"/>
              </a:lnSpc>
              <a:buNone/>
            </a:pPr>
            <a:endParaRPr lang="en-US" altLang="en-US" sz="2200" dirty="0">
              <a:solidFill>
                <a:schemeClr val="accent2"/>
              </a:solidFill>
            </a:endParaRPr>
          </a:p>
          <a:p>
            <a:pPr marL="0" indent="0" eaLnBrk="1" hangingPunct="1">
              <a:lnSpc>
                <a:spcPct val="90000"/>
              </a:lnSpc>
              <a:buNone/>
            </a:pPr>
            <a:r>
              <a:rPr lang="en-US" altLang="en-US" sz="2200" dirty="0" smtClean="0">
                <a:solidFill>
                  <a:schemeClr val="accent2"/>
                </a:solidFill>
              </a:rPr>
              <a:t>3) The applicant applies for an internal review of the decision to refuse her access to one report about the company.  You change the decision and refuse her access to </a:t>
            </a:r>
            <a:r>
              <a:rPr lang="en-US" altLang="en-US" sz="2200" b="1" dirty="0" smtClean="0">
                <a:solidFill>
                  <a:schemeClr val="accent2"/>
                </a:solidFill>
              </a:rPr>
              <a:t>all </a:t>
            </a:r>
            <a:r>
              <a:rPr lang="en-US" altLang="en-US" sz="2200" dirty="0" smtClean="0">
                <a:solidFill>
                  <a:schemeClr val="accent2"/>
                </a:solidFill>
              </a:rPr>
              <a:t>reports about the company.</a:t>
            </a:r>
          </a:p>
          <a:p>
            <a:pPr marL="457200" indent="-457200" eaLnBrk="1" hangingPunct="1">
              <a:lnSpc>
                <a:spcPct val="90000"/>
              </a:lnSpc>
              <a:buAutoNum type="alphaLcParenR"/>
            </a:pPr>
            <a:r>
              <a:rPr lang="en-US" altLang="en-US" sz="2200" dirty="0" smtClean="0">
                <a:solidFill>
                  <a:schemeClr val="accent2"/>
                </a:solidFill>
              </a:rPr>
              <a:t>Do you give a prescribed written notice to the third party?</a:t>
            </a:r>
          </a:p>
          <a:p>
            <a:pPr marL="0" indent="0" eaLnBrk="1" hangingPunct="1">
              <a:lnSpc>
                <a:spcPct val="90000"/>
              </a:lnSpc>
              <a:buNone/>
            </a:pPr>
            <a:r>
              <a:rPr lang="en-US" altLang="en-US" sz="2200" i="1" dirty="0" smtClean="0">
                <a:solidFill>
                  <a:srgbClr val="FF0000"/>
                </a:solidFill>
              </a:rPr>
              <a:t>No.  A formal prescribed written notice is not required, however they should be advised as a courtesy that access has now been refused in case they were also going to apply for review.</a:t>
            </a:r>
          </a:p>
          <a:p>
            <a:pPr marL="0" indent="0" eaLnBrk="1" hangingPunct="1">
              <a:lnSpc>
                <a:spcPct val="90000"/>
              </a:lnSpc>
              <a:buNone/>
            </a:pPr>
            <a:endParaRPr lang="en-US" altLang="en-US" sz="2200" i="1" dirty="0">
              <a:solidFill>
                <a:srgbClr val="FF0000"/>
              </a:solidFill>
            </a:endParaRPr>
          </a:p>
          <a:p>
            <a:pPr marL="457200" indent="-457200" eaLnBrk="1" hangingPunct="1">
              <a:lnSpc>
                <a:spcPct val="90000"/>
              </a:lnSpc>
              <a:buAutoNum type="alphaLcParenR" startAt="2"/>
            </a:pPr>
            <a:r>
              <a:rPr lang="en-US" altLang="en-US" sz="2200" dirty="0" smtClean="0">
                <a:solidFill>
                  <a:schemeClr val="accent2"/>
                </a:solidFill>
              </a:rPr>
              <a:t>Do </a:t>
            </a:r>
            <a:r>
              <a:rPr lang="en-US" altLang="en-US" sz="2200" dirty="0">
                <a:solidFill>
                  <a:schemeClr val="accent2"/>
                </a:solidFill>
              </a:rPr>
              <a:t>you give a prescribed written notice to the </a:t>
            </a:r>
            <a:r>
              <a:rPr lang="en-US" altLang="en-US" sz="2200" dirty="0" smtClean="0">
                <a:solidFill>
                  <a:schemeClr val="accent2"/>
                </a:solidFill>
              </a:rPr>
              <a:t>applicant?</a:t>
            </a:r>
          </a:p>
          <a:p>
            <a:pPr marL="0" indent="0" eaLnBrk="1" hangingPunct="1">
              <a:lnSpc>
                <a:spcPct val="90000"/>
              </a:lnSpc>
              <a:buNone/>
            </a:pPr>
            <a:r>
              <a:rPr lang="en-US" altLang="en-US" sz="2200" i="1" dirty="0" smtClean="0">
                <a:solidFill>
                  <a:srgbClr val="FF0000"/>
                </a:solidFill>
              </a:rPr>
              <a:t>Yes.  The decision is being made on their internal review application and they will have the right to seek external review of the decision.  </a:t>
            </a:r>
            <a:endParaRPr lang="en-US" altLang="en-US" sz="2200" i="1" dirty="0">
              <a:solidFill>
                <a:srgbClr val="FF0000"/>
              </a:solidFill>
            </a:endParaRPr>
          </a:p>
          <a:p>
            <a:pPr marL="0" indent="0" eaLnBrk="1" hangingPunct="1">
              <a:lnSpc>
                <a:spcPct val="90000"/>
              </a:lnSpc>
              <a:buNone/>
            </a:pPr>
            <a:endParaRPr lang="en-US" altLang="en-US" sz="2200" i="1" dirty="0" smtClean="0">
              <a:solidFill>
                <a:srgbClr val="FF000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99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1000"/>
                                        <p:tgtEl>
                                          <p:spTgt spid="3075">
                                            <p:txEl>
                                              <p:pRg st="2" end="2"/>
                                            </p:txEl>
                                          </p:spTgt>
                                        </p:tgtEl>
                                      </p:cBhvr>
                                    </p:animEffect>
                                    <p:anim calcmode="lin" valueType="num">
                                      <p:cBhvr>
                                        <p:cTn id="8"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3" end="3"/>
                                            </p:txEl>
                                          </p:spTgt>
                                        </p:tgtEl>
                                        <p:attrNameLst>
                                          <p:attrName>style.visibility</p:attrName>
                                        </p:attrNameLst>
                                      </p:cBhvr>
                                      <p:to>
                                        <p:strVal val="visible"/>
                                      </p:to>
                                    </p:set>
                                    <p:animEffect transition="in" filter="fade">
                                      <p:cBhvr>
                                        <p:cTn id="14" dur="1000"/>
                                        <p:tgtEl>
                                          <p:spTgt spid="3075">
                                            <p:txEl>
                                              <p:pRg st="3" end="3"/>
                                            </p:txEl>
                                          </p:spTgt>
                                        </p:tgtEl>
                                      </p:cBhvr>
                                    </p:animEffect>
                                    <p:anim calcmode="lin" valueType="num">
                                      <p:cBhvr>
                                        <p:cTn id="15"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fade">
                                      <p:cBhvr>
                                        <p:cTn id="21" dur="1000"/>
                                        <p:tgtEl>
                                          <p:spTgt spid="3075">
                                            <p:txEl>
                                              <p:pRg st="4" end="4"/>
                                            </p:txEl>
                                          </p:spTgt>
                                        </p:tgtEl>
                                      </p:cBhvr>
                                    </p:animEffect>
                                    <p:anim calcmode="lin" valueType="num">
                                      <p:cBhvr>
                                        <p:cTn id="22"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6" end="6"/>
                                            </p:txEl>
                                          </p:spTgt>
                                        </p:tgtEl>
                                        <p:attrNameLst>
                                          <p:attrName>style.visibility</p:attrName>
                                        </p:attrNameLst>
                                      </p:cBhvr>
                                      <p:to>
                                        <p:strVal val="visible"/>
                                      </p:to>
                                    </p:set>
                                    <p:animEffect transition="in" filter="fade">
                                      <p:cBhvr>
                                        <p:cTn id="28" dur="1000"/>
                                        <p:tgtEl>
                                          <p:spTgt spid="3075">
                                            <p:txEl>
                                              <p:pRg st="6" end="6"/>
                                            </p:txEl>
                                          </p:spTgt>
                                        </p:tgtEl>
                                      </p:cBhvr>
                                    </p:animEffect>
                                    <p:anim calcmode="lin" valueType="num">
                                      <p:cBhvr>
                                        <p:cTn id="29"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5">
                                            <p:txEl>
                                              <p:pRg st="7" end="7"/>
                                            </p:txEl>
                                          </p:spTgt>
                                        </p:tgtEl>
                                        <p:attrNameLst>
                                          <p:attrName>style.visibility</p:attrName>
                                        </p:attrNameLst>
                                      </p:cBhvr>
                                      <p:to>
                                        <p:strVal val="visible"/>
                                      </p:to>
                                    </p:set>
                                    <p:animEffect transition="in" filter="fade">
                                      <p:cBhvr>
                                        <p:cTn id="35" dur="1000"/>
                                        <p:tgtEl>
                                          <p:spTgt spid="3075">
                                            <p:txEl>
                                              <p:pRg st="7" end="7"/>
                                            </p:txEl>
                                          </p:spTgt>
                                        </p:tgtEl>
                                      </p:cBhvr>
                                    </p:animEffect>
                                    <p:anim calcmode="lin" valueType="num">
                                      <p:cBhvr>
                                        <p:cTn id="36"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765175"/>
            <a:ext cx="8229600" cy="796925"/>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eaLnBrk="1" hangingPunct="1">
              <a:buClr>
                <a:srgbClr val="0000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000" smtClean="0">
                <a:solidFill>
                  <a:srgbClr val="000066"/>
                </a:solidFill>
              </a:rPr>
              <a:t>OIC Enquiries Service</a:t>
            </a:r>
          </a:p>
        </p:txBody>
      </p:sp>
      <p:sp>
        <p:nvSpPr>
          <p:cNvPr id="12291" name="Rectangle 3"/>
          <p:cNvSpPr>
            <a:spLocks noGrp="1" noChangeArrowheads="1"/>
          </p:cNvSpPr>
          <p:nvPr>
            <p:ph type="body" idx="1"/>
          </p:nvPr>
        </p:nvSpPr>
        <p:spPr>
          <a:xfrm>
            <a:off x="323850" y="1700213"/>
            <a:ext cx="8362950" cy="4752975"/>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9725" indent="-339725" defTabSz="449263" eaLnBrk="1" hangingPunct="1">
              <a:buClr>
                <a:srgbClr val="333399"/>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solidFill>
                  <a:srgbClr val="333399"/>
                </a:solidFill>
              </a:rPr>
              <a:t>Phone: </a:t>
            </a:r>
            <a:r>
              <a:rPr lang="en-GB" altLang="en-US" b="1" dirty="0" smtClean="0">
                <a:solidFill>
                  <a:srgbClr val="333399"/>
                </a:solidFill>
              </a:rPr>
              <a:t>07 3234 7373 </a:t>
            </a:r>
            <a:r>
              <a:rPr lang="en-GB" altLang="en-US" dirty="0" smtClean="0">
                <a:solidFill>
                  <a:srgbClr val="333399"/>
                </a:solidFill>
              </a:rPr>
              <a:t>(8:30am – 4:30pm)</a:t>
            </a:r>
          </a:p>
          <a:p>
            <a:pPr marL="339725" indent="-339725" defTabSz="449263" eaLnBrk="1" hangingPunct="1">
              <a:buClr>
                <a:srgbClr val="333399"/>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solidFill>
                  <a:srgbClr val="333399"/>
                </a:solidFill>
              </a:rPr>
              <a:t>Email: </a:t>
            </a:r>
            <a:r>
              <a:rPr lang="en-GB" altLang="en-US" dirty="0" smtClean="0">
                <a:solidFill>
                  <a:srgbClr val="0000CC"/>
                </a:solidFill>
                <a:hlinkClick r:id="rId3"/>
              </a:rPr>
              <a:t>enquiries@oic.qld.gov.au</a:t>
            </a:r>
            <a:r>
              <a:rPr lang="en-GB" altLang="en-US" dirty="0" smtClean="0">
                <a:solidFill>
                  <a:srgbClr val="0000CC"/>
                </a:solidFill>
              </a:rPr>
              <a:t>	</a:t>
            </a:r>
            <a:r>
              <a:rPr lang="en-GB" altLang="en-US" dirty="0" smtClean="0">
                <a:solidFill>
                  <a:srgbClr val="333399"/>
                </a:solidFill>
              </a:rPr>
              <a:t>				</a:t>
            </a:r>
          </a:p>
          <a:p>
            <a:pPr marL="339725" indent="-339725" defTabSz="449263" eaLnBrk="1" hangingPunct="1">
              <a:buClr>
                <a:srgbClr val="333399"/>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smtClean="0">
              <a:solidFill>
                <a:srgbClr val="333399"/>
              </a:solidFill>
            </a:endParaRPr>
          </a:p>
          <a:p>
            <a:pPr marL="339725" indent="-339725" defTabSz="449263" eaLnBrk="1" hangingPunct="1">
              <a:buClr>
                <a:srgbClr val="333399"/>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smtClean="0">
              <a:solidFill>
                <a:srgbClr val="333399"/>
              </a:solidFill>
            </a:endParaRPr>
          </a:p>
          <a:p>
            <a:pPr marL="339725" indent="-339725" defTabSz="449263" eaLnBrk="1" hangingPunct="1">
              <a:buClr>
                <a:srgbClr val="333399"/>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smtClean="0">
              <a:solidFill>
                <a:srgbClr val="333399"/>
              </a:solidFill>
            </a:endParaRPr>
          </a:p>
          <a:p>
            <a:pPr marL="339725" indent="-339725" defTabSz="449263" eaLnBrk="1" hangingPunct="1">
              <a:buClr>
                <a:srgbClr val="333399"/>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smtClean="0">
              <a:solidFill>
                <a:srgbClr val="333399"/>
              </a:solidFill>
            </a:endParaRPr>
          </a:p>
          <a:p>
            <a:pPr marL="339725" indent="-339725" algn="ctr" defTabSz="449263" eaLnBrk="1" hangingPunct="1">
              <a:buClr>
                <a:srgbClr val="333399"/>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smtClean="0">
              <a:solidFill>
                <a:srgbClr val="333399"/>
              </a:solidFill>
            </a:endParaRPr>
          </a:p>
          <a:p>
            <a:pPr marL="339725" indent="-339725" algn="ctr" defTabSz="449263" eaLnBrk="1" hangingPunct="1">
              <a:buClr>
                <a:srgbClr val="333399"/>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solidFill>
                  <a:srgbClr val="333399"/>
                </a:solidFill>
              </a:rPr>
              <a:t>Thank you for attending today’s session</a:t>
            </a: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2852936"/>
            <a:ext cx="3096344" cy="295232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One 	</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dirty="0" smtClean="0">
                <a:solidFill>
                  <a:schemeClr val="accent2"/>
                </a:solidFill>
              </a:rPr>
              <a:t>Question 1: </a:t>
            </a:r>
          </a:p>
          <a:p>
            <a:pPr marL="0" indent="0" eaLnBrk="1" hangingPunct="1">
              <a:lnSpc>
                <a:spcPct val="90000"/>
              </a:lnSpc>
              <a:buNone/>
            </a:pPr>
            <a:r>
              <a:rPr lang="en-US" altLang="en-US" sz="2800" dirty="0" smtClean="0">
                <a:solidFill>
                  <a:schemeClr val="accent2"/>
                </a:solidFill>
              </a:rPr>
              <a:t>Would you send the entire report to Company A?</a:t>
            </a:r>
          </a:p>
          <a:p>
            <a:pPr marL="0" indent="0" eaLnBrk="1" hangingPunct="1">
              <a:lnSpc>
                <a:spcPct val="90000"/>
              </a:lnSpc>
              <a:buNone/>
            </a:pPr>
            <a:r>
              <a:rPr lang="en-US" altLang="en-US" i="1" dirty="0" smtClean="0">
                <a:solidFill>
                  <a:schemeClr val="accent2"/>
                </a:solidFill>
              </a:rPr>
              <a:t/>
            </a:r>
            <a:br>
              <a:rPr lang="en-US" altLang="en-US" i="1" dirty="0" smtClean="0">
                <a:solidFill>
                  <a:schemeClr val="accent2"/>
                </a:solidFill>
              </a:rPr>
            </a:br>
            <a:r>
              <a:rPr lang="en-US" altLang="en-US" i="1" dirty="0" smtClean="0">
                <a:solidFill>
                  <a:srgbClr val="FF0000"/>
                </a:solidFill>
              </a:rPr>
              <a:t>No </a:t>
            </a:r>
          </a:p>
          <a:p>
            <a:pPr marL="0" indent="0" eaLnBrk="1" hangingPunct="1">
              <a:lnSpc>
                <a:spcPct val="90000"/>
              </a:lnSpc>
              <a:buNone/>
            </a:pPr>
            <a:r>
              <a:rPr lang="en-US" altLang="en-US" i="1" dirty="0" smtClean="0">
                <a:solidFill>
                  <a:schemeClr val="accent2"/>
                </a:solidFill>
              </a:rPr>
              <a:t/>
            </a:r>
            <a:br>
              <a:rPr lang="en-US" altLang="en-US" i="1" dirty="0" smtClean="0">
                <a:solidFill>
                  <a:schemeClr val="accent2"/>
                </a:solidFill>
              </a:rPr>
            </a:br>
            <a:r>
              <a:rPr lang="en-US" altLang="en-US" sz="2800" i="1" dirty="0" smtClean="0">
                <a:solidFill>
                  <a:schemeClr val="accent2"/>
                </a:solidFill>
              </a:rPr>
              <a:t>Why?</a:t>
            </a:r>
          </a:p>
          <a:p>
            <a:pPr eaLnBrk="1" hangingPunct="1">
              <a:lnSpc>
                <a:spcPct val="90000"/>
              </a:lnSpc>
            </a:pPr>
            <a:r>
              <a:rPr lang="en-US" altLang="en-US" sz="2000" i="1" dirty="0" smtClean="0">
                <a:solidFill>
                  <a:schemeClr val="accent2"/>
                </a:solidFill>
              </a:rPr>
              <a:t>Not all information is being considered for release as it is not within scope of the application</a:t>
            </a:r>
          </a:p>
          <a:p>
            <a:pPr eaLnBrk="1" hangingPunct="1">
              <a:lnSpc>
                <a:spcPct val="90000"/>
              </a:lnSpc>
            </a:pPr>
            <a:r>
              <a:rPr lang="en-US" altLang="en-US" sz="2000" i="1" dirty="0" smtClean="0">
                <a:solidFill>
                  <a:schemeClr val="accent2"/>
                </a:solidFill>
              </a:rPr>
              <a:t>Could reveal contrary to public interest/exempt information about the other companies </a:t>
            </a:r>
          </a:p>
          <a:p>
            <a:pPr eaLnBrk="1" hangingPunct="1">
              <a:lnSpc>
                <a:spcPct val="90000"/>
              </a:lnSpc>
            </a:pPr>
            <a:r>
              <a:rPr lang="en-US" altLang="en-US" sz="2000" i="1" dirty="0" smtClean="0">
                <a:solidFill>
                  <a:schemeClr val="accent2"/>
                </a:solidFill>
              </a:rPr>
              <a:t>Not part of the consultation with Company A and would cause confusion about what information you are seeking their views on</a:t>
            </a:r>
          </a:p>
          <a:p>
            <a:pPr eaLnBrk="1" hangingPunct="1">
              <a:lnSpc>
                <a:spcPct val="90000"/>
              </a:lnSpc>
            </a:pPr>
            <a:endParaRPr lang="en-US" altLang="en-US" sz="2400" i="1" dirty="0" smtClean="0">
              <a:solidFill>
                <a:schemeClr val="accent2"/>
              </a:solidFill>
            </a:endParaRPr>
          </a:p>
          <a:p>
            <a:pPr eaLnBrk="1" hangingPunct="1">
              <a:lnSpc>
                <a:spcPct val="90000"/>
              </a:lnSpc>
            </a:pPr>
            <a:endParaRPr lang="en-US" altLang="en-US" sz="2400" i="1" dirty="0" smtClean="0">
              <a:solidFill>
                <a:schemeClr val="accent2"/>
              </a:solidFill>
            </a:endParaRPr>
          </a:p>
          <a:p>
            <a:pPr marL="0" indent="0" eaLnBrk="1" hangingPunct="1">
              <a:lnSpc>
                <a:spcPct val="90000"/>
              </a:lnSpc>
              <a:buNone/>
            </a:pPr>
            <a:endParaRPr lang="en-US" altLang="en-US" b="1" i="1" dirty="0">
              <a:solidFill>
                <a:schemeClr val="accent2"/>
              </a:solidFill>
            </a:endParaRPr>
          </a:p>
          <a:p>
            <a:pPr marL="0" indent="0" eaLnBrk="1" hangingPunct="1">
              <a:lnSpc>
                <a:spcPct val="90000"/>
              </a:lnSpc>
              <a:buNone/>
            </a:pPr>
            <a:endParaRPr lang="en-US" altLang="en-US" b="1" i="1" dirty="0">
              <a:solidFill>
                <a:schemeClr val="accent2"/>
              </a:solidFill>
            </a:endParaRPr>
          </a:p>
          <a:p>
            <a:pPr marL="0" indent="0" eaLnBrk="1" hangingPunct="1">
              <a:lnSpc>
                <a:spcPct val="90000"/>
              </a:lnSpc>
              <a:buNone/>
            </a:pPr>
            <a:endParaRPr lang="en-US" altLang="en-US" i="1" dirty="0" smtClean="0">
              <a:solidFill>
                <a:schemeClr val="accent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2708920"/>
            <a:ext cx="2762250" cy="1657350"/>
          </a:xfrm>
          <a:prstGeom prst="rect">
            <a:avLst/>
          </a:prstGeom>
        </p:spPr>
      </p:pic>
    </p:spTree>
    <p:extLst>
      <p:ext uri="{BB962C8B-B14F-4D97-AF65-F5344CB8AC3E}">
        <p14:creationId xmlns:p14="http://schemas.microsoft.com/office/powerpoint/2010/main" val="4962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1000"/>
                                        <p:tgtEl>
                                          <p:spTgt spid="3075">
                                            <p:txEl>
                                              <p:pRg st="2" end="2"/>
                                            </p:txEl>
                                          </p:spTgt>
                                        </p:tgtEl>
                                      </p:cBhvr>
                                    </p:animEffect>
                                    <p:anim calcmode="lin" valueType="num">
                                      <p:cBhvr>
                                        <p:cTn id="8"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3" end="3"/>
                                            </p:txEl>
                                          </p:spTgt>
                                        </p:tgtEl>
                                        <p:attrNameLst>
                                          <p:attrName>style.visibility</p:attrName>
                                        </p:attrNameLst>
                                      </p:cBhvr>
                                      <p:to>
                                        <p:strVal val="visible"/>
                                      </p:to>
                                    </p:set>
                                    <p:animEffect transition="in" filter="fade">
                                      <p:cBhvr>
                                        <p:cTn id="14" dur="1000"/>
                                        <p:tgtEl>
                                          <p:spTgt spid="3075">
                                            <p:txEl>
                                              <p:pRg st="3" end="3"/>
                                            </p:txEl>
                                          </p:spTgt>
                                        </p:tgtEl>
                                      </p:cBhvr>
                                    </p:animEffect>
                                    <p:anim calcmode="lin" valueType="num">
                                      <p:cBhvr>
                                        <p:cTn id="15"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fade">
                                      <p:cBhvr>
                                        <p:cTn id="21" dur="1000"/>
                                        <p:tgtEl>
                                          <p:spTgt spid="3075">
                                            <p:txEl>
                                              <p:pRg st="4" end="4"/>
                                            </p:txEl>
                                          </p:spTgt>
                                        </p:tgtEl>
                                      </p:cBhvr>
                                    </p:animEffect>
                                    <p:anim calcmode="lin" valueType="num">
                                      <p:cBhvr>
                                        <p:cTn id="22"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5" end="5"/>
                                            </p:txEl>
                                          </p:spTgt>
                                        </p:tgtEl>
                                        <p:attrNameLst>
                                          <p:attrName>style.visibility</p:attrName>
                                        </p:attrNameLst>
                                      </p:cBhvr>
                                      <p:to>
                                        <p:strVal val="visible"/>
                                      </p:to>
                                    </p:set>
                                    <p:animEffect transition="in" filter="fade">
                                      <p:cBhvr>
                                        <p:cTn id="28" dur="1000"/>
                                        <p:tgtEl>
                                          <p:spTgt spid="3075">
                                            <p:txEl>
                                              <p:pRg st="5" end="5"/>
                                            </p:txEl>
                                          </p:spTgt>
                                        </p:tgtEl>
                                      </p:cBhvr>
                                    </p:animEffect>
                                    <p:anim calcmode="lin" valueType="num">
                                      <p:cBhvr>
                                        <p:cTn id="29"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5">
                                            <p:txEl>
                                              <p:pRg st="6" end="6"/>
                                            </p:txEl>
                                          </p:spTgt>
                                        </p:tgtEl>
                                        <p:attrNameLst>
                                          <p:attrName>style.visibility</p:attrName>
                                        </p:attrNameLst>
                                      </p:cBhvr>
                                      <p:to>
                                        <p:strVal val="visible"/>
                                      </p:to>
                                    </p:set>
                                    <p:animEffect transition="in" filter="fade">
                                      <p:cBhvr>
                                        <p:cTn id="35" dur="1000"/>
                                        <p:tgtEl>
                                          <p:spTgt spid="3075">
                                            <p:txEl>
                                              <p:pRg st="6" end="6"/>
                                            </p:txEl>
                                          </p:spTgt>
                                        </p:tgtEl>
                                      </p:cBhvr>
                                    </p:animEffect>
                                    <p:anim calcmode="lin" valueType="num">
                                      <p:cBhvr>
                                        <p:cTn id="36"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0825" y="2924175"/>
            <a:ext cx="8229600" cy="796925"/>
          </a:xfrm>
        </p:spPr>
        <p:txBody>
          <a:bodyPr/>
          <a:lstStyle/>
          <a:p>
            <a:pPr eaLnBrk="1" hangingPunct="1"/>
            <a:r>
              <a:rPr lang="en-US" altLang="en-US" sz="1600" smtClean="0">
                <a:solidFill>
                  <a:srgbClr val="000066"/>
                </a:solidFill>
              </a:rPr>
              <a:t>This work is licensed under a Creative Commons Attribution 2.5 Australia Licence</a:t>
            </a:r>
            <a:br>
              <a:rPr lang="en-US" altLang="en-US" sz="1600" smtClean="0">
                <a:solidFill>
                  <a:srgbClr val="000066"/>
                </a:solidFill>
              </a:rPr>
            </a:br>
            <a:endParaRPr lang="en-US" altLang="en-US" sz="1600" smtClean="0">
              <a:solidFill>
                <a:srgbClr val="000066"/>
              </a:solidFill>
            </a:endParaRPr>
          </a:p>
        </p:txBody>
      </p:sp>
      <p:sp>
        <p:nvSpPr>
          <p:cNvPr id="13315" name="Rectangle 3"/>
          <p:cNvSpPr>
            <a:spLocks noGrp="1" noChangeArrowheads="1"/>
          </p:cNvSpPr>
          <p:nvPr>
            <p:ph type="body" idx="1"/>
          </p:nvPr>
        </p:nvSpPr>
        <p:spPr>
          <a:xfrm>
            <a:off x="457200" y="2060575"/>
            <a:ext cx="8229600" cy="4464050"/>
          </a:xfrm>
        </p:spPr>
        <p:txBody>
          <a:bodyPr/>
          <a:lstStyle/>
          <a:p>
            <a:pPr eaLnBrk="1" hangingPunct="1">
              <a:lnSpc>
                <a:spcPct val="110000"/>
              </a:lnSpc>
              <a:buFontTx/>
              <a:buNone/>
            </a:pPr>
            <a:r>
              <a:rPr lang="en-AU" altLang="en-US" smtClean="0"/>
              <a:t>	</a:t>
            </a:r>
            <a:endParaRPr lang="en-AU" altLang="en-US" sz="4400" smtClean="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One</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sz="2800" dirty="0">
                <a:solidFill>
                  <a:schemeClr val="accent2"/>
                </a:solidFill>
              </a:rPr>
              <a:t>Question </a:t>
            </a:r>
            <a:r>
              <a:rPr lang="en-US" altLang="en-US" sz="2800" dirty="0" smtClean="0">
                <a:solidFill>
                  <a:schemeClr val="accent2"/>
                </a:solidFill>
              </a:rPr>
              <a:t>2: </a:t>
            </a:r>
          </a:p>
          <a:p>
            <a:pPr marL="0" indent="0" eaLnBrk="1" hangingPunct="1">
              <a:lnSpc>
                <a:spcPct val="90000"/>
              </a:lnSpc>
              <a:buNone/>
            </a:pPr>
            <a:r>
              <a:rPr lang="en-US" altLang="en-US" sz="2400" dirty="0" smtClean="0">
                <a:solidFill>
                  <a:schemeClr val="accent2"/>
                </a:solidFill>
              </a:rPr>
              <a:t>Presume you redacted the report before sending.  If Company A demanded to see the rest of the report would you give it to them? </a:t>
            </a:r>
          </a:p>
          <a:p>
            <a:pPr marL="0" indent="0" eaLnBrk="1" hangingPunct="1">
              <a:lnSpc>
                <a:spcPct val="90000"/>
              </a:lnSpc>
              <a:buNone/>
            </a:pPr>
            <a:r>
              <a:rPr lang="en-US" altLang="en-US" sz="2400" i="1" dirty="0" smtClean="0">
                <a:solidFill>
                  <a:srgbClr val="FF0000"/>
                </a:solidFill>
              </a:rPr>
              <a:t/>
            </a:r>
            <a:br>
              <a:rPr lang="en-US" altLang="en-US" sz="2400" i="1" dirty="0" smtClean="0">
                <a:solidFill>
                  <a:srgbClr val="FF0000"/>
                </a:solidFill>
              </a:rPr>
            </a:br>
            <a:r>
              <a:rPr lang="en-US" altLang="en-US" sz="2400" i="1" dirty="0" smtClean="0">
                <a:solidFill>
                  <a:srgbClr val="FF0000"/>
                </a:solidFill>
              </a:rPr>
              <a:t>No – for the same reasons as the previous question</a:t>
            </a:r>
          </a:p>
          <a:p>
            <a:pPr eaLnBrk="1" hangingPunct="1">
              <a:lnSpc>
                <a:spcPct val="90000"/>
              </a:lnSpc>
            </a:pPr>
            <a:r>
              <a:rPr lang="en-US" altLang="en-US" sz="2400" i="1" dirty="0">
                <a:solidFill>
                  <a:srgbClr val="FF0000"/>
                </a:solidFill>
              </a:rPr>
              <a:t>Not all information being considered for release as it is not within scope of the application</a:t>
            </a:r>
          </a:p>
          <a:p>
            <a:pPr eaLnBrk="1" hangingPunct="1">
              <a:lnSpc>
                <a:spcPct val="90000"/>
              </a:lnSpc>
            </a:pPr>
            <a:r>
              <a:rPr lang="en-US" altLang="en-US" sz="2400" i="1" dirty="0">
                <a:solidFill>
                  <a:srgbClr val="FF0000"/>
                </a:solidFill>
              </a:rPr>
              <a:t>Could reveal contrary to public interest/exempt information about the other companies </a:t>
            </a:r>
          </a:p>
          <a:p>
            <a:pPr eaLnBrk="1" hangingPunct="1">
              <a:lnSpc>
                <a:spcPct val="90000"/>
              </a:lnSpc>
            </a:pPr>
            <a:r>
              <a:rPr lang="en-US" altLang="en-US" sz="2400" i="1" dirty="0" smtClean="0">
                <a:solidFill>
                  <a:srgbClr val="FF0000"/>
                </a:solidFill>
              </a:rPr>
              <a:t>Company A has no right to view the additional information.</a:t>
            </a:r>
            <a:endParaRPr lang="en-US" altLang="en-US" sz="2400" i="1" dirty="0">
              <a:solidFill>
                <a:srgbClr val="FF0000"/>
              </a:solidFill>
            </a:endParaRPr>
          </a:p>
          <a:p>
            <a:pPr marL="0" indent="0" eaLnBrk="1" hangingPunct="1">
              <a:lnSpc>
                <a:spcPct val="90000"/>
              </a:lnSpc>
              <a:buNone/>
            </a:pPr>
            <a:endParaRPr lang="en-US" altLang="en-US" sz="2400" i="1" dirty="0">
              <a:solidFill>
                <a:srgbClr val="FF0000"/>
              </a:solidFill>
            </a:endParaRPr>
          </a:p>
          <a:p>
            <a:pPr marL="0" indent="0" eaLnBrk="1" hangingPunct="1">
              <a:lnSpc>
                <a:spcPct val="90000"/>
              </a:lnSpc>
              <a:buNone/>
            </a:pPr>
            <a:endParaRPr lang="en-US" altLang="en-US" sz="2400" i="1" u="sng" dirty="0" smtClean="0">
              <a:solidFill>
                <a:schemeClr val="accent2"/>
              </a:solidFill>
            </a:endParaRPr>
          </a:p>
          <a:p>
            <a:pPr marL="0" indent="0" eaLnBrk="1" hangingPunct="1">
              <a:lnSpc>
                <a:spcPct val="90000"/>
              </a:lnSpc>
              <a:buNone/>
            </a:pPr>
            <a:endParaRPr lang="en-US" altLang="en-US" sz="2400" i="1" dirty="0">
              <a:solidFill>
                <a:schemeClr val="accent2"/>
              </a:solidFill>
            </a:endParaRPr>
          </a:p>
          <a:p>
            <a:pPr marL="0" indent="0" eaLnBrk="1" hangingPunct="1">
              <a:lnSpc>
                <a:spcPct val="90000"/>
              </a:lnSpc>
              <a:buNone/>
            </a:pPr>
            <a:endParaRPr lang="en-US" altLang="en-US" sz="2400" i="1" dirty="0">
              <a:solidFill>
                <a:schemeClr val="accent2"/>
              </a:solidFill>
            </a:endParaRPr>
          </a:p>
          <a:p>
            <a:pPr marL="0" indent="0" eaLnBrk="1" hangingPunct="1">
              <a:lnSpc>
                <a:spcPct val="90000"/>
              </a:lnSpc>
              <a:buNone/>
            </a:pPr>
            <a:endParaRPr lang="en-US" altLang="en-US" sz="2400" dirty="0" smtClean="0">
              <a:solidFill>
                <a:schemeClr val="accent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0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fade">
                                      <p:cBhvr>
                                        <p:cTn id="7" dur="1000"/>
                                        <p:tgtEl>
                                          <p:spTgt spid="3075">
                                            <p:txEl>
                                              <p:pRg st="2" end="2"/>
                                            </p:txEl>
                                          </p:spTgt>
                                        </p:tgtEl>
                                      </p:cBhvr>
                                    </p:animEffect>
                                    <p:anim calcmode="lin" valueType="num">
                                      <p:cBhvr>
                                        <p:cTn id="8"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3" end="3"/>
                                            </p:txEl>
                                          </p:spTgt>
                                        </p:tgtEl>
                                        <p:attrNameLst>
                                          <p:attrName>style.visibility</p:attrName>
                                        </p:attrNameLst>
                                      </p:cBhvr>
                                      <p:to>
                                        <p:strVal val="visible"/>
                                      </p:to>
                                    </p:set>
                                    <p:animEffect transition="in" filter="fade">
                                      <p:cBhvr>
                                        <p:cTn id="14" dur="1000"/>
                                        <p:tgtEl>
                                          <p:spTgt spid="3075">
                                            <p:txEl>
                                              <p:pRg st="3" end="3"/>
                                            </p:txEl>
                                          </p:spTgt>
                                        </p:tgtEl>
                                      </p:cBhvr>
                                    </p:animEffect>
                                    <p:anim calcmode="lin" valueType="num">
                                      <p:cBhvr>
                                        <p:cTn id="15"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fade">
                                      <p:cBhvr>
                                        <p:cTn id="21" dur="1000"/>
                                        <p:tgtEl>
                                          <p:spTgt spid="3075">
                                            <p:txEl>
                                              <p:pRg st="4" end="4"/>
                                            </p:txEl>
                                          </p:spTgt>
                                        </p:tgtEl>
                                      </p:cBhvr>
                                    </p:animEffect>
                                    <p:anim calcmode="lin" valueType="num">
                                      <p:cBhvr>
                                        <p:cTn id="22"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5" end="5"/>
                                            </p:txEl>
                                          </p:spTgt>
                                        </p:tgtEl>
                                        <p:attrNameLst>
                                          <p:attrName>style.visibility</p:attrName>
                                        </p:attrNameLst>
                                      </p:cBhvr>
                                      <p:to>
                                        <p:strVal val="visible"/>
                                      </p:to>
                                    </p:set>
                                    <p:animEffect transition="in" filter="fade">
                                      <p:cBhvr>
                                        <p:cTn id="28" dur="1000"/>
                                        <p:tgtEl>
                                          <p:spTgt spid="3075">
                                            <p:txEl>
                                              <p:pRg st="5" end="5"/>
                                            </p:txEl>
                                          </p:spTgt>
                                        </p:tgtEl>
                                      </p:cBhvr>
                                    </p:animEffect>
                                    <p:anim calcmode="lin" valueType="num">
                                      <p:cBhvr>
                                        <p:cTn id="29"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One</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sz="2400" dirty="0" smtClean="0">
                <a:solidFill>
                  <a:schemeClr val="accent2"/>
                </a:solidFill>
              </a:rPr>
              <a:t>STRATEGIES FOR MANAGING THESE REQUESTS</a:t>
            </a:r>
          </a:p>
          <a:p>
            <a:pPr marL="0" indent="0" eaLnBrk="1" hangingPunct="1">
              <a:lnSpc>
                <a:spcPct val="90000"/>
              </a:lnSpc>
              <a:buNone/>
            </a:pPr>
            <a:endParaRPr lang="en-US" altLang="en-US" sz="2400" dirty="0">
              <a:solidFill>
                <a:schemeClr val="accent2"/>
              </a:solidFill>
            </a:endParaRPr>
          </a:p>
          <a:p>
            <a:pPr eaLnBrk="1" hangingPunct="1">
              <a:lnSpc>
                <a:spcPct val="90000"/>
              </a:lnSpc>
            </a:pPr>
            <a:r>
              <a:rPr lang="en-US" altLang="en-US" sz="2400" dirty="0" smtClean="0">
                <a:solidFill>
                  <a:schemeClr val="accent2"/>
                </a:solidFill>
              </a:rPr>
              <a:t>Explain to the third party at the outset why information has been removed</a:t>
            </a:r>
          </a:p>
          <a:p>
            <a:pPr marL="0" indent="0" eaLnBrk="1" hangingPunct="1">
              <a:lnSpc>
                <a:spcPct val="90000"/>
              </a:lnSpc>
              <a:buNone/>
            </a:pPr>
            <a:endParaRPr lang="en-US" altLang="en-US" sz="2400" dirty="0" smtClean="0">
              <a:solidFill>
                <a:schemeClr val="accent2"/>
              </a:solidFill>
            </a:endParaRPr>
          </a:p>
          <a:p>
            <a:pPr eaLnBrk="1" hangingPunct="1">
              <a:lnSpc>
                <a:spcPct val="90000"/>
              </a:lnSpc>
            </a:pPr>
            <a:r>
              <a:rPr lang="en-US" altLang="en-US" sz="2400" dirty="0" smtClean="0">
                <a:solidFill>
                  <a:schemeClr val="accent2"/>
                </a:solidFill>
              </a:rPr>
              <a:t>If they insist on seeing the documents discuss with them why this is not possible </a:t>
            </a:r>
          </a:p>
          <a:p>
            <a:pPr eaLnBrk="1" hangingPunct="1">
              <a:lnSpc>
                <a:spcPct val="90000"/>
              </a:lnSpc>
            </a:pPr>
            <a:endParaRPr lang="en-US" altLang="en-US" sz="2400" dirty="0">
              <a:solidFill>
                <a:schemeClr val="accent2"/>
              </a:solidFill>
            </a:endParaRPr>
          </a:p>
          <a:p>
            <a:pPr eaLnBrk="1" hangingPunct="1">
              <a:lnSpc>
                <a:spcPct val="90000"/>
              </a:lnSpc>
            </a:pPr>
            <a:r>
              <a:rPr lang="en-US" altLang="en-US" sz="2400" dirty="0" smtClean="0">
                <a:solidFill>
                  <a:schemeClr val="accent2"/>
                </a:solidFill>
              </a:rPr>
              <a:t>Ensure the third party understands that you are still seeking their views on the information provided and reiterate the timeframes in which you require a response – </a:t>
            </a:r>
            <a:r>
              <a:rPr lang="en-US" altLang="en-US" sz="2400" i="1" dirty="0" smtClean="0">
                <a:solidFill>
                  <a:schemeClr val="accent2"/>
                </a:solidFill>
              </a:rPr>
              <a:t>remember you need to take steps that are reasonably practicable to obtain their views…</a:t>
            </a:r>
            <a:endParaRPr lang="en-US" altLang="en-US" sz="2400" dirty="0" smtClean="0">
              <a:solidFill>
                <a:schemeClr val="accent2"/>
              </a:solidFill>
            </a:endParaRPr>
          </a:p>
          <a:p>
            <a:pPr eaLnBrk="1" hangingPunct="1">
              <a:lnSpc>
                <a:spcPct val="90000"/>
              </a:lnSpc>
            </a:pPr>
            <a:endParaRPr lang="en-US" altLang="en-US" sz="2400" dirty="0" smtClean="0">
              <a:solidFill>
                <a:schemeClr val="accent2"/>
              </a:solidFill>
            </a:endParaRPr>
          </a:p>
          <a:p>
            <a:pPr marL="0" indent="0" eaLnBrk="1" hangingPunct="1">
              <a:lnSpc>
                <a:spcPct val="90000"/>
              </a:lnSpc>
              <a:buNone/>
            </a:pPr>
            <a:endParaRPr lang="en-US" altLang="en-US" sz="2000" i="1" dirty="0" smtClean="0">
              <a:solidFill>
                <a:schemeClr val="accent2"/>
              </a:solidFill>
            </a:endParaRPr>
          </a:p>
          <a:p>
            <a:pPr marL="0" indent="0" eaLnBrk="1" hangingPunct="1">
              <a:lnSpc>
                <a:spcPct val="90000"/>
              </a:lnSpc>
              <a:buNone/>
            </a:pPr>
            <a:endParaRPr lang="en-US" altLang="en-US" sz="2200" i="1" dirty="0" smtClean="0">
              <a:solidFill>
                <a:schemeClr val="accent2"/>
              </a:solidFill>
            </a:endParaRPr>
          </a:p>
          <a:p>
            <a:pPr marL="0" indent="0" eaLnBrk="1" hangingPunct="1">
              <a:lnSpc>
                <a:spcPct val="90000"/>
              </a:lnSpc>
              <a:buNone/>
            </a:pPr>
            <a:endParaRPr lang="en-US" altLang="en-US" dirty="0" smtClean="0">
              <a:solidFill>
                <a:schemeClr val="accent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62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anim calcmode="lin" valueType="num">
                                      <p:cBhvr>
                                        <p:cTn id="8" dur="2000" fill="hold"/>
                                        <p:tgtEl>
                                          <p:spTgt spid="307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0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 calcmode="lin" valueType="num">
                                      <p:cBhvr additive="base">
                                        <p:cTn id="14"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75">
                                            <p:txEl>
                                              <p:pRg st="4" end="4"/>
                                            </p:txEl>
                                          </p:spTgt>
                                        </p:tgtEl>
                                        <p:attrNameLst>
                                          <p:attrName>style.visibility</p:attrName>
                                        </p:attrNameLst>
                                      </p:cBhvr>
                                      <p:to>
                                        <p:strVal val="visible"/>
                                      </p:to>
                                    </p:set>
                                    <p:anim calcmode="lin" valueType="num">
                                      <p:cBhvr additive="base">
                                        <p:cTn id="20"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075">
                                            <p:txEl>
                                              <p:pRg st="6" end="6"/>
                                            </p:txEl>
                                          </p:spTgt>
                                        </p:tgtEl>
                                        <p:attrNameLst>
                                          <p:attrName>style.visibility</p:attrName>
                                        </p:attrNameLst>
                                      </p:cBhvr>
                                      <p:to>
                                        <p:strVal val="visible"/>
                                      </p:to>
                                    </p:set>
                                    <p:anim calcmode="lin" valueType="num">
                                      <p:cBhvr additive="base">
                                        <p:cTn id="26"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Two</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sz="2200" dirty="0" smtClean="0">
                <a:solidFill>
                  <a:schemeClr val="accent2"/>
                </a:solidFill>
              </a:rPr>
              <a:t>Your agency calls for Expressions of Interest (EOI) from community sporting groups for use of a local sporting facility.  The local soccer club is successful.</a:t>
            </a:r>
          </a:p>
          <a:p>
            <a:pPr marL="0" indent="0" eaLnBrk="1" hangingPunct="1">
              <a:lnSpc>
                <a:spcPct val="90000"/>
              </a:lnSpc>
              <a:buNone/>
            </a:pPr>
            <a:r>
              <a:rPr lang="en-US" altLang="en-US" sz="2200" dirty="0" smtClean="0">
                <a:solidFill>
                  <a:schemeClr val="accent2"/>
                </a:solidFill>
              </a:rPr>
              <a:t/>
            </a:r>
            <a:br>
              <a:rPr lang="en-US" altLang="en-US" sz="2200" dirty="0" smtClean="0">
                <a:solidFill>
                  <a:schemeClr val="accent2"/>
                </a:solidFill>
              </a:rPr>
            </a:br>
            <a:r>
              <a:rPr lang="en-US" altLang="en-US" sz="2200" dirty="0" smtClean="0">
                <a:solidFill>
                  <a:schemeClr val="accent2"/>
                </a:solidFill>
              </a:rPr>
              <a:t>One of the unsuccessful applicants applies under the RTI Act to access all documents about the successful applicant, including a copy of the soccer club’s EOI.  The applicant tells you he doesn’t mind if you give his identity to anyone you have to consult.</a:t>
            </a:r>
          </a:p>
          <a:p>
            <a:pPr marL="0" indent="0" eaLnBrk="1" hangingPunct="1">
              <a:lnSpc>
                <a:spcPct val="90000"/>
              </a:lnSpc>
              <a:buNone/>
            </a:pPr>
            <a:endParaRPr lang="en-US" altLang="en-US" sz="2200" dirty="0">
              <a:solidFill>
                <a:schemeClr val="accent2"/>
              </a:solidFill>
            </a:endParaRPr>
          </a:p>
          <a:p>
            <a:pPr marL="0" indent="0" eaLnBrk="1" hangingPunct="1">
              <a:lnSpc>
                <a:spcPct val="90000"/>
              </a:lnSpc>
              <a:buNone/>
            </a:pPr>
            <a:r>
              <a:rPr lang="en-US" altLang="en-US" sz="2200" dirty="0" smtClean="0">
                <a:solidFill>
                  <a:schemeClr val="accent2"/>
                </a:solidFill>
              </a:rPr>
              <a:t>You decide to give access to a number of the documents so you consult with the soccer club.  </a:t>
            </a:r>
          </a:p>
          <a:p>
            <a:pPr marL="0" indent="0" eaLnBrk="1" hangingPunct="1">
              <a:lnSpc>
                <a:spcPct val="90000"/>
              </a:lnSpc>
              <a:buNone/>
            </a:pPr>
            <a:endParaRPr lang="en-US" altLang="en-US" sz="2400" dirty="0" smtClean="0">
              <a:solidFill>
                <a:schemeClr val="accent2"/>
              </a:solidFill>
            </a:endParaRPr>
          </a:p>
          <a:p>
            <a:pPr marL="0" indent="0" eaLnBrk="1" hangingPunct="1">
              <a:lnSpc>
                <a:spcPct val="90000"/>
              </a:lnSpc>
              <a:buNone/>
            </a:pPr>
            <a:endParaRPr lang="en-US" altLang="en-US" sz="2400" dirty="0" smtClean="0">
              <a:solidFill>
                <a:schemeClr val="accent2"/>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QSEBUSEhQUFRQUFA8QFBUUFA8VEBQUFBUWFhYUFxUYHCggGBolGxQUITEhJiktLi4uFx8zODMsNyg5LysBCgoKDQ0OFBAQFywkHBwsLCwsLCwsLCwsLCwsLCwsLCwsLCwwLCwsLCwsLCwsLCwsLCwsLCwsLCwsLCwsLCw2LP/AABEIAN0A5AMBIgACEQEDEQH/xAAcAAABBAMBAAAAAAAAAAAAAAAAAgMFBwEEBgj/xABBEAACAQICBwUFBQYEBwAAAAABAgADEQQhBQYSMUFRYQcTcYGRIjKhscFCUnLR8BQzU2KCkiND4fEVNHODoqOy/8QAFgEBAQEAAAAAAAAAAAAAAAAAAAEC/8QAGhEBAQEBAQEBAAAAAAAAAAAAAAERMUECIf/aAAwDAQACEQMRAD8AvGEIQCEIQCEIQCEIQCEIlqgG8wFQkbpbTdHDUmrVnCU0F2ZjYeHMnpxlKaxdueIZ2XBUaVOnmFeqGeqw4NsghV8DeBfsJ5TxXadpWp72MqD8C0af/wAqDI99d9InfjsX5Vqg+RgevITyHQ1w0guYx2L88RWPwJkvg+1DStO1sWzAcKlOg4PiSu18YHqWE8/6M7c8YhHf0KFVcrlO8pP63YfAS09UO0LCaRFqTFatrtRqWFUcyODjqCYHWwiEqA7j+cXAIQhAIQhAIQhAIQhAIQhAIQhAIQhAIQhAIipUA8eUbqVeA9Y2B+uMDLOTxt4fnGnYKLxy0LQikO0PReN0piiFGxh6OSCoWRC9vaewBJOdgbWyNt85Wp2a4m9lq4V2+6uIQPvtucCembxuvQVxZ1DDkwDD0MmDyrpDUjH0b7eFrWF80UVFy60yZBPRIJByI3g5EeI4T1Zi9U8MwsivQPt2OGqVKFi+bHZQ7NzzInCa/ajY6rSbuqy4tQQ4SslJMSuzwp1UChvBt8VVIBZiTOidVMZia7UKVBzUQ7NQMNhaXV2Puj58LyztB9iKCzYzEMxyJp0AFUdDUYEnyAhFLk9ZN6D1fx1ZlqYXD12IIZaiKyKCNxWobC/gZ6J0PqZgMLY0cNSDDc7jvKn9z3I8pNu8CF1PxeKq4VRj6Ro4lPZJLUyKoG6oNhiATxHO8nUxjLv9ofrjNRzEFpRN4fFK+7fyO+PzlXqbJ/X6EksDpfg/935/nCpiEwpvmJmAQhCAQhCAQhCAQhCAQhCBgma9Spfw+cKtS/h84w9YA24nICA5eKAiVEcRbwjAW8WKccAmDCsWmCYExBaAisZruYuq816jZQhWAtZz1zPO26ZZ4xol/YqeMHaQKZo2zRBeNs0BTNGmaYZo07QE1jcTRaoVM2naadaBK6K0wUyOa8Ry6idPRrB1DKbgys8TWKe0Nw39JLaC1gCta+/ep49R1jR3UIijVDKGU3BzEXKohCEAhCEAhCEAmlpPGrSQs7BVAJYk2AE3CbTzz2wa5NiMQ2GpNajSNnsf3jjn0Elol9b+12xNPBAHh3jX2PIb2+HnJ3srTEVScViqpc1KIqIlgFRXqOqkW3kimx8CJQF56h1OwopXpD/Kw+j6HH7FNzfx9qWI6dRePiIAtM3hSrxJMwTGqtS0BT1LTWereIZo2zQjLNGKr5TLvI/G4sKDcyDZ0PU9ip+IfWKZ5Gav40MlSx+0v1m+YAWjZaDNGmeBlmjbtEs8ZqVIBUeMM8RVqTWapIDFqGUqdxBB8DkZTlHWOvhq7UXbbVKj0/a32ViAb+nrLcqvKW16o7GOq/zFH9VF/iJPVXd2ba7rVtTLXViFz95H69DLQnjrVnSZoYlSDYPZT0J3HyPznqjU/Tv7Xhwx/eLZag68G8D+c2idhCEKIQhAIQhA5ftG08MHgKtQH2iNhPxNkJ5XrOWYk5kkknmTvMtnt601t1qeGU5IO8bxOS/AXlQkzPodw1jUQcC6A+bAE/GepNAYkHFYlb32Vwh45Ao/Pw4TyiTLo7Jdau/xlRahO22Ewy5n3mw5ZSR4ipe3jNRlc4qxd5pLUEdStCnKtSwmqzQqveMO8gUWiHeNVKoAuZymsGs+ye6ogvUa6qFFyT+uO4SW4JXTWnadBSSRflK805rKXXvKjijSNyjMCXq9KVIENU3j2sl/mnM6f1qRGyKYiv47eDpG/wD73/8AAfz75xONxlSs5qVXZ3bezEknzPDpGb1XVaO18rYesz0/aQ+zs1CblQTY+z7IOZ4HfvMszVvtDpYmy3s/3CDtgXA2jYWtmN3OUFFK5GYJBHEGxHnLiY9SJjAwuDA1JS+q2vrJZK3UBsgvC1xzyOfWWdgtKrUW6kHwkEq9Sa9SpGWrRtnjRmo81nqTNR5rs8gUzypu0X/nT/06fzaWm0qTXauKmOq2z2QtPzVRf43idVz5l1dkusWyUZjkR3dT8/kZS7jKdfqDjNh9nmbjxE0lerAZmRGq2N73DIeK+wfLd8CJLyqIQhAI1iXspPlHZEay4nYoOfu06r+im3zijzDr3pPv8fXqX31GVfBcvpOdqxzFVNpy3MknzjDmZgTLy7J+zfuQmOxm0KpG1RogsvdqwttVLWJYg+7uAOdzkOe7F9TBXqft1db0aTWoqwyqVlz2+qp8W/DL0ZppCamCpnczL8ow2Cqj3HV+m4+n+sdZo01S0g0sRjHTKojLuzIy9d3xmlU0uJLHGEZf7Tn9aMGr4dzSAp1ACylbgFhzABGduUl1XL62637IKqwFhckn2VHAtbM9FGZlW6a1lZw1OiWVHFqrnKtX6G3uU+VMZZXYsc5FaVxb1HIc32WYbrZ3zZubHiTnkOU0pZATMxMyghCEAk1oLWSrhjYEsn3Scx4HgOnykLCBdOhdPJiF2ka/Mbj6eUljiTa+4czkPjKi1H2jjaSBiodgrWtfZ47wZceKw1CmckDsPtVCXI8L5DyExZiNH9p2j7O05zyQEi44bW6L2Kh4KnVjtH0EcbEMeNhyGQiRIrBw9/eqOei2UfnK41t1TNG+IobTU7lqisSXS+9r/aXnfMfKygJh6YIseOXSBRJF/OSGhqxplW5MD5Td1u0H+y1vZ/dVLtT/AJTxQ+F8ulpF4ZprUelOzTHXDJfIqGH9P+jfCd3KZ7J8fnRN+VM/Gn+RlzTRBCEIUTm9csO9XD16dPNmoVFUddlp0kj8WbVL9B9ZLweN3Of6vJDVrQj43FU8NT31GALWNlQZsx8FBPlLJ7U+zV1qti8Gu0jkvUpCwKuTmy8LHlJbsV1a7ilVxVQf4rk0V3eyosXsep2R/QecQqxtG4Gnh6NOhSFqdJFpqONhxPMnMk8zHmaYZo2zQjLNGnMC0bZoCWmlpBbow6GbTNNau2UlHm7WvB91i6qcNraG7c3hu8JDzuu1LA7Ndag3MCpyFrjMXPE7/ScLL88UTMxCUKvMTEzAzCYhA7Ls0w21itvhTBPqDxlk1Hubmcv2e4Hu8MXI9pzzv/twnUBZigWLWYAikGcgUBM2mbRVoREayaIGKoNTNtr3kJ+y43H6HoTKhRCrlWBBBIIO8EZES9GEr3XLRITGU6oHs1faYDiVsr/AqfWWKl+zXEWG/wB2pfzyI+M9DKbi8oPVDRtmWwsu0Xz3k8z8pfGGPsL+FfkJqJDsIQlUSM0ofaHgPmZJyN0wu4+P0gM0qnPMcjujCUkQbNNVVbsdlQAouSTkOpJiUeYD5eZkQMY2zQZo0zQMkxpmgzRpmgYdprVWi3aatRpKrhu0rRwqYdmAzT2x0tv+F5TpnoTStLbUg8QRKI0xgTRquhBADMBfiP0RJ839GjCEJsEIQgEfwNDvKioPtEDj9IxOs1A0bt19sg2UDwzz+nxkosnR+HFOklMfZAm0BMhYoCYGAIpBMgRSiBm0yBM2irSoQRNPSODWpsFgCVZyL8LgXm8RMCndlHj8f9pBs6Nw4W3gJZWGHsL+FfkJwOCS7+JAlhKLC03FZhCEoJq6Sp3Twz+k2phluLHjlA5oG0QHzPrHcTTsT0JBmo75j0kQ4WjTNBmjbGQDNGmaZZowzQE1Gmu5jrGMuZFamJWcnprVD9qdiuyCFBba90390ZZht+fAeM66qbDaOfBRzbgImjdFt9oksx5kyCpcXqDiFP7sn8NRSPiJptqbXH+VU9UlyEkzGzG0UydUa/8ADf1SA1Qr/wANvNlH0ly9yICkJdoqClqjW/hp/U7H4BZ3WpmixRpsGt3l7vbdnuseVh8J0rUBGDR2SGAzHxHEfrpJtC7RQEdamLAjcQCLwVIDdopRFhIsUzATaZtHBTixSlQxswoLckx6othceHXOLo07ACBK6vUNqqvQ7XpnO1nP6rYfJn8FHzP0nQTUUQhCUEIQgROlKdmvzHxH6EicTTuJ0ekKO0h5jMfWQVQSDSGYvx3HxiCpnO66azf8PRaoXb2nVCl7bQ42PMCL0Drxg8ZklUI/8OrZGzNsicm8jIibZTEFJsOIy0KYdOUa7okzatNbF5/4Y3n3ug/OQahO020PdXJN+fNrTBSbqUgINSEg0diGzNs0InuYGtaZCx/upnuYGvszBSba0orYgaWFFiUO5s1yPvcf14x8UrQxFG467x48I7RbbW/EZMOsBsLFWiysAsqEgRYWaukNJ0MOL16tOnlezMAx8F3nyE47G9pSGslPDIShcK9V7g2P3E3jxPpA7kpc+Hzj1NLmJpZgSX0Dg9uoCdy+0foPWXB0ejsP3dJV42ufE5mbMITSiEIQCEIQCQmkMPst0OY/KTcZxVDbW3HePGBUnaDhgzUyRfZ2iL8Ccr+kr3H6FpVMytj95cj8JbmumCJQG242M4Cvh5kQeAx+OwlhQxLFBup1QHS3IXvYeFpO4TtJxCWGJwivvu9Byp6ewwN/USNr0pqVElR1g7V8IAb0cSGA90pS+e39J2eFS67ZNy4DX6HMSkMfgw6kHyPESyuzTTff4UUHP+NhgtMji1LdTcc8hsnqOsmDqtmYKx20wRIpq0xsx3ZmLQGtmFo7szGzAbtM2i9mFoQi0gNadYF0fTWsVL7binsAgE5M17nlb4zoiJTXaFpgYvGbCm9HDXpjPJ6h98+AsF8usKlsT2qO37nCf1VKhI9Ao+cg8drlj642TVWiDe4ojZb+7Nh5GQDPHKQvKha4UMxZyzsTdmYksT1O8+ckMNhwSABlE0KcnNB4EvUUAbyB8ZRaujEvST8K/KdrorCd3TAO85n8pFav6O3MRktrDmROihRCEJQQhCAQhCAQhCBDawaK71SRf+YcD1tKy0powoxBEuaQenNCLVUkDOSwUxicNIytRncaU0SyEgic/i8JIjnHpxjDYqpha6Yml7yHMbhUQ+9TboR6GxkrWoWmpVo3ylFu6Lx9PE0Ur0jdHFxzB3FW5MDcEdJtbMqbVHTxwNcq+eGqkd4P4bbhVHPgGHEAcrG3VsQCCCCAQRYgg7iDxEgatMWj2zMbMmKatC0cImLQhvZhaObMjtPaWp4SiatQ9FUW23bgq9evAXJhUB2gaw/s1HuqbWr1gwU8aabmqeOdh1PSUy7gDZXcMpIaf0q9es9Wobu5zteyqPdReQA+p4yKRbywO0xeSOGpdIjA4Isd06fRmiCeEqNfAYEtaWZqJqyXYVDdVXjx8usNVNUjUIZhZBvP0lnYbDrTUIgsBkIC6VMKAoFgMgIqEJVEIQgEIQgEIQgEIQgEIQgaGkdFpVByF5w+mtXWS5AuJY8S6BhYi4kwUXjcDaQ+IoWl2aX1YSoCVFjOPxeqDXIBHncW8oRWWJp5G+7iZ2nZ1iMSiGnUUnDj93tXFVCcyFv9jofK0nMDqdTQhqlmINxfcPAToKdJFFhuHKRTP7QvUeIMz3q/eEdJHKJNuQgINRfvCINZefzjptyET6QNaribD2VJPoJUOvFfE94XxIOV1QqD3KrfILvt1vLmM1sVhUqAq4BByIIuDIPNtizZZkyf0VoYtwllYvUKjtbVEhP5cjT9N48jJ3QGqIPAG2+19gef0lg47QurhNrLLH1f1QC2aoLDfbifynSaO0TTpAWAJ58vASQmkIpUgoCqLAbgIuEIUQhCAQhCAQhCAQhCAQhCAQhCAQhCARnEYVXFmF+HEH1EehAgsRq/xpvbo2Y9R+Uj62jq6fY2hzQg/DI/CdbCTBw9SqV99XX8SOvzEaGPT7w9RO9hGDhVrX3AnwBMyWbgj+SOfpO5hGDhAlU7qNU/9twPUibVDQ2Ifeq0x/Mwv6LedjCMEJg9XKa2NQmoeRyT+3j5mTSqALAWA4DdMwlBCEIBCEIBCEIBCEIBCEIH/9k=">
            <a:hlinkClick r:id="rId4"/>
          </p:cNvPr>
          <p:cNvSpPr>
            <a:spLocks noChangeAspect="1" noChangeArrowheads="1"/>
          </p:cNvSpPr>
          <p:nvPr/>
        </p:nvSpPr>
        <p:spPr bwMode="auto">
          <a:xfrm>
            <a:off x="1831975" y="-2095500"/>
            <a:ext cx="4514850" cy="4371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719" y="737055"/>
            <a:ext cx="864096" cy="846814"/>
          </a:xfrm>
          <a:prstGeom prst="rect">
            <a:avLst/>
          </a:prstGeom>
        </p:spPr>
      </p:pic>
    </p:spTree>
    <p:extLst>
      <p:ext uri="{BB962C8B-B14F-4D97-AF65-F5344CB8AC3E}">
        <p14:creationId xmlns:p14="http://schemas.microsoft.com/office/powerpoint/2010/main" val="14232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270" accel="50000">
                                          <p:stCondLst>
                                            <p:cond delay="2730"/>
                                          </p:stCondLst>
                                        </p:cTn>
                                        <p:tgtEl>
                                          <p:spTgt spid="11"/>
                                        </p:tgtEl>
                                      </p:cBhvr>
                                    </p:animEffect>
                                    <p:anim calcmode="lin" valueType="num">
                                      <p:cBhvr>
                                        <p:cTn id="7" dur="2733"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11"/>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11"/>
                                        </p:tgtEl>
                                        <p:attrNameLst>
                                          <p:attrName>ppt_y</p:attrName>
                                        </p:attrNameLst>
                                      </p:cBhvr>
                                      <p:tavLst>
                                        <p:tav tm="0">
                                          <p:val>
                                            <p:strVal val="ppt_y"/>
                                          </p:val>
                                        </p:tav>
                                        <p:tav tm="100000">
                                          <p:val>
                                            <p:strVal val="ppt_y+ppt_h"/>
                                          </p:val>
                                        </p:tav>
                                      </p:tavLst>
                                    </p:anim>
                                    <p:animScale>
                                      <p:cBhvr>
                                        <p:cTn id="14" dur="39">
                                          <p:stCondLst>
                                            <p:cond delay="930"/>
                                          </p:stCondLst>
                                        </p:cTn>
                                        <p:tgtEl>
                                          <p:spTgt spid="11"/>
                                        </p:tgtEl>
                                      </p:cBhvr>
                                      <p:to x="100000" y="60000"/>
                                    </p:animScale>
                                    <p:animScale>
                                      <p:cBhvr>
                                        <p:cTn id="15" dur="249" decel="50000">
                                          <p:stCondLst>
                                            <p:cond delay="969"/>
                                          </p:stCondLst>
                                        </p:cTn>
                                        <p:tgtEl>
                                          <p:spTgt spid="11"/>
                                        </p:tgtEl>
                                      </p:cBhvr>
                                      <p:to x="100000" y="100000"/>
                                    </p:animScale>
                                    <p:animScale>
                                      <p:cBhvr>
                                        <p:cTn id="16" dur="39">
                                          <p:stCondLst>
                                            <p:cond delay="1968"/>
                                          </p:stCondLst>
                                        </p:cTn>
                                        <p:tgtEl>
                                          <p:spTgt spid="11"/>
                                        </p:tgtEl>
                                      </p:cBhvr>
                                      <p:to x="100000" y="80000"/>
                                    </p:animScale>
                                    <p:animScale>
                                      <p:cBhvr>
                                        <p:cTn id="17" dur="249" decel="50000">
                                          <p:stCondLst>
                                            <p:cond delay="2007"/>
                                          </p:stCondLst>
                                        </p:cTn>
                                        <p:tgtEl>
                                          <p:spTgt spid="11"/>
                                        </p:tgtEl>
                                      </p:cBhvr>
                                      <p:to x="100000" y="100000"/>
                                    </p:animScale>
                                    <p:animScale>
                                      <p:cBhvr>
                                        <p:cTn id="18" dur="39">
                                          <p:stCondLst>
                                            <p:cond delay="2463"/>
                                          </p:stCondLst>
                                        </p:cTn>
                                        <p:tgtEl>
                                          <p:spTgt spid="11"/>
                                        </p:tgtEl>
                                      </p:cBhvr>
                                      <p:to x="100000" y="90000"/>
                                    </p:animScale>
                                    <p:animScale>
                                      <p:cBhvr>
                                        <p:cTn id="19" dur="249" decel="50000">
                                          <p:stCondLst>
                                            <p:cond delay="2502"/>
                                          </p:stCondLst>
                                        </p:cTn>
                                        <p:tgtEl>
                                          <p:spTgt spid="11"/>
                                        </p:tgtEl>
                                      </p:cBhvr>
                                      <p:to x="100000" y="100000"/>
                                    </p:animScale>
                                    <p:animScale>
                                      <p:cBhvr>
                                        <p:cTn id="20" dur="39">
                                          <p:stCondLst>
                                            <p:cond delay="2712"/>
                                          </p:stCondLst>
                                        </p:cTn>
                                        <p:tgtEl>
                                          <p:spTgt spid="11"/>
                                        </p:tgtEl>
                                      </p:cBhvr>
                                      <p:to x="100000" y="95000"/>
                                    </p:animScale>
                                    <p:animScale>
                                      <p:cBhvr>
                                        <p:cTn id="21" dur="249" decel="50000">
                                          <p:stCondLst>
                                            <p:cond delay="2751"/>
                                          </p:stCondLst>
                                        </p:cTn>
                                        <p:tgtEl>
                                          <p:spTgt spid="11"/>
                                        </p:tgtEl>
                                      </p:cBhvr>
                                      <p:to x="100000" y="100000"/>
                                    </p:animScale>
                                    <p:set>
                                      <p:cBhvr>
                                        <p:cTn id="22" dur="1" fill="hold">
                                          <p:stCondLst>
                                            <p:cond delay="2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Two </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dirty="0" smtClean="0">
                <a:solidFill>
                  <a:schemeClr val="accent2"/>
                </a:solidFill>
              </a:rPr>
              <a:t>The soccer club tells you not to give any of the documents out because:</a:t>
            </a:r>
          </a:p>
          <a:p>
            <a:pPr eaLnBrk="1" hangingPunct="1">
              <a:lnSpc>
                <a:spcPct val="90000"/>
              </a:lnSpc>
              <a:buFont typeface="Arial" panose="020B0604020202020204" pitchFamily="34" charset="0"/>
              <a:buChar char="•"/>
            </a:pPr>
            <a:r>
              <a:rPr lang="en-US" altLang="en-US" sz="2400" dirty="0" smtClean="0">
                <a:solidFill>
                  <a:schemeClr val="accent2"/>
                </a:solidFill>
              </a:rPr>
              <a:t>It’s ridiculous that people should think they can access the soccer club’s hard work</a:t>
            </a:r>
          </a:p>
          <a:p>
            <a:pPr eaLnBrk="1" hangingPunct="1">
              <a:lnSpc>
                <a:spcPct val="90000"/>
              </a:lnSpc>
              <a:buFont typeface="Arial" panose="020B0604020202020204" pitchFamily="34" charset="0"/>
              <a:buChar char="•"/>
            </a:pPr>
            <a:r>
              <a:rPr lang="en-US" altLang="en-US" sz="2400" dirty="0" smtClean="0">
                <a:solidFill>
                  <a:schemeClr val="accent2"/>
                </a:solidFill>
              </a:rPr>
              <a:t>No one should be able to look at it except the soccer club and the Council</a:t>
            </a:r>
          </a:p>
          <a:p>
            <a:pPr eaLnBrk="1" hangingPunct="1">
              <a:lnSpc>
                <a:spcPct val="90000"/>
              </a:lnSpc>
              <a:buFont typeface="Arial" panose="020B0604020202020204" pitchFamily="34" charset="0"/>
              <a:buChar char="•"/>
            </a:pPr>
            <a:r>
              <a:rPr lang="en-US" altLang="en-US" sz="2400" dirty="0" smtClean="0">
                <a:solidFill>
                  <a:schemeClr val="accent2"/>
                </a:solidFill>
              </a:rPr>
              <a:t>The applicant only wants it so he can copy it next time</a:t>
            </a:r>
          </a:p>
          <a:p>
            <a:pPr eaLnBrk="1" hangingPunct="1">
              <a:lnSpc>
                <a:spcPct val="90000"/>
              </a:lnSpc>
              <a:buFont typeface="Arial" panose="020B0604020202020204" pitchFamily="34" charset="0"/>
              <a:buChar char="•"/>
            </a:pPr>
            <a:r>
              <a:rPr lang="en-US" altLang="en-US" sz="2400" dirty="0" smtClean="0">
                <a:solidFill>
                  <a:schemeClr val="accent2"/>
                </a:solidFill>
              </a:rPr>
              <a:t>No one but the agency would be able to understand it</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4901183"/>
            <a:ext cx="1387227" cy="1956817"/>
          </a:xfrm>
          <a:prstGeom prst="rect">
            <a:avLst/>
          </a:prstGeom>
        </p:spPr>
      </p:pic>
    </p:spTree>
    <p:extLst>
      <p:ext uri="{BB962C8B-B14F-4D97-AF65-F5344CB8AC3E}">
        <p14:creationId xmlns:p14="http://schemas.microsoft.com/office/powerpoint/2010/main" val="2721681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Two</a:t>
            </a:r>
          </a:p>
        </p:txBody>
      </p:sp>
      <p:sp>
        <p:nvSpPr>
          <p:cNvPr id="3075" name="Rectangle 3"/>
          <p:cNvSpPr>
            <a:spLocks noGrp="1" noChangeArrowheads="1"/>
          </p:cNvSpPr>
          <p:nvPr>
            <p:ph type="body" idx="1"/>
          </p:nvPr>
        </p:nvSpPr>
        <p:spPr>
          <a:xfrm>
            <a:off x="457201" y="1700212"/>
            <a:ext cx="8229600" cy="4752975"/>
          </a:xfrm>
        </p:spPr>
        <p:txBody>
          <a:bodyPr/>
          <a:lstStyle/>
          <a:p>
            <a:pPr marL="0" indent="0" eaLnBrk="1" hangingPunct="1">
              <a:lnSpc>
                <a:spcPct val="90000"/>
              </a:lnSpc>
              <a:buNone/>
            </a:pPr>
            <a:r>
              <a:rPr lang="en-US" altLang="en-US" dirty="0" smtClean="0">
                <a:solidFill>
                  <a:schemeClr val="accent2"/>
                </a:solidFill>
              </a:rPr>
              <a:t>Questions</a:t>
            </a:r>
          </a:p>
          <a:p>
            <a:pPr marL="0" indent="0" eaLnBrk="1" hangingPunct="1">
              <a:lnSpc>
                <a:spcPct val="90000"/>
              </a:lnSpc>
              <a:buNone/>
            </a:pPr>
            <a:r>
              <a:rPr lang="en-US" altLang="en-US" dirty="0" smtClean="0">
                <a:solidFill>
                  <a:schemeClr val="accent2"/>
                </a:solidFill>
              </a:rPr>
              <a:t/>
            </a:r>
            <a:br>
              <a:rPr lang="en-US" altLang="en-US" dirty="0" smtClean="0">
                <a:solidFill>
                  <a:schemeClr val="accent2"/>
                </a:solidFill>
              </a:rPr>
            </a:br>
            <a:r>
              <a:rPr lang="en-US" altLang="en-US" sz="2400" dirty="0">
                <a:solidFill>
                  <a:schemeClr val="accent2"/>
                </a:solidFill>
              </a:rPr>
              <a:t>a) Would you </a:t>
            </a:r>
            <a:r>
              <a:rPr lang="en-US" altLang="en-US" sz="2400" dirty="0" smtClean="0">
                <a:solidFill>
                  <a:schemeClr val="accent2"/>
                </a:solidFill>
              </a:rPr>
              <a:t>consider these </a:t>
            </a:r>
            <a:r>
              <a:rPr lang="en-US" altLang="en-US" sz="2400" dirty="0">
                <a:solidFill>
                  <a:schemeClr val="accent2"/>
                </a:solidFill>
              </a:rPr>
              <a:t>as valid </a:t>
            </a:r>
            <a:r>
              <a:rPr lang="en-US" altLang="en-US" sz="2400" dirty="0" smtClean="0">
                <a:solidFill>
                  <a:schemeClr val="accent2"/>
                </a:solidFill>
              </a:rPr>
              <a:t/>
            </a:r>
            <a:br>
              <a:rPr lang="en-US" altLang="en-US" sz="2400" dirty="0" smtClean="0">
                <a:solidFill>
                  <a:schemeClr val="accent2"/>
                </a:solidFill>
              </a:rPr>
            </a:br>
            <a:r>
              <a:rPr lang="en-US" altLang="en-US" sz="2400" dirty="0" smtClean="0">
                <a:solidFill>
                  <a:schemeClr val="accent2"/>
                </a:solidFill>
              </a:rPr>
              <a:t>objections </a:t>
            </a:r>
            <a:r>
              <a:rPr lang="en-US" altLang="en-US" sz="2400" dirty="0">
                <a:solidFill>
                  <a:schemeClr val="accent2"/>
                </a:solidFill>
              </a:rPr>
              <a:t>to release?</a:t>
            </a:r>
          </a:p>
          <a:p>
            <a:pPr marL="0" indent="0" eaLnBrk="1" hangingPunct="1">
              <a:lnSpc>
                <a:spcPct val="90000"/>
              </a:lnSpc>
              <a:buNone/>
            </a:pPr>
            <a:r>
              <a:rPr lang="en-US" altLang="en-US" sz="2400" i="1" dirty="0">
                <a:solidFill>
                  <a:srgbClr val="FF0000"/>
                </a:solidFill>
              </a:rPr>
              <a:t/>
            </a:r>
            <a:br>
              <a:rPr lang="en-US" altLang="en-US" sz="2400" i="1" dirty="0">
                <a:solidFill>
                  <a:srgbClr val="FF0000"/>
                </a:solidFill>
              </a:rPr>
            </a:br>
            <a:r>
              <a:rPr lang="en-US" altLang="en-US" sz="2400" i="1" dirty="0">
                <a:solidFill>
                  <a:srgbClr val="FF0000"/>
                </a:solidFill>
              </a:rPr>
              <a:t>Yes.  </a:t>
            </a:r>
          </a:p>
          <a:p>
            <a:pPr marL="0" indent="0" eaLnBrk="1" hangingPunct="1">
              <a:lnSpc>
                <a:spcPct val="90000"/>
              </a:lnSpc>
              <a:buNone/>
            </a:pPr>
            <a:r>
              <a:rPr lang="en-US" altLang="en-US" sz="2400" i="1" dirty="0">
                <a:solidFill>
                  <a:srgbClr val="FF0000"/>
                </a:solidFill>
              </a:rPr>
              <a:t>The third party has raised genuine concerns about the release of the documents.  While they may not have specifically identified exempt information provisions or listed public interest factors it is important to consider whether their concerns fit under any of those categories.</a:t>
            </a:r>
          </a:p>
          <a:p>
            <a:pPr marL="0" indent="0" eaLnBrk="1" hangingPunct="1">
              <a:lnSpc>
                <a:spcPct val="90000"/>
              </a:lnSpc>
              <a:buNone/>
            </a:pPr>
            <a:endParaRPr lang="en-US" altLang="en-US" sz="2400" i="1" dirty="0" smtClean="0">
              <a:solidFill>
                <a:srgbClr val="FF000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1058204"/>
            <a:ext cx="2700809" cy="2700809"/>
          </a:xfrm>
          <a:prstGeom prst="rect">
            <a:avLst/>
          </a:prstGeom>
        </p:spPr>
      </p:pic>
    </p:spTree>
    <p:extLst>
      <p:ext uri="{BB962C8B-B14F-4D97-AF65-F5344CB8AC3E}">
        <p14:creationId xmlns:p14="http://schemas.microsoft.com/office/powerpoint/2010/main" val="272434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fade">
                                      <p:cBhvr>
                                        <p:cTn id="15" dur="1000"/>
                                        <p:tgtEl>
                                          <p:spTgt spid="3075">
                                            <p:txEl>
                                              <p:pRg st="2" end="2"/>
                                            </p:txEl>
                                          </p:spTgt>
                                        </p:tgtEl>
                                      </p:cBhvr>
                                    </p:animEffect>
                                    <p:anim calcmode="lin" valueType="num">
                                      <p:cBhvr>
                                        <p:cTn id="16"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1000"/>
                                        <p:tgtEl>
                                          <p:spTgt spid="3075">
                                            <p:txEl>
                                              <p:pRg st="3" end="3"/>
                                            </p:txEl>
                                          </p:spTgt>
                                        </p:tgtEl>
                                      </p:cBhvr>
                                    </p:animEffect>
                                    <p:anim calcmode="lin" valueType="num">
                                      <p:cBhvr>
                                        <p:cTn id="23"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95603">
            <a:off x="578688" y="739027"/>
            <a:ext cx="1329535" cy="1748177"/>
          </a:xfrm>
          <a:prstGeom prst="rect">
            <a:avLst/>
          </a:prstGeom>
        </p:spPr>
      </p:pic>
      <p:sp>
        <p:nvSpPr>
          <p:cNvPr id="3074" name="Rectangle 2"/>
          <p:cNvSpPr>
            <a:spLocks noGrp="1" noChangeArrowheads="1"/>
          </p:cNvSpPr>
          <p:nvPr>
            <p:ph type="title"/>
          </p:nvPr>
        </p:nvSpPr>
        <p:spPr>
          <a:xfrm>
            <a:off x="457200" y="476250"/>
            <a:ext cx="8229600" cy="1223963"/>
          </a:xfrm>
        </p:spPr>
        <p:txBody>
          <a:bodyPr/>
          <a:lstStyle/>
          <a:p>
            <a:pPr eaLnBrk="1" hangingPunct="1"/>
            <a:r>
              <a:rPr lang="en-US" altLang="en-US" sz="3800" dirty="0" smtClean="0">
                <a:solidFill>
                  <a:srgbClr val="000066"/>
                </a:solidFill>
              </a:rPr>
              <a:t>Scenario Two</a:t>
            </a:r>
          </a:p>
        </p:txBody>
      </p:sp>
      <p:sp>
        <p:nvSpPr>
          <p:cNvPr id="3075" name="Rectangle 3"/>
          <p:cNvSpPr>
            <a:spLocks noGrp="1" noChangeArrowheads="1"/>
          </p:cNvSpPr>
          <p:nvPr>
            <p:ph type="body" idx="1"/>
          </p:nvPr>
        </p:nvSpPr>
        <p:spPr>
          <a:xfrm>
            <a:off x="457201" y="1700212"/>
            <a:ext cx="8229600" cy="4752975"/>
          </a:xfrm>
        </p:spPr>
        <p:txBody>
          <a:bodyPr/>
          <a:lstStyle/>
          <a:p>
            <a:pPr marL="0" indent="0" algn="ctr" eaLnBrk="1" hangingPunct="1">
              <a:lnSpc>
                <a:spcPct val="90000"/>
              </a:lnSpc>
              <a:buNone/>
            </a:pPr>
            <a:r>
              <a:rPr lang="en-US" altLang="en-US" dirty="0" smtClean="0">
                <a:solidFill>
                  <a:schemeClr val="accent2"/>
                </a:solidFill>
              </a:rPr>
              <a:t>Questions</a:t>
            </a:r>
            <a:endParaRPr lang="en-US" altLang="en-US" dirty="0">
              <a:solidFill>
                <a:schemeClr val="accent2"/>
              </a:solidFill>
            </a:endParaRPr>
          </a:p>
          <a:p>
            <a:pPr marL="0" indent="0" eaLnBrk="1" hangingPunct="1">
              <a:lnSpc>
                <a:spcPct val="90000"/>
              </a:lnSpc>
              <a:buNone/>
            </a:pPr>
            <a:r>
              <a:rPr lang="en-US" altLang="en-US" sz="2400" dirty="0">
                <a:solidFill>
                  <a:schemeClr val="accent2"/>
                </a:solidFill>
              </a:rPr>
              <a:t/>
            </a:r>
            <a:br>
              <a:rPr lang="en-US" altLang="en-US" sz="2400" dirty="0">
                <a:solidFill>
                  <a:schemeClr val="accent2"/>
                </a:solidFill>
              </a:rPr>
            </a:br>
            <a:r>
              <a:rPr lang="en-US" altLang="en-US" sz="2400" dirty="0">
                <a:solidFill>
                  <a:schemeClr val="accent2"/>
                </a:solidFill>
              </a:rPr>
              <a:t>b) Would you give them any weight in your decision?</a:t>
            </a:r>
            <a:br>
              <a:rPr lang="en-US" altLang="en-US" sz="2400" dirty="0">
                <a:solidFill>
                  <a:schemeClr val="accent2"/>
                </a:solidFill>
              </a:rPr>
            </a:br>
            <a:endParaRPr lang="en-US" altLang="en-US" sz="2400" dirty="0">
              <a:solidFill>
                <a:schemeClr val="accent2"/>
              </a:solidFill>
            </a:endParaRPr>
          </a:p>
          <a:p>
            <a:pPr eaLnBrk="1" hangingPunct="1">
              <a:lnSpc>
                <a:spcPct val="90000"/>
              </a:lnSpc>
            </a:pPr>
            <a:r>
              <a:rPr lang="en-US" altLang="en-US" sz="2000" dirty="0">
                <a:solidFill>
                  <a:schemeClr val="accent2"/>
                </a:solidFill>
              </a:rPr>
              <a:t>It’s ridiculous that people should think they can access the soccer club’s hard work </a:t>
            </a:r>
            <a:r>
              <a:rPr lang="en-US" altLang="en-US" sz="1600" dirty="0">
                <a:solidFill>
                  <a:srgbClr val="FF0000"/>
                </a:solidFill>
              </a:rPr>
              <a:t>– </a:t>
            </a:r>
            <a:r>
              <a:rPr lang="en-US" altLang="en-US" sz="1600" i="1" dirty="0">
                <a:solidFill>
                  <a:srgbClr val="FF0000"/>
                </a:solidFill>
              </a:rPr>
              <a:t>Cannon (1994) 1 QAR 491 discussed that the investment of time and money is not sufficient indicator that the information has ‘commercial value’ – would probably afford little weight to arguments.</a:t>
            </a:r>
          </a:p>
          <a:p>
            <a:pPr marL="0" indent="0" eaLnBrk="1" hangingPunct="1">
              <a:lnSpc>
                <a:spcPct val="90000"/>
              </a:lnSpc>
              <a:buNone/>
            </a:pPr>
            <a:r>
              <a:rPr lang="en-US" altLang="en-US" sz="1600" i="1" dirty="0">
                <a:solidFill>
                  <a:schemeClr val="accent2"/>
                </a:solidFill>
              </a:rPr>
              <a:t>	</a:t>
            </a:r>
          </a:p>
          <a:p>
            <a:pPr eaLnBrk="1" hangingPunct="1">
              <a:lnSpc>
                <a:spcPct val="90000"/>
              </a:lnSpc>
            </a:pPr>
            <a:r>
              <a:rPr lang="en-US" altLang="en-US" sz="2000" dirty="0">
                <a:solidFill>
                  <a:schemeClr val="accent2"/>
                </a:solidFill>
              </a:rPr>
              <a:t>No one should be able to look at it except the soccer club and the Council </a:t>
            </a:r>
          </a:p>
          <a:p>
            <a:pPr lvl="1" eaLnBrk="1" hangingPunct="1">
              <a:lnSpc>
                <a:spcPct val="90000"/>
              </a:lnSpc>
            </a:pPr>
            <a:r>
              <a:rPr lang="en-US" altLang="en-US" sz="1600" i="1" dirty="0">
                <a:solidFill>
                  <a:srgbClr val="FF0000"/>
                </a:solidFill>
              </a:rPr>
              <a:t>what confidentiality provisions or assurances were outlined in the tender process (if any</a:t>
            </a:r>
            <a:r>
              <a:rPr lang="en-US" altLang="en-US" sz="1600" i="1" dirty="0" smtClean="0">
                <a:solidFill>
                  <a:srgbClr val="FF0000"/>
                </a:solidFill>
              </a:rPr>
              <a:t>)?</a:t>
            </a:r>
            <a:endParaRPr lang="en-US" altLang="en-US" sz="1600" i="1" dirty="0">
              <a:solidFill>
                <a:srgbClr val="FF0000"/>
              </a:solidFill>
            </a:endParaRPr>
          </a:p>
          <a:p>
            <a:pPr lvl="1" eaLnBrk="1" hangingPunct="1">
              <a:lnSpc>
                <a:spcPct val="90000"/>
              </a:lnSpc>
            </a:pPr>
            <a:r>
              <a:rPr lang="en-US" altLang="en-US" sz="1600" i="1" dirty="0">
                <a:solidFill>
                  <a:srgbClr val="FF0000"/>
                </a:solidFill>
              </a:rPr>
              <a:t>what </a:t>
            </a:r>
            <a:r>
              <a:rPr lang="en-US" altLang="en-US" sz="1600" i="1" dirty="0" smtClean="0">
                <a:solidFill>
                  <a:srgbClr val="FF0000"/>
                </a:solidFill>
              </a:rPr>
              <a:t>information is </a:t>
            </a:r>
            <a:r>
              <a:rPr lang="en-US" altLang="en-US" sz="1600" i="1" dirty="0">
                <a:solidFill>
                  <a:srgbClr val="FF0000"/>
                </a:solidFill>
              </a:rPr>
              <a:t>required to be publicly </a:t>
            </a:r>
            <a:r>
              <a:rPr lang="en-US" altLang="en-US" sz="1600" i="1" dirty="0" smtClean="0">
                <a:solidFill>
                  <a:srgbClr val="FF0000"/>
                </a:solidFill>
              </a:rPr>
              <a:t>availably?</a:t>
            </a:r>
            <a:endParaRPr lang="en-US" altLang="en-US" sz="1600" i="1" dirty="0">
              <a:solidFill>
                <a:srgbClr val="FF0000"/>
              </a:solidFill>
            </a:endParaRPr>
          </a:p>
          <a:p>
            <a:pPr lvl="1" eaLnBrk="1" hangingPunct="1">
              <a:lnSpc>
                <a:spcPct val="90000"/>
              </a:lnSpc>
            </a:pPr>
            <a:r>
              <a:rPr lang="en-US" altLang="en-US" sz="1600" i="1" dirty="0">
                <a:solidFill>
                  <a:srgbClr val="FF0000"/>
                </a:solidFill>
              </a:rPr>
              <a:t>Strong public interest factors for government accountability and transparency for expenditure of government funds</a:t>
            </a:r>
          </a:p>
          <a:p>
            <a:pPr eaLnBrk="1" hangingPunct="1">
              <a:lnSpc>
                <a:spcPct val="90000"/>
              </a:lnSpc>
            </a:pPr>
            <a:endParaRPr lang="en-US" altLang="en-US" sz="2200" i="1" dirty="0">
              <a:solidFill>
                <a:schemeClr val="accent2"/>
              </a:solidFill>
            </a:endParaRPr>
          </a:p>
          <a:p>
            <a:pPr marL="0" indent="0" eaLnBrk="1" hangingPunct="1">
              <a:lnSpc>
                <a:spcPct val="90000"/>
              </a:lnSpc>
              <a:buNone/>
            </a:pPr>
            <a:endParaRPr lang="en-US" altLang="en-US" sz="2400" dirty="0">
              <a:solidFill>
                <a:schemeClr val="accent2"/>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71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Effect transition="in" filter="fade">
                                      <p:cBhvr>
                                        <p:cTn id="14" dur="1000"/>
                                        <p:tgtEl>
                                          <p:spTgt spid="3075">
                                            <p:txEl>
                                              <p:pRg st="2" end="2"/>
                                            </p:txEl>
                                          </p:spTgt>
                                        </p:tgtEl>
                                      </p:cBhvr>
                                    </p:animEffect>
                                    <p:anim calcmode="lin" valueType="num">
                                      <p:cBhvr>
                                        <p:cTn id="15"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fade">
                                      <p:cBhvr>
                                        <p:cTn id="21" dur="1000"/>
                                        <p:tgtEl>
                                          <p:spTgt spid="3075">
                                            <p:txEl>
                                              <p:pRg st="3" end="3"/>
                                            </p:txEl>
                                          </p:spTgt>
                                        </p:tgtEl>
                                      </p:cBhvr>
                                    </p:animEffect>
                                    <p:anim calcmode="lin" valueType="num">
                                      <p:cBhvr>
                                        <p:cTn id="22"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4" end="4"/>
                                            </p:txEl>
                                          </p:spTgt>
                                        </p:tgtEl>
                                        <p:attrNameLst>
                                          <p:attrName>style.visibility</p:attrName>
                                        </p:attrNameLst>
                                      </p:cBhvr>
                                      <p:to>
                                        <p:strVal val="visible"/>
                                      </p:to>
                                    </p:set>
                                    <p:animEffect transition="in" filter="fade">
                                      <p:cBhvr>
                                        <p:cTn id="28" dur="1000"/>
                                        <p:tgtEl>
                                          <p:spTgt spid="3075">
                                            <p:txEl>
                                              <p:pRg st="4" end="4"/>
                                            </p:txEl>
                                          </p:spTgt>
                                        </p:tgtEl>
                                      </p:cBhvr>
                                    </p:animEffect>
                                    <p:anim calcmode="lin" valueType="num">
                                      <p:cBhvr>
                                        <p:cTn id="29"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075">
                                            <p:txEl>
                                              <p:pRg st="5" end="5"/>
                                            </p:txEl>
                                          </p:spTgt>
                                        </p:tgtEl>
                                        <p:attrNameLst>
                                          <p:attrName>style.visibility</p:attrName>
                                        </p:attrNameLst>
                                      </p:cBhvr>
                                      <p:to>
                                        <p:strVal val="visible"/>
                                      </p:to>
                                    </p:set>
                                    <p:animEffect transition="in" filter="fade">
                                      <p:cBhvr>
                                        <p:cTn id="33" dur="1000"/>
                                        <p:tgtEl>
                                          <p:spTgt spid="3075">
                                            <p:txEl>
                                              <p:pRg st="5" end="5"/>
                                            </p:txEl>
                                          </p:spTgt>
                                        </p:tgtEl>
                                      </p:cBhvr>
                                    </p:animEffect>
                                    <p:anim calcmode="lin" valueType="num">
                                      <p:cBhvr>
                                        <p:cTn id="34"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075">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075">
                                            <p:txEl>
                                              <p:pRg st="6" end="6"/>
                                            </p:txEl>
                                          </p:spTgt>
                                        </p:tgtEl>
                                        <p:attrNameLst>
                                          <p:attrName>style.visibility</p:attrName>
                                        </p:attrNameLst>
                                      </p:cBhvr>
                                      <p:to>
                                        <p:strVal val="visible"/>
                                      </p:to>
                                    </p:set>
                                    <p:animEffect transition="in" filter="fade">
                                      <p:cBhvr>
                                        <p:cTn id="38" dur="1000"/>
                                        <p:tgtEl>
                                          <p:spTgt spid="3075">
                                            <p:txEl>
                                              <p:pRg st="6" end="6"/>
                                            </p:txEl>
                                          </p:spTgt>
                                        </p:tgtEl>
                                      </p:cBhvr>
                                    </p:animEffect>
                                    <p:anim calcmode="lin" valueType="num">
                                      <p:cBhvr>
                                        <p:cTn id="39"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075">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75">
                                            <p:txEl>
                                              <p:pRg st="7" end="7"/>
                                            </p:txEl>
                                          </p:spTgt>
                                        </p:tgtEl>
                                        <p:attrNameLst>
                                          <p:attrName>style.visibility</p:attrName>
                                        </p:attrNameLst>
                                      </p:cBhvr>
                                      <p:to>
                                        <p:strVal val="visible"/>
                                      </p:to>
                                    </p:set>
                                    <p:animEffect transition="in" filter="fade">
                                      <p:cBhvr>
                                        <p:cTn id="43" dur="1000"/>
                                        <p:tgtEl>
                                          <p:spTgt spid="3075">
                                            <p:txEl>
                                              <p:pRg st="7" end="7"/>
                                            </p:txEl>
                                          </p:spTgt>
                                        </p:tgtEl>
                                      </p:cBhvr>
                                    </p:animEffect>
                                    <p:anim calcmode="lin" valueType="num">
                                      <p:cBhvr>
                                        <p:cTn id="44"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7018</TotalTime>
  <Words>1577</Words>
  <Application>Microsoft Office PowerPoint</Application>
  <PresentationFormat>On-screen Show (4:3)</PresentationFormat>
  <Paragraphs>228</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Arabic Typesetting</vt:lpstr>
      <vt:lpstr>Arial</vt:lpstr>
      <vt:lpstr>Freestyle Script</vt:lpstr>
      <vt:lpstr>Default Design</vt:lpstr>
      <vt:lpstr>PowerPoint Presentation</vt:lpstr>
      <vt:lpstr>Scenario One</vt:lpstr>
      <vt:lpstr>Scenario One  </vt:lpstr>
      <vt:lpstr>Scenario One</vt:lpstr>
      <vt:lpstr>Scenario One</vt:lpstr>
      <vt:lpstr>Scenario Two</vt:lpstr>
      <vt:lpstr>Scenario Two </vt:lpstr>
      <vt:lpstr>Scenario Two</vt:lpstr>
      <vt:lpstr>Scenario Two</vt:lpstr>
      <vt:lpstr>Scenario Two</vt:lpstr>
      <vt:lpstr>Scenario Three</vt:lpstr>
      <vt:lpstr>Scenario Three</vt:lpstr>
      <vt:lpstr>Scenario Three</vt:lpstr>
      <vt:lpstr>Scenario Three</vt:lpstr>
      <vt:lpstr>Scenario Three</vt:lpstr>
      <vt:lpstr>Scenario Three</vt:lpstr>
      <vt:lpstr>Scenario Three</vt:lpstr>
      <vt:lpstr>Scenario Three</vt:lpstr>
      <vt:lpstr>Scenario Four</vt:lpstr>
      <vt:lpstr>Scenario Four</vt:lpstr>
      <vt:lpstr>Scenario Four</vt:lpstr>
      <vt:lpstr>Scenario Four</vt:lpstr>
      <vt:lpstr>Scenario Five</vt:lpstr>
      <vt:lpstr>Scenario Six</vt:lpstr>
      <vt:lpstr>Scenario Seven</vt:lpstr>
      <vt:lpstr>Scenario Seven</vt:lpstr>
      <vt:lpstr>Scenario Seven</vt:lpstr>
      <vt:lpstr>Scenario Seven</vt:lpstr>
      <vt:lpstr>OIC Enquiries Service</vt:lpstr>
      <vt:lpstr>This work is licensed under a Creative Commons Attribution 2.5 Australia Licence </vt:lpstr>
    </vt:vector>
  </TitlesOfParts>
  <Company>Queensland Parliamentary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of the Information Commissioner</dc:creator>
  <cp:lastModifiedBy>Steven Haigh</cp:lastModifiedBy>
  <cp:revision>234</cp:revision>
  <cp:lastPrinted>2014-09-02T23:09:53Z</cp:lastPrinted>
  <dcterms:created xsi:type="dcterms:W3CDTF">2009-09-01T03:39:34Z</dcterms:created>
  <dcterms:modified xsi:type="dcterms:W3CDTF">2014-11-02T22:53:20Z</dcterms:modified>
</cp:coreProperties>
</file>